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aleway-bold.fntdata"/><Relationship Id="rId6" Type="http://schemas.openxmlformats.org/officeDocument/2006/relationships/slide" Target="slides/slide1.xml"/><Relationship Id="rId18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3cc9a10ce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53cc9a10ce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3cc9a10c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3cc9a10c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3cc9a10ce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53cc9a10ce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53cc9a10c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53cc9a10c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3cc9a10ce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53cc9a10ce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53cc9a10ce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53cc9a10ce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3cc9a10ce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53cc9a10ce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3cc9a10ce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3cc9a10c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3cc9a10c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3cc9a10c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3cc9a10ce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53cc9a10ce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3cc9a10c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3cc9a10c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0150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Cattle Digestive Tract 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2700" y="2727125"/>
            <a:ext cx="3089138" cy="223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265500" y="814350"/>
            <a:ext cx="4045200" cy="15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</a:t>
            </a:r>
            <a:r>
              <a:rPr lang="en"/>
              <a:t>Intestine</a:t>
            </a:r>
            <a:r>
              <a:rPr lang="en"/>
              <a:t> </a:t>
            </a:r>
            <a:endParaRPr/>
          </a:p>
        </p:txBody>
      </p:sp>
      <p:sp>
        <p:nvSpPr>
          <p:cNvPr id="123" name="Google Shape;123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Next is the digestive tract after stomachs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This is where most of </a:t>
            </a:r>
            <a:r>
              <a:rPr lang="en">
                <a:solidFill>
                  <a:schemeClr val="dk2"/>
                </a:solidFill>
              </a:rPr>
              <a:t>absorption of nutrients and water occurs at this time. 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25" y="2347950"/>
            <a:ext cx="3904539" cy="24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265500" y="1804950"/>
            <a:ext cx="4045200" cy="15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Cecum </a:t>
            </a:r>
            <a:endParaRPr/>
          </a:p>
        </p:txBody>
      </p:sp>
      <p:sp>
        <p:nvSpPr>
          <p:cNvPr id="130" name="Google Shape;130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The cecum is where the small and large intestine meet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Undigested fiber is broken down here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The exact importance of the cecum is still unknown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222300" y="387225"/>
            <a:ext cx="4045200" cy="15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Intestine </a:t>
            </a:r>
            <a:endParaRPr/>
          </a:p>
        </p:txBody>
      </p:sp>
      <p:sp>
        <p:nvSpPr>
          <p:cNvPr id="136" name="Google Shape;136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Final organ in the digestive tract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Slow contractions occur to move along solid material.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They secrete mucus that binds colid material together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75" y="1992372"/>
            <a:ext cx="4342351" cy="30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65500" y="180495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Carnivores, Herbivores &amp; Omnivores </a:t>
            </a:r>
            <a:endParaRPr/>
          </a:p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939500" y="242050"/>
            <a:ext cx="3837000" cy="463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Carnivores: cats and dogs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Animals that normally consume animal tissue as main food source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Herbivores: Cattle, horses, sheep and goats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Primarily consume plants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Omnivores: Humans and pigs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Eat both plants and animal products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Carnivores and omnivores are monogastric animals, meaning they </a:t>
            </a:r>
            <a:r>
              <a:rPr lang="en"/>
              <a:t>have</a:t>
            </a:r>
            <a:r>
              <a:rPr lang="en"/>
              <a:t> simple stomachs. Only 1 stomach.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Ruminant Animals: complex stomachs, 4 compartments.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65500" y="43335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Ruminant Stomach Compartments </a:t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Esophagus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Rumen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Reticulum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Omasum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Abomasum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Intestines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Cecum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Intestines  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325" y="1933175"/>
            <a:ext cx="2364874" cy="315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287425" y="258600"/>
            <a:ext cx="4045200" cy="15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Esophagus</a:t>
            </a:r>
            <a:r>
              <a:rPr lang="en"/>
              <a:t> </a:t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Food is passed from the mouth to the stomach by way of the </a:t>
            </a:r>
            <a:r>
              <a:rPr b="1" lang="en"/>
              <a:t>Esophagus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Sphincter Valve</a:t>
            </a:r>
            <a:r>
              <a:rPr lang="en"/>
              <a:t> at the junction of the stomach and esophagus that prevents feed from coming back up the esophagus. 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44600"/>
            <a:ext cx="4312700" cy="28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Rumen </a:t>
            </a:r>
            <a:endParaRPr/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265500" y="23118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Paunch</a:t>
            </a:r>
            <a:endParaRPr/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First stomach in digestive tract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Largest of the stomachs: it can hold 25 </a:t>
            </a:r>
            <a:r>
              <a:rPr lang="en">
                <a:solidFill>
                  <a:schemeClr val="dk2"/>
                </a:solidFill>
              </a:rPr>
              <a:t>gallons</a:t>
            </a:r>
            <a:r>
              <a:rPr lang="en">
                <a:solidFill>
                  <a:schemeClr val="dk2"/>
                </a:solidFill>
              </a:rPr>
              <a:t> in a mature cow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Receives</a:t>
            </a:r>
            <a:r>
              <a:rPr lang="en">
                <a:solidFill>
                  <a:schemeClr val="dk2"/>
                </a:solidFill>
              </a:rPr>
              <a:t> food from the </a:t>
            </a:r>
            <a:r>
              <a:rPr lang="en">
                <a:solidFill>
                  <a:schemeClr val="dk2"/>
                </a:solidFill>
              </a:rPr>
              <a:t>esophagus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Large fermentation vat where billions of bacteria live and break down foods high in cellulose and foods down into protein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Lined with papillae; they increase the rumen’s surface area and amount it can </a:t>
            </a:r>
            <a:r>
              <a:rPr lang="en">
                <a:solidFill>
                  <a:schemeClr val="dk2"/>
                </a:solidFill>
              </a:rPr>
              <a:t>absorb</a:t>
            </a:r>
            <a:r>
              <a:rPr lang="en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2971304"/>
            <a:ext cx="2571750" cy="2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265500" y="1804950"/>
            <a:ext cx="4045200" cy="153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Ruminate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Chewing Cud </a:t>
            </a:r>
            <a:endParaRPr/>
          </a:p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cow ruminates they are regurgitating food that they have already eaten and rechewing it.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Cows spend 35-40% of each day ruminating (chewing cud)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Reticulum </a:t>
            </a:r>
            <a:endParaRPr/>
          </a:p>
        </p:txBody>
      </p:sp>
      <p:sp>
        <p:nvSpPr>
          <p:cNvPr id="99" name="Google Shape;99;p19"/>
          <p:cNvSpPr txBox="1"/>
          <p:nvPr>
            <p:ph idx="1" type="subTitle"/>
          </p:nvPr>
        </p:nvSpPr>
        <p:spPr>
          <a:xfrm>
            <a:off x="265488" y="2626126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Honeycomb </a:t>
            </a:r>
            <a:endParaRPr/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Second stomach in the digestive system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Pouch-like structure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It’s job is to store food and sort out foreign objects.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Tissues in the reticulum form a network similar to a honeycomb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Heavy/dense feed or metal objects eaten by a cow are dropped into this compartment  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Nails or sharp objects can work there way into the tissue and cause </a:t>
            </a:r>
            <a:r>
              <a:rPr lang="en" u="sng"/>
              <a:t>hardware disease. </a:t>
            </a:r>
            <a:r>
              <a:rPr lang="en"/>
              <a:t>Magnets can be used to prevent or surgery to treat. 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087" y="3181674"/>
            <a:ext cx="3148024" cy="19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65500" y="829275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Omasum </a:t>
            </a:r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265500" y="2238376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Manyplies</a:t>
            </a:r>
            <a:endParaRPr sz="2900"/>
          </a:p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Third stomach in the digestive </a:t>
            </a:r>
            <a:r>
              <a:rPr lang="en"/>
              <a:t>system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A globe-shaped structure </a:t>
            </a:r>
            <a:r>
              <a:rPr lang="en">
                <a:solidFill>
                  <a:schemeClr val="dk2"/>
                </a:solidFill>
              </a:rPr>
              <a:t>containing( like pages of a book)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It’s job is to absorb water/substance from </a:t>
            </a:r>
            <a:r>
              <a:rPr lang="en">
                <a:solidFill>
                  <a:schemeClr val="dk2"/>
                </a:solidFill>
              </a:rPr>
              <a:t>what's</a:t>
            </a:r>
            <a:r>
              <a:rPr lang="en">
                <a:solidFill>
                  <a:schemeClr val="dk2"/>
                </a:solidFill>
              </a:rPr>
              <a:t> been digested and break apart food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Strong, muscular walls help to break apart food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300" y="2715300"/>
            <a:ext cx="3237600" cy="242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65500" y="295875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Abomasum </a:t>
            </a:r>
            <a:endParaRPr/>
          </a:p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265500" y="1702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True Stomach </a:t>
            </a:r>
            <a:endParaRPr/>
          </a:p>
        </p:txBody>
      </p:sp>
      <p:sp>
        <p:nvSpPr>
          <p:cNvPr id="116" name="Google Shape;11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Forth stomach in the digestive tract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Only stomach that has glands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Glands </a:t>
            </a:r>
            <a:r>
              <a:rPr lang="en">
                <a:solidFill>
                  <a:schemeClr val="dk2"/>
                </a:solidFill>
              </a:rPr>
              <a:t>release</a:t>
            </a:r>
            <a:r>
              <a:rPr lang="en">
                <a:solidFill>
                  <a:schemeClr val="dk2"/>
                </a:solidFill>
              </a:rPr>
              <a:t> gastric </a:t>
            </a:r>
            <a:r>
              <a:rPr lang="en">
                <a:solidFill>
                  <a:schemeClr val="dk2"/>
                </a:solidFill>
              </a:rPr>
              <a:t>juices</a:t>
            </a:r>
            <a:r>
              <a:rPr lang="en">
                <a:solidFill>
                  <a:schemeClr val="dk2"/>
                </a:solidFill>
              </a:rPr>
              <a:t> that mix will food to </a:t>
            </a:r>
            <a:r>
              <a:rPr lang="en">
                <a:solidFill>
                  <a:schemeClr val="dk2"/>
                </a:solidFill>
              </a:rPr>
              <a:t>help</a:t>
            </a:r>
            <a:r>
              <a:rPr lang="en">
                <a:solidFill>
                  <a:schemeClr val="dk2"/>
                </a:solidFill>
              </a:rPr>
              <a:t> with the digestive process 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>
                <a:solidFill>
                  <a:schemeClr val="dk2"/>
                </a:solidFill>
              </a:rPr>
              <a:t>Called the “true stomach” </a:t>
            </a:r>
            <a:r>
              <a:rPr lang="en">
                <a:solidFill>
                  <a:schemeClr val="dk2"/>
                </a:solidFill>
              </a:rPr>
              <a:t>because</a:t>
            </a:r>
            <a:r>
              <a:rPr lang="en">
                <a:solidFill>
                  <a:schemeClr val="dk2"/>
                </a:solidFill>
              </a:rPr>
              <a:t> it’s most like our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875" y="2234675"/>
            <a:ext cx="3781425" cy="28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