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0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Lst>
  <p:sldSz cx="18288000" cy="10287000"/>
  <p:notesSz cx="6858000" cy="9144000"/>
  <p:embeddedFontLst>
    <p:embeddedFont>
      <p:font typeface="Gotham 1" charset="1" panose="02000604040000020004"/>
      <p:regular r:id="rId86"/>
    </p:embeddedFont>
    <p:embeddedFont>
      <p:font typeface="Gotham 2" charset="1" panose="02000604040000020004"/>
      <p:regular r:id="rId87"/>
    </p:embeddedFont>
    <p:embeddedFont>
      <p:font typeface="Peace Sans" charset="1" panose="02000505040000020004"/>
      <p:regular r:id="rId88"/>
    </p:embeddedFont>
    <p:embeddedFont>
      <p:font typeface="Garet Bold" charset="1" panose="00000000000000000000"/>
      <p:regular r:id="rId89"/>
    </p:embeddedFont>
    <p:embeddedFont>
      <p:font typeface="Garet" charset="1" panose="00000000000000000000"/>
      <p:regular r:id="rId90"/>
    </p:embeddedFont>
    <p:embeddedFont>
      <p:font typeface="League Spartan" charset="1" panose="00000800000000000000"/>
      <p:regular r:id="rId91"/>
    </p:embeddedFont>
    <p:embeddedFont>
      <p:font typeface="Catamaran Bold" charset="1" panose="00000800000000000000"/>
      <p:regular r:id="rId92"/>
    </p:embeddedFont>
    <p:embeddedFont>
      <p:font typeface="Public Sans" charset="1" panose="00000000000000000000"/>
      <p:regular r:id="rId93"/>
    </p:embeddedFont>
    <p:embeddedFont>
      <p:font typeface="Public Sans Bold" charset="1" panose="00000000000000000000"/>
      <p:regular r:id="rId94"/>
    </p:embeddedFont>
    <p:embeddedFont>
      <p:font typeface="Public Sans Bold Italics" charset="1" panose="00000000000000000000"/>
      <p:regular r:id="rId95"/>
    </p:embeddedFont>
    <p:embeddedFont>
      <p:font typeface="Gotham 3" charset="1" panose="00000000000000000000"/>
      <p:regular r:id="rId96"/>
    </p:embeddedFont>
    <p:embeddedFont>
      <p:font typeface="Barlow Semi-Bold Italics" charset="1" panose="00000700000000000000"/>
      <p:regular r:id="rId97"/>
    </p:embeddedFont>
    <p:embeddedFont>
      <p:font typeface="Barlow Light" charset="1" panose="00000400000000000000"/>
      <p:regular r:id="rId98"/>
    </p:embeddedFont>
    <p:embeddedFont>
      <p:font typeface="Barlow" charset="1" panose="00000500000000000000"/>
      <p:regular r:id="rId99"/>
    </p:embeddedFont>
    <p:embeddedFont>
      <p:font typeface="Barlow Ultra-Bold" charset="1" panose="00000900000000000000"/>
      <p:regular r:id="rId100"/>
    </p:embeddedFont>
    <p:embeddedFont>
      <p:font typeface="Catamaran Semi-Bold" charset="1" panose="00000700000000000000"/>
      <p:regular r:id="rId101"/>
    </p:embeddedFont>
    <p:embeddedFont>
      <p:font typeface="Arimo Bold" charset="1" panose="020B0704020202020204"/>
      <p:regular r:id="rId102"/>
    </p:embeddedFont>
    <p:embeddedFont>
      <p:font typeface="DM Sans Bold" charset="1" panose="00000000000000000000"/>
      <p:regular r:id="rId103"/>
    </p:embeddedFont>
    <p:embeddedFont>
      <p:font typeface="DM Sans" charset="1" panose="00000000000000000000"/>
      <p:regular r:id="rId104"/>
    </p:embeddedFont>
    <p:embeddedFont>
      <p:font typeface="Arimo" charset="1" panose="020B0604020202020204"/>
      <p:regular r:id="rId105"/>
    </p:embeddedFont>
    <p:embeddedFont>
      <p:font typeface="Franklin Gothic Book" charset="1" panose="020B0503020102020204"/>
      <p:regular r:id="rId109"/>
    </p:embeddedFont>
    <p:embeddedFont>
      <p:font typeface="Franklin Gothic Demi" charset="1" panose="020B0703020102020204"/>
      <p:regular r:id="rId110"/>
    </p:embeddedFont>
    <p:embeddedFont>
      <p:font typeface="Public Sans Bold Bold" charset="1" panose="00000000000000000000"/>
      <p:regular r:id="rId111"/>
    </p:embeddedFont>
    <p:embeddedFont>
      <p:font typeface="Hussar Bold" charset="1" panose="00000800000000000000"/>
      <p:regular r:id="rId112"/>
    </p:embeddedFont>
    <p:embeddedFont>
      <p:font typeface="Public Sans Italics" charset="1" panose="00000000000000000000"/>
      <p:regular r:id="rId1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fonts/font100.fntdata" Type="http://schemas.openxmlformats.org/officeDocument/2006/relationships/font"/><Relationship Id="rId101" Target="fonts/font101.fntdata" Type="http://schemas.openxmlformats.org/officeDocument/2006/relationships/font"/><Relationship Id="rId102" Target="fonts/font102.fntdata" Type="http://schemas.openxmlformats.org/officeDocument/2006/relationships/font"/><Relationship Id="rId103" Target="fonts/font103.fntdata" Type="http://schemas.openxmlformats.org/officeDocument/2006/relationships/font"/><Relationship Id="rId104" Target="fonts/font104.fntdata" Type="http://schemas.openxmlformats.org/officeDocument/2006/relationships/font"/><Relationship Id="rId105" Target="fonts/font105.fntdata" Type="http://schemas.openxmlformats.org/officeDocument/2006/relationships/font"/><Relationship Id="rId106" Target="notesMasters/notesMaster1.xml" Type="http://schemas.openxmlformats.org/officeDocument/2006/relationships/notesMaster"/><Relationship Id="rId107" Target="theme/theme2.xml" Type="http://schemas.openxmlformats.org/officeDocument/2006/relationships/theme"/><Relationship Id="rId108" Target="notesSlides/notesSlide1.xml" Type="http://schemas.openxmlformats.org/officeDocument/2006/relationships/notesSlide"/><Relationship Id="rId109" Target="fonts/font109.fntdata" Type="http://schemas.openxmlformats.org/officeDocument/2006/relationships/font"/><Relationship Id="rId11" Target="slides/slide6.xml" Type="http://schemas.openxmlformats.org/officeDocument/2006/relationships/slide"/><Relationship Id="rId110" Target="fonts/font110.fntdata" Type="http://schemas.openxmlformats.org/officeDocument/2006/relationships/font"/><Relationship Id="rId111" Target="fonts/font111.fntdata" Type="http://schemas.openxmlformats.org/officeDocument/2006/relationships/font"/><Relationship Id="rId112" Target="fonts/font112.fntdata" Type="http://schemas.openxmlformats.org/officeDocument/2006/relationships/font"/><Relationship Id="rId113" Target="fonts/font113.fntdata" Type="http://schemas.openxmlformats.org/officeDocument/2006/relationships/font"/><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slides/slide72.xml" Type="http://schemas.openxmlformats.org/officeDocument/2006/relationships/slide"/><Relationship Id="rId78" Target="slides/slide73.xml" Type="http://schemas.openxmlformats.org/officeDocument/2006/relationships/slide"/><Relationship Id="rId79" Target="slides/slide74.xml" Type="http://schemas.openxmlformats.org/officeDocument/2006/relationships/slide"/><Relationship Id="rId8" Target="slides/slide3.xml" Type="http://schemas.openxmlformats.org/officeDocument/2006/relationships/slide"/><Relationship Id="rId80" Target="slides/slide75.xml" Type="http://schemas.openxmlformats.org/officeDocument/2006/relationships/slide"/><Relationship Id="rId81" Target="slides/slide76.xml" Type="http://schemas.openxmlformats.org/officeDocument/2006/relationships/slide"/><Relationship Id="rId82" Target="slides/slide77.xml" Type="http://schemas.openxmlformats.org/officeDocument/2006/relationships/slide"/><Relationship Id="rId83" Target="slides/slide78.xml" Type="http://schemas.openxmlformats.org/officeDocument/2006/relationships/slide"/><Relationship Id="rId84" Target="slides/slide79.xml" Type="http://schemas.openxmlformats.org/officeDocument/2006/relationships/slide"/><Relationship Id="rId85" Target="slides/slide80.xml" Type="http://schemas.openxmlformats.org/officeDocument/2006/relationships/slide"/><Relationship Id="rId86" Target="fonts/font86.fntdata" Type="http://schemas.openxmlformats.org/officeDocument/2006/relationships/font"/><Relationship Id="rId87" Target="fonts/font87.fntdata" Type="http://schemas.openxmlformats.org/officeDocument/2006/relationships/font"/><Relationship Id="rId88" Target="fonts/font88.fntdata" Type="http://schemas.openxmlformats.org/officeDocument/2006/relationships/font"/><Relationship Id="rId89" Target="fonts/font89.fntdata" Type="http://schemas.openxmlformats.org/officeDocument/2006/relationships/font"/><Relationship Id="rId9" Target="slides/slide4.xml" Type="http://schemas.openxmlformats.org/officeDocument/2006/relationships/slide"/><Relationship Id="rId90" Target="fonts/font90.fntdata" Type="http://schemas.openxmlformats.org/officeDocument/2006/relationships/font"/><Relationship Id="rId91" Target="fonts/font91.fntdata" Type="http://schemas.openxmlformats.org/officeDocument/2006/relationships/font"/><Relationship Id="rId92" Target="fonts/font92.fntdata" Type="http://schemas.openxmlformats.org/officeDocument/2006/relationships/font"/><Relationship Id="rId93" Target="fonts/font93.fntdata" Type="http://schemas.openxmlformats.org/officeDocument/2006/relationships/font"/><Relationship Id="rId94" Target="fonts/font94.fntdata" Type="http://schemas.openxmlformats.org/officeDocument/2006/relationships/font"/><Relationship Id="rId95" Target="fonts/font95.fntdata" Type="http://schemas.openxmlformats.org/officeDocument/2006/relationships/font"/><Relationship Id="rId96" Target="fonts/font96.fntdata" Type="http://schemas.openxmlformats.org/officeDocument/2006/relationships/font"/><Relationship Id="rId97" Target="fonts/font97.fntdata" Type="http://schemas.openxmlformats.org/officeDocument/2006/relationships/font"/><Relationship Id="rId98" Target="fonts/font98.fntdata" Type="http://schemas.openxmlformats.org/officeDocument/2006/relationships/font"/><Relationship Id="rId99" Target="fonts/font99.fntdata" Type="http://schemas.openxmlformats.org/officeDocument/2006/relationships/font"/></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Basically CYA</a:t>
            </a:r>
          </a:p>
          <a:p>
            <a:r>
              <a:rPr lang="en-US"/>
              <a:t/>
            </a:r>
          </a:p>
          <a:p>
            <a:r>
              <a:rPr lang="en-US"/>
              <a:t>Participation approvals within Club resulting in payment from side account will need to email the office with a list of names, it is too confusing and too much work to know who is in your club receiving financial support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4.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https://www.montana.edu/extension/gallatin/4HIncidentReport.pdf" TargetMode="External" Type="http://schemas.openxmlformats.org/officeDocument/2006/relationships/hyperlink"/><Relationship Id="rId4" Target="https://docs.google.com/forms/d/e/1FAIpQLSetU2JiBs66tZW7wKqU8JnNkGNQSLOzvF3In1ccbg9sKkn9pA/viewform" TargetMode="External" Type="http://schemas.openxmlformats.org/officeDocument/2006/relationships/hyperlink"/></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jpeg" Type="http://schemas.openxmlformats.org/officeDocument/2006/relationships/image"/><Relationship Id="rId3" Target="../media/image26.jpeg" Type="http://schemas.openxmlformats.org/officeDocument/2006/relationships/image"/><Relationship Id="rId4" Target="../media/image27.jpeg" Type="http://schemas.openxmlformats.org/officeDocument/2006/relationships/image"/><Relationship Id="rId5" Target="../media/image28.jpeg" Type="http://schemas.openxmlformats.org/officeDocument/2006/relationships/image"/><Relationship Id="rId6" Target="../media/image29.jpeg" Type="http://schemas.openxmlformats.org/officeDocument/2006/relationships/image"/><Relationship Id="rId7" Target="../media/image30.jpeg" Type="http://schemas.openxmlformats.org/officeDocument/2006/relationships/image"/><Relationship Id="rId8" Target="../media/image31.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facebook.com/GallatinCounty4H/" TargetMode="External" Type="http://schemas.openxmlformats.org/officeDocument/2006/relationships/hyperlink"/><Relationship Id="rId11" Target="https://www.instagram.com/gallatincounty_4h/" TargetMode="External" Type="http://schemas.openxmlformats.org/officeDocument/2006/relationships/hyperlink"/><Relationship Id="rId12" Target="https://www.montana.edu/extension/gallatin/4hyouth.html" TargetMode="External" Type="http://schemas.openxmlformats.org/officeDocument/2006/relationships/hyperlink"/><Relationship Id="rId2" Target="../media/image36.png" Type="http://schemas.openxmlformats.org/officeDocument/2006/relationships/image"/><Relationship Id="rId3" Target="../media/image37.pn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 Id="rId6" Target="../media/image40.png" Type="http://schemas.openxmlformats.org/officeDocument/2006/relationships/image"/><Relationship Id="rId7" Target="../media/image41.png" Type="http://schemas.openxmlformats.org/officeDocument/2006/relationships/image"/><Relationship Id="rId8" Target="../media/image42.png" Type="http://schemas.openxmlformats.org/officeDocument/2006/relationships/image"/><Relationship Id="rId9" Target="http://gallatin.msuextension.org/4hnewsletters.html" TargetMode="External" Type="http://schemas.openxmlformats.org/officeDocument/2006/relationships/hyperlink"/></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39.svg" Type="http://schemas.openxmlformats.org/officeDocument/2006/relationships/image"/><Relationship Id="rId4" Target="../media/image40.png" Type="http://schemas.openxmlformats.org/officeDocument/2006/relationships/image"/><Relationship Id="rId5" Target="https://4-h.org/the-quad/" TargetMode="External" Type="http://schemas.openxmlformats.org/officeDocument/2006/relationships/hyperlink"/><Relationship Id="rId6" Target="https://www.montana.edu/extension/4h/" TargetMode="External" Type="http://schemas.openxmlformats.org/officeDocument/2006/relationships/hyperlink"/></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39.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4.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45.png" Type="http://schemas.openxmlformats.org/officeDocument/2006/relationships/image"/><Relationship Id="rId4" Target="../media/image46.svg" Type="http://schemas.openxmlformats.org/officeDocument/2006/relationships/image"/><Relationship Id="rId5" Target="../media/image47.png" Type="http://schemas.openxmlformats.org/officeDocument/2006/relationships/image"/><Relationship Id="rId6" Target="../media/image48.sv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www.montana.edu/extension/gallatin/documents/4hdocuments/forms/FundraiserSponsorshipForm.pdf" TargetMode="External" Type="http://schemas.openxmlformats.org/officeDocument/2006/relationships/hyperlink"/><Relationship Id="rId4" Target="http://gallatin.msuextension.org/documents/4hdocuments/forms/FundraiserSponsorshipForm.pdf" TargetMode="External" Type="http://schemas.openxmlformats.org/officeDocument/2006/relationships/hyperlink"/><Relationship Id="rId5" Target="http://gallatin.msuextension.org/documents/4hdocuments/forms/FinalAuthorizationForm.pdf" TargetMode="External" Type="http://schemas.openxmlformats.org/officeDocument/2006/relationships/hyperlink"/><Relationship Id="rId6" Target="../media/image49.jpeg" Type="http://schemas.openxmlformats.org/officeDocument/2006/relationships/image"/><Relationship Id="rId7" Target="../media/image50.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49.jpeg" Type="http://schemas.openxmlformats.org/officeDocument/2006/relationships/image"/><Relationship Id="rId4" Target="../media/image50.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53.png" Type="http://schemas.openxmlformats.org/officeDocument/2006/relationships/image"/><Relationship Id="rId5" Target="../media/image54.svg" Type="http://schemas.openxmlformats.org/officeDocument/2006/relationships/image"/><Relationship Id="rId6" Target="../media/image55.png" Type="http://schemas.openxmlformats.org/officeDocument/2006/relationships/image"/><Relationship Id="rId7" Target="../media/image56.sv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png" Type="http://schemas.openxmlformats.org/officeDocument/2006/relationships/image"/><Relationship Id="rId3" Target="../media/image58.png" Type="http://schemas.openxmlformats.org/officeDocument/2006/relationships/image"/><Relationship Id="rId4" Target="../media/image59.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8.svg" Type="http://schemas.openxmlformats.org/officeDocument/2006/relationships/image"/><Relationship Id="rId11" Target="../media/image69.png" Type="http://schemas.openxmlformats.org/officeDocument/2006/relationships/image"/><Relationship Id="rId12" Target="../media/image70.svg" Type="http://schemas.openxmlformats.org/officeDocument/2006/relationships/image"/><Relationship Id="rId2" Target="../media/image60.jpeg" Type="http://schemas.openxmlformats.org/officeDocument/2006/relationships/image"/><Relationship Id="rId3" Target="../media/image61.png" Type="http://schemas.openxmlformats.org/officeDocument/2006/relationships/image"/><Relationship Id="rId4" Target="../media/image62.svg" Type="http://schemas.openxmlformats.org/officeDocument/2006/relationships/image"/><Relationship Id="rId5" Target="../media/image63.png" Type="http://schemas.openxmlformats.org/officeDocument/2006/relationships/image"/><Relationship Id="rId6" Target="../media/image64.svg" Type="http://schemas.openxmlformats.org/officeDocument/2006/relationships/image"/><Relationship Id="rId7" Target="../media/image65.png" Type="http://schemas.openxmlformats.org/officeDocument/2006/relationships/image"/><Relationship Id="rId8" Target="../media/image66.svg" Type="http://schemas.openxmlformats.org/officeDocument/2006/relationships/image"/><Relationship Id="rId9" Target="../media/image67.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 Id="rId3" Target="../media/image71.png" Type="http://schemas.openxmlformats.org/officeDocument/2006/relationships/image"/><Relationship Id="rId4" Target="../media/image72.svg" Type="http://schemas.openxmlformats.org/officeDocument/2006/relationships/image"/><Relationship Id="rId5" Target="../media/image73.png" Type="http://schemas.openxmlformats.org/officeDocument/2006/relationships/image"/><Relationship Id="rId6" Target="../media/image74.sv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 Id="rId3" Target="../media/image71.png" Type="http://schemas.openxmlformats.org/officeDocument/2006/relationships/image"/><Relationship Id="rId4" Target="../media/image72.sv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 Id="rId3" Target="../media/image71.png" Type="http://schemas.openxmlformats.org/officeDocument/2006/relationships/image"/><Relationship Id="rId4" Target="../media/image72.svg" Type="http://schemas.openxmlformats.org/officeDocument/2006/relationships/image"/><Relationship Id="rId5" Target="../media/image73.png" Type="http://schemas.openxmlformats.org/officeDocument/2006/relationships/image"/><Relationship Id="rId6" Target="../media/image74.sv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 Id="rId3" Target="../media/image71.png" Type="http://schemas.openxmlformats.org/officeDocument/2006/relationships/image"/><Relationship Id="rId4" Target="../media/image72.sv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4.pn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5.png" Type="http://schemas.openxmlformats.org/officeDocument/2006/relationships/image"/></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6.png" Type="http://schemas.openxmlformats.org/officeDocument/2006/relationships/image"/><Relationship Id="rId3" Target="../media/image77.png" Type="http://schemas.openxmlformats.org/officeDocument/2006/relationships/image"/></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8.png" Type="http://schemas.openxmlformats.org/officeDocument/2006/relationships/image"/></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9.png" Type="http://schemas.openxmlformats.org/officeDocument/2006/relationships/image"/></Relationships>
</file>

<file path=ppt/slides/_rels/slide7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7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jpeg" Type="http://schemas.openxmlformats.org/officeDocument/2006/relationships/image"/><Relationship Id="rId3" Target="../media/image26.jpeg" Type="http://schemas.openxmlformats.org/officeDocument/2006/relationships/image"/><Relationship Id="rId4" Target="../media/image27.jpeg" Type="http://schemas.openxmlformats.org/officeDocument/2006/relationships/image"/><Relationship Id="rId5" Target="../media/image28.jpeg" Type="http://schemas.openxmlformats.org/officeDocument/2006/relationships/image"/><Relationship Id="rId6" Target="../media/image29.jpeg" Type="http://schemas.openxmlformats.org/officeDocument/2006/relationships/image"/><Relationship Id="rId7" Target="../media/image30.jpeg" Type="http://schemas.openxmlformats.org/officeDocument/2006/relationships/image"/><Relationship Id="rId8" Target="../media/image12.png" Type="http://schemas.openxmlformats.org/officeDocument/2006/relationships/image"/></Relationships>
</file>

<file path=ppt/slides/_rels/slide7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7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7.png" Type="http://schemas.openxmlformats.org/officeDocument/2006/relationships/image"/></Relationships>
</file>

<file path=ppt/slides/_rels/slide7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5.png" Type="http://schemas.openxmlformats.org/officeDocument/2006/relationships/image"/><Relationship Id="rId3"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585698" cy="10287000"/>
            <a:chOff x="0" y="0"/>
            <a:chExt cx="24780930" cy="13716000"/>
          </a:xfrm>
        </p:grpSpPr>
        <p:pic>
          <p:nvPicPr>
            <p:cNvPr name="Picture 3" id="3"/>
            <p:cNvPicPr>
              <a:picLocks noChangeAspect="true"/>
            </p:cNvPicPr>
            <p:nvPr/>
          </p:nvPicPr>
          <p:blipFill>
            <a:blip r:embed="rId2"/>
            <a:srcRect l="0" t="8488" r="0" b="8488"/>
            <a:stretch>
              <a:fillRect/>
            </a:stretch>
          </p:blipFill>
          <p:spPr>
            <a:xfrm flipH="false" flipV="false">
              <a:off x="0" y="0"/>
              <a:ext cx="24780930" cy="13716000"/>
            </a:xfrm>
            <a:prstGeom prst="rect">
              <a:avLst/>
            </a:prstGeom>
          </p:spPr>
        </p:pic>
      </p:grpSp>
      <p:grpSp>
        <p:nvGrpSpPr>
          <p:cNvPr name="Group 4" id="4"/>
          <p:cNvGrpSpPr/>
          <p:nvPr/>
        </p:nvGrpSpPr>
        <p:grpSpPr>
          <a:xfrm rot="0">
            <a:off x="-2417843" y="-4632605"/>
            <a:ext cx="10035101" cy="10035101"/>
            <a:chOff x="0" y="0"/>
            <a:chExt cx="6350000" cy="6350000"/>
          </a:xfrm>
        </p:grpSpPr>
        <p:sp>
          <p:nvSpPr>
            <p:cNvPr name="Freeform 5" id="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sp>
        <p:nvSpPr>
          <p:cNvPr name="Freeform 6" id="6"/>
          <p:cNvSpPr/>
          <p:nvPr/>
        </p:nvSpPr>
        <p:spPr>
          <a:xfrm flipH="false" flipV="false" rot="0">
            <a:off x="6109345" y="312913"/>
            <a:ext cx="1007103" cy="1024559"/>
          </a:xfrm>
          <a:custGeom>
            <a:avLst/>
            <a:gdLst/>
            <a:ahLst/>
            <a:cxnLst/>
            <a:rect r="r" b="b" t="t" l="l"/>
            <a:pathLst>
              <a:path h="1024559" w="1007103">
                <a:moveTo>
                  <a:pt x="0" y="0"/>
                </a:moveTo>
                <a:lnTo>
                  <a:pt x="1007102" y="0"/>
                </a:lnTo>
                <a:lnTo>
                  <a:pt x="1007102" y="1024560"/>
                </a:lnTo>
                <a:lnTo>
                  <a:pt x="0" y="1024560"/>
                </a:lnTo>
                <a:lnTo>
                  <a:pt x="0" y="0"/>
                </a:lnTo>
                <a:close/>
              </a:path>
            </a:pathLst>
          </a:custGeom>
          <a:blipFill>
            <a:blip r:embed="rId3"/>
            <a:stretch>
              <a:fillRect l="0" t="-23" r="0" b="-23"/>
            </a:stretch>
          </a:blipFill>
        </p:spPr>
      </p:sp>
      <p:sp>
        <p:nvSpPr>
          <p:cNvPr name="Freeform 7" id="7"/>
          <p:cNvSpPr/>
          <p:nvPr/>
        </p:nvSpPr>
        <p:spPr>
          <a:xfrm flipH="false" flipV="false" rot="0">
            <a:off x="314237" y="384945"/>
            <a:ext cx="5590451" cy="880496"/>
          </a:xfrm>
          <a:custGeom>
            <a:avLst/>
            <a:gdLst/>
            <a:ahLst/>
            <a:cxnLst/>
            <a:rect r="r" b="b" t="t" l="l"/>
            <a:pathLst>
              <a:path h="880496" w="5590451">
                <a:moveTo>
                  <a:pt x="0" y="0"/>
                </a:moveTo>
                <a:lnTo>
                  <a:pt x="5590451" y="0"/>
                </a:lnTo>
                <a:lnTo>
                  <a:pt x="5590451" y="880496"/>
                </a:lnTo>
                <a:lnTo>
                  <a:pt x="0" y="880496"/>
                </a:lnTo>
                <a:lnTo>
                  <a:pt x="0" y="0"/>
                </a:lnTo>
                <a:close/>
              </a:path>
            </a:pathLst>
          </a:custGeom>
          <a:blipFill>
            <a:blip r:embed="rId4"/>
            <a:stretch>
              <a:fillRect l="0" t="0" r="0" b="0"/>
            </a:stretch>
          </a:blipFill>
        </p:spPr>
      </p:sp>
      <p:sp>
        <p:nvSpPr>
          <p:cNvPr name="TextBox 8" id="8"/>
          <p:cNvSpPr txBox="true"/>
          <p:nvPr/>
        </p:nvSpPr>
        <p:spPr>
          <a:xfrm rot="0">
            <a:off x="-491322" y="2317175"/>
            <a:ext cx="7733029" cy="1381125"/>
          </a:xfrm>
          <a:prstGeom prst="rect">
            <a:avLst/>
          </a:prstGeom>
        </p:spPr>
        <p:txBody>
          <a:bodyPr anchor="t" rtlCol="false" tIns="0" lIns="0" bIns="0" rIns="0">
            <a:spAutoFit/>
          </a:bodyPr>
          <a:lstStyle/>
          <a:p>
            <a:pPr algn="ctr">
              <a:lnSpc>
                <a:spcPts val="5160"/>
              </a:lnSpc>
            </a:pPr>
            <a:r>
              <a:rPr lang="en-US" sz="4300">
                <a:solidFill>
                  <a:srgbClr val="37424A"/>
                </a:solidFill>
                <a:latin typeface="Gotham 1"/>
                <a:ea typeface="Gotham 1"/>
                <a:cs typeface="Gotham 1"/>
                <a:sym typeface="Gotham 1"/>
              </a:rPr>
              <a:t>4-H CLUB &amp; PROJECT LEADER TRAINING</a:t>
            </a:r>
          </a:p>
        </p:txBody>
      </p:sp>
      <p:sp>
        <p:nvSpPr>
          <p:cNvPr name="TextBox 9" id="9"/>
          <p:cNvSpPr txBox="true"/>
          <p:nvPr/>
        </p:nvSpPr>
        <p:spPr>
          <a:xfrm rot="0">
            <a:off x="816962" y="3754003"/>
            <a:ext cx="4585001" cy="476250"/>
          </a:xfrm>
          <a:prstGeom prst="rect">
            <a:avLst/>
          </a:prstGeom>
        </p:spPr>
        <p:txBody>
          <a:bodyPr anchor="t" rtlCol="false" tIns="0" lIns="0" bIns="0" rIns="0">
            <a:spAutoFit/>
          </a:bodyPr>
          <a:lstStyle/>
          <a:p>
            <a:pPr algn="l" marL="0" indent="0" lvl="0">
              <a:lnSpc>
                <a:spcPts val="3360"/>
              </a:lnSpc>
              <a:spcBef>
                <a:spcPct val="0"/>
              </a:spcBef>
            </a:pPr>
            <a:r>
              <a:rPr lang="en-US" sz="2800">
                <a:solidFill>
                  <a:srgbClr val="37424A"/>
                </a:solidFill>
                <a:latin typeface="Gotham 2"/>
                <a:ea typeface="Gotham 2"/>
                <a:cs typeface="Gotham 2"/>
                <a:sym typeface="Gotham 2"/>
              </a:rPr>
              <a:t>GALLATIN COUNTY 4-H</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CAE3E9"/>
        </a:solidFill>
      </p:bgPr>
    </p:bg>
    <p:spTree>
      <p:nvGrpSpPr>
        <p:cNvPr id="1" name=""/>
        <p:cNvGrpSpPr/>
        <p:nvPr/>
      </p:nvGrpSpPr>
      <p:grpSpPr>
        <a:xfrm>
          <a:off x="0" y="0"/>
          <a:ext cx="0" cy="0"/>
          <a:chOff x="0" y="0"/>
          <a:chExt cx="0" cy="0"/>
        </a:xfrm>
      </p:grpSpPr>
      <p:grpSp>
        <p:nvGrpSpPr>
          <p:cNvPr name="Group 2" id="2"/>
          <p:cNvGrpSpPr/>
          <p:nvPr/>
        </p:nvGrpSpPr>
        <p:grpSpPr>
          <a:xfrm rot="0">
            <a:off x="4902053" y="365978"/>
            <a:ext cx="8483895" cy="9555043"/>
            <a:chOff x="0" y="0"/>
            <a:chExt cx="1849613" cy="2083139"/>
          </a:xfrm>
        </p:grpSpPr>
        <p:sp>
          <p:nvSpPr>
            <p:cNvPr name="Freeform 3" id="3"/>
            <p:cNvSpPr/>
            <p:nvPr/>
          </p:nvSpPr>
          <p:spPr>
            <a:xfrm flipH="false" flipV="false" rot="0">
              <a:off x="0" y="0"/>
              <a:ext cx="1849613" cy="2083139"/>
            </a:xfrm>
            <a:custGeom>
              <a:avLst/>
              <a:gdLst/>
              <a:ahLst/>
              <a:cxnLst/>
              <a:rect r="r" b="b" t="t" l="l"/>
              <a:pathLst>
                <a:path h="2083139" w="1849613">
                  <a:moveTo>
                    <a:pt x="28289" y="0"/>
                  </a:moveTo>
                  <a:lnTo>
                    <a:pt x="1821324" y="0"/>
                  </a:lnTo>
                  <a:cubicBezTo>
                    <a:pt x="1836948" y="0"/>
                    <a:pt x="1849613" y="12665"/>
                    <a:pt x="1849613" y="28289"/>
                  </a:cubicBezTo>
                  <a:lnTo>
                    <a:pt x="1849613" y="2054850"/>
                  </a:lnTo>
                  <a:cubicBezTo>
                    <a:pt x="1849613" y="2062353"/>
                    <a:pt x="1846633" y="2069548"/>
                    <a:pt x="1841328" y="2074854"/>
                  </a:cubicBezTo>
                  <a:cubicBezTo>
                    <a:pt x="1836022" y="2080159"/>
                    <a:pt x="1828827" y="2083139"/>
                    <a:pt x="1821324" y="2083139"/>
                  </a:cubicBezTo>
                  <a:lnTo>
                    <a:pt x="28289" y="2083139"/>
                  </a:lnTo>
                  <a:cubicBezTo>
                    <a:pt x="20786" y="2083139"/>
                    <a:pt x="13591" y="2080159"/>
                    <a:pt x="8286" y="2074854"/>
                  </a:cubicBezTo>
                  <a:cubicBezTo>
                    <a:pt x="2980" y="2069548"/>
                    <a:pt x="0" y="2062353"/>
                    <a:pt x="0" y="2054850"/>
                  </a:cubicBezTo>
                  <a:lnTo>
                    <a:pt x="0" y="28289"/>
                  </a:lnTo>
                  <a:cubicBezTo>
                    <a:pt x="0" y="20786"/>
                    <a:pt x="2980" y="13591"/>
                    <a:pt x="8286" y="8286"/>
                  </a:cubicBezTo>
                  <a:cubicBezTo>
                    <a:pt x="13591" y="2980"/>
                    <a:pt x="20786" y="0"/>
                    <a:pt x="28289" y="0"/>
                  </a:cubicBezTo>
                  <a:close/>
                </a:path>
              </a:pathLst>
            </a:custGeom>
            <a:solidFill>
              <a:srgbClr val="3D8351"/>
            </a:solidFill>
          </p:spPr>
        </p:sp>
        <p:sp>
          <p:nvSpPr>
            <p:cNvPr name="TextBox 4" id="4"/>
            <p:cNvSpPr txBox="true"/>
            <p:nvPr/>
          </p:nvSpPr>
          <p:spPr>
            <a:xfrm>
              <a:off x="0" y="-28575"/>
              <a:ext cx="1849613" cy="2111714"/>
            </a:xfrm>
            <a:prstGeom prst="rect">
              <a:avLst/>
            </a:prstGeom>
          </p:spPr>
          <p:txBody>
            <a:bodyPr anchor="ctr" rtlCol="false" tIns="47790" lIns="47790" bIns="47790" rIns="47790"/>
            <a:lstStyle/>
            <a:p>
              <a:pPr algn="ctr">
                <a:lnSpc>
                  <a:spcPts val="1843"/>
                </a:lnSpc>
                <a:spcBef>
                  <a:spcPct val="0"/>
                </a:spcBef>
              </a:pPr>
            </a:p>
          </p:txBody>
        </p:sp>
      </p:grpSp>
      <p:sp>
        <p:nvSpPr>
          <p:cNvPr name="TextBox 5" id="5"/>
          <p:cNvSpPr txBox="true"/>
          <p:nvPr/>
        </p:nvSpPr>
        <p:spPr>
          <a:xfrm rot="0">
            <a:off x="3968473" y="662156"/>
            <a:ext cx="10351054" cy="826163"/>
          </a:xfrm>
          <a:prstGeom prst="rect">
            <a:avLst/>
          </a:prstGeom>
        </p:spPr>
        <p:txBody>
          <a:bodyPr anchor="t" rtlCol="false" tIns="0" lIns="0" bIns="0" rIns="0">
            <a:spAutoFit/>
          </a:bodyPr>
          <a:lstStyle/>
          <a:p>
            <a:pPr algn="ctr">
              <a:lnSpc>
                <a:spcPts val="6299"/>
              </a:lnSpc>
            </a:pPr>
            <a:r>
              <a:rPr lang="en-US" sz="6115">
                <a:solidFill>
                  <a:srgbClr val="FFFFFF"/>
                </a:solidFill>
                <a:latin typeface="Peace Sans"/>
                <a:ea typeface="Peace Sans"/>
                <a:cs typeface="Peace Sans"/>
                <a:sym typeface="Peace Sans"/>
              </a:rPr>
              <a:t>AGENDA</a:t>
            </a:r>
          </a:p>
        </p:txBody>
      </p:sp>
      <p:sp>
        <p:nvSpPr>
          <p:cNvPr name="TextBox 6" id="6"/>
          <p:cNvSpPr txBox="true"/>
          <p:nvPr/>
        </p:nvSpPr>
        <p:spPr>
          <a:xfrm rot="0">
            <a:off x="5952445" y="2152959"/>
            <a:ext cx="6383111" cy="449380"/>
          </a:xfrm>
          <a:prstGeom prst="rect">
            <a:avLst/>
          </a:prstGeom>
        </p:spPr>
        <p:txBody>
          <a:bodyPr anchor="t" rtlCol="false" tIns="0" lIns="0" bIns="0" rIns="0">
            <a:spAutoFit/>
          </a:bodyPr>
          <a:lstStyle/>
          <a:p>
            <a:pPr algn="ctr">
              <a:lnSpc>
                <a:spcPts val="3564"/>
              </a:lnSpc>
            </a:pPr>
            <a:r>
              <a:rPr lang="en-US" sz="2970" b="true">
                <a:solidFill>
                  <a:srgbClr val="CDE37F"/>
                </a:solidFill>
                <a:latin typeface="Garet Bold"/>
                <a:ea typeface="Garet Bold"/>
                <a:cs typeface="Garet Bold"/>
                <a:sym typeface="Garet Bold"/>
              </a:rPr>
              <a:t>Meet Your Fellow Volunteers</a:t>
            </a:r>
          </a:p>
        </p:txBody>
      </p:sp>
      <p:sp>
        <p:nvSpPr>
          <p:cNvPr name="TextBox 7" id="7"/>
          <p:cNvSpPr txBox="true"/>
          <p:nvPr/>
        </p:nvSpPr>
        <p:spPr>
          <a:xfrm rot="0">
            <a:off x="5815347" y="3342160"/>
            <a:ext cx="6657306" cy="1348140"/>
          </a:xfrm>
          <a:prstGeom prst="rect">
            <a:avLst/>
          </a:prstGeom>
        </p:spPr>
        <p:txBody>
          <a:bodyPr anchor="t" rtlCol="false" tIns="0" lIns="0" bIns="0" rIns="0">
            <a:spAutoFit/>
          </a:bodyPr>
          <a:lstStyle/>
          <a:p>
            <a:pPr algn="ctr">
              <a:lnSpc>
                <a:spcPts val="3564"/>
              </a:lnSpc>
            </a:pPr>
            <a:r>
              <a:rPr lang="en-US" sz="2970" b="true">
                <a:solidFill>
                  <a:srgbClr val="CDE37F"/>
                </a:solidFill>
                <a:latin typeface="Garet Bold"/>
                <a:ea typeface="Garet Bold"/>
                <a:cs typeface="Garet Bold"/>
                <a:sym typeface="Garet Bold"/>
              </a:rPr>
              <a:t>Club &amp; Project Leader Expectations &amp; Responsibilities</a:t>
            </a:r>
          </a:p>
          <a:p>
            <a:pPr algn="ctr">
              <a:lnSpc>
                <a:spcPts val="3564"/>
              </a:lnSpc>
            </a:pPr>
            <a:r>
              <a:rPr lang="en-US" sz="2970" b="true">
                <a:solidFill>
                  <a:srgbClr val="CDE37F"/>
                </a:solidFill>
                <a:latin typeface="Garet Bold"/>
                <a:ea typeface="Garet Bold"/>
                <a:cs typeface="Garet Bold"/>
                <a:sym typeface="Garet Bold"/>
              </a:rPr>
              <a:t>Resources &amp; Tools</a:t>
            </a:r>
          </a:p>
        </p:txBody>
      </p:sp>
      <p:sp>
        <p:nvSpPr>
          <p:cNvPr name="TextBox 8" id="8"/>
          <p:cNvSpPr txBox="true"/>
          <p:nvPr/>
        </p:nvSpPr>
        <p:spPr>
          <a:xfrm rot="0">
            <a:off x="5952445" y="5372859"/>
            <a:ext cx="6383111" cy="898760"/>
          </a:xfrm>
          <a:prstGeom prst="rect">
            <a:avLst/>
          </a:prstGeom>
        </p:spPr>
        <p:txBody>
          <a:bodyPr anchor="t" rtlCol="false" tIns="0" lIns="0" bIns="0" rIns="0">
            <a:spAutoFit/>
          </a:bodyPr>
          <a:lstStyle/>
          <a:p>
            <a:pPr algn="ctr">
              <a:lnSpc>
                <a:spcPts val="3564"/>
              </a:lnSpc>
            </a:pPr>
            <a:r>
              <a:rPr lang="en-US" sz="2970" b="true">
                <a:solidFill>
                  <a:srgbClr val="CDE37F"/>
                </a:solidFill>
                <a:latin typeface="Garet Bold"/>
                <a:ea typeface="Garet Bold"/>
                <a:cs typeface="Garet Bold"/>
                <a:sym typeface="Garet Bold"/>
              </a:rPr>
              <a:t>Club &amp; Project Financial Management &amp; Fundraising</a:t>
            </a:r>
          </a:p>
        </p:txBody>
      </p:sp>
      <p:sp>
        <p:nvSpPr>
          <p:cNvPr name="TextBox 9" id="9"/>
          <p:cNvSpPr txBox="true"/>
          <p:nvPr/>
        </p:nvSpPr>
        <p:spPr>
          <a:xfrm rot="0">
            <a:off x="5952445" y="8586038"/>
            <a:ext cx="6383111" cy="898760"/>
          </a:xfrm>
          <a:prstGeom prst="rect">
            <a:avLst/>
          </a:prstGeom>
        </p:spPr>
        <p:txBody>
          <a:bodyPr anchor="t" rtlCol="false" tIns="0" lIns="0" bIns="0" rIns="0">
            <a:spAutoFit/>
          </a:bodyPr>
          <a:lstStyle/>
          <a:p>
            <a:pPr algn="ctr">
              <a:lnSpc>
                <a:spcPts val="3564"/>
              </a:lnSpc>
            </a:pPr>
            <a:r>
              <a:rPr lang="en-US" sz="2970" b="true">
                <a:solidFill>
                  <a:srgbClr val="CDE37F"/>
                </a:solidFill>
                <a:latin typeface="Garet Bold"/>
                <a:ea typeface="Garet Bold"/>
                <a:cs typeface="Garet Bold"/>
                <a:sym typeface="Garet Bold"/>
              </a:rPr>
              <a:t>Engaging 4-H Club Meetings &amp; Meeting Structure</a:t>
            </a:r>
          </a:p>
        </p:txBody>
      </p:sp>
      <p:sp>
        <p:nvSpPr>
          <p:cNvPr name="TextBox 10" id="10"/>
          <p:cNvSpPr txBox="true"/>
          <p:nvPr/>
        </p:nvSpPr>
        <p:spPr>
          <a:xfrm rot="0">
            <a:off x="5006469" y="6616948"/>
            <a:ext cx="8275062" cy="1092271"/>
          </a:xfrm>
          <a:prstGeom prst="rect">
            <a:avLst/>
          </a:prstGeom>
        </p:spPr>
        <p:txBody>
          <a:bodyPr anchor="t" rtlCol="false" tIns="0" lIns="0" bIns="0" rIns="0">
            <a:spAutoFit/>
          </a:bodyPr>
          <a:lstStyle/>
          <a:p>
            <a:pPr algn="ctr">
              <a:lnSpc>
                <a:spcPts val="3197"/>
              </a:lnSpc>
            </a:pPr>
            <a:r>
              <a:rPr lang="en-US" sz="2621" b="true">
                <a:solidFill>
                  <a:srgbClr val="FFFFFF"/>
                </a:solidFill>
                <a:latin typeface="Garet Bold"/>
                <a:ea typeface="Garet Bold"/>
                <a:cs typeface="Garet Bold"/>
                <a:sym typeface="Garet Bold"/>
              </a:rPr>
              <a:t>3:15pm</a:t>
            </a:r>
          </a:p>
          <a:p>
            <a:pPr algn="ctr">
              <a:lnSpc>
                <a:spcPts val="2771"/>
              </a:lnSpc>
            </a:pPr>
            <a:r>
              <a:rPr lang="en-US" sz="2271">
                <a:solidFill>
                  <a:srgbClr val="CDE37F"/>
                </a:solidFill>
                <a:latin typeface="Garet"/>
                <a:ea typeface="Garet"/>
                <a:cs typeface="Garet"/>
                <a:sym typeface="Garet"/>
              </a:rPr>
              <a:t>Project Leaders may leave at this time if they so choose. Club Leaders must stay until 4:00pm.</a:t>
            </a:r>
          </a:p>
        </p:txBody>
      </p:sp>
      <p:sp>
        <p:nvSpPr>
          <p:cNvPr name="TextBox 11" id="11"/>
          <p:cNvSpPr txBox="true"/>
          <p:nvPr/>
        </p:nvSpPr>
        <p:spPr>
          <a:xfrm rot="0">
            <a:off x="4902053" y="7987873"/>
            <a:ext cx="8483895" cy="564877"/>
          </a:xfrm>
          <a:prstGeom prst="rect">
            <a:avLst/>
          </a:prstGeom>
        </p:spPr>
        <p:txBody>
          <a:bodyPr anchor="t" rtlCol="false" tIns="0" lIns="0" bIns="0" rIns="0">
            <a:spAutoFit/>
          </a:bodyPr>
          <a:lstStyle/>
          <a:p>
            <a:pPr algn="ctr">
              <a:lnSpc>
                <a:spcPts val="4647"/>
              </a:lnSpc>
              <a:spcBef>
                <a:spcPct val="0"/>
              </a:spcBef>
            </a:pPr>
            <a:r>
              <a:rPr lang="en-US" b="true" sz="3319">
                <a:solidFill>
                  <a:srgbClr val="FFFFFF"/>
                </a:solidFill>
                <a:latin typeface="Garet Bold"/>
                <a:ea typeface="Garet Bold"/>
                <a:cs typeface="Garet Bold"/>
                <a:sym typeface="Garet Bold"/>
              </a:rPr>
              <a:t>3</a:t>
            </a:r>
            <a:r>
              <a:rPr lang="en-US" b="true" sz="3319">
                <a:solidFill>
                  <a:srgbClr val="FFFFFF"/>
                </a:solidFill>
                <a:latin typeface="Garet Bold"/>
                <a:ea typeface="Garet Bold"/>
                <a:cs typeface="Garet Bold"/>
                <a:sym typeface="Garet Bold"/>
              </a:rPr>
              <a:t>:15pm - 4:00pm</a:t>
            </a:r>
          </a:p>
        </p:txBody>
      </p:sp>
      <p:sp>
        <p:nvSpPr>
          <p:cNvPr name="TextBox 12" id="12"/>
          <p:cNvSpPr txBox="true"/>
          <p:nvPr/>
        </p:nvSpPr>
        <p:spPr>
          <a:xfrm rot="0">
            <a:off x="4902053" y="1554794"/>
            <a:ext cx="8483895" cy="564877"/>
          </a:xfrm>
          <a:prstGeom prst="rect">
            <a:avLst/>
          </a:prstGeom>
        </p:spPr>
        <p:txBody>
          <a:bodyPr anchor="t" rtlCol="false" tIns="0" lIns="0" bIns="0" rIns="0">
            <a:spAutoFit/>
          </a:bodyPr>
          <a:lstStyle/>
          <a:p>
            <a:pPr algn="ctr">
              <a:lnSpc>
                <a:spcPts val="4647"/>
              </a:lnSpc>
              <a:spcBef>
                <a:spcPct val="0"/>
              </a:spcBef>
            </a:pPr>
            <a:r>
              <a:rPr lang="en-US" b="true" sz="3319">
                <a:solidFill>
                  <a:srgbClr val="FFFFFF"/>
                </a:solidFill>
                <a:latin typeface="Garet Bold"/>
                <a:ea typeface="Garet Bold"/>
                <a:cs typeface="Garet Bold"/>
                <a:sym typeface="Garet Bold"/>
              </a:rPr>
              <a:t>1</a:t>
            </a:r>
            <a:r>
              <a:rPr lang="en-US" b="true" sz="3319">
                <a:solidFill>
                  <a:srgbClr val="FFFFFF"/>
                </a:solidFill>
                <a:latin typeface="Garet Bold"/>
                <a:ea typeface="Garet Bold"/>
                <a:cs typeface="Garet Bold"/>
                <a:sym typeface="Garet Bold"/>
              </a:rPr>
              <a:t>:00pm - 1:15pm</a:t>
            </a:r>
          </a:p>
        </p:txBody>
      </p:sp>
      <p:sp>
        <p:nvSpPr>
          <p:cNvPr name="TextBox 13" id="13"/>
          <p:cNvSpPr txBox="true"/>
          <p:nvPr/>
        </p:nvSpPr>
        <p:spPr>
          <a:xfrm rot="0">
            <a:off x="4902053" y="2743995"/>
            <a:ext cx="8483895" cy="564877"/>
          </a:xfrm>
          <a:prstGeom prst="rect">
            <a:avLst/>
          </a:prstGeom>
        </p:spPr>
        <p:txBody>
          <a:bodyPr anchor="t" rtlCol="false" tIns="0" lIns="0" bIns="0" rIns="0">
            <a:spAutoFit/>
          </a:bodyPr>
          <a:lstStyle/>
          <a:p>
            <a:pPr algn="ctr">
              <a:lnSpc>
                <a:spcPts val="4647"/>
              </a:lnSpc>
              <a:spcBef>
                <a:spcPct val="0"/>
              </a:spcBef>
            </a:pPr>
            <a:r>
              <a:rPr lang="en-US" b="true" sz="3319">
                <a:solidFill>
                  <a:srgbClr val="FFFFFF"/>
                </a:solidFill>
                <a:latin typeface="Garet Bold"/>
                <a:ea typeface="Garet Bold"/>
                <a:cs typeface="Garet Bold"/>
                <a:sym typeface="Garet Bold"/>
              </a:rPr>
              <a:t>1</a:t>
            </a:r>
            <a:r>
              <a:rPr lang="en-US" b="true" sz="3319">
                <a:solidFill>
                  <a:srgbClr val="FFFFFF"/>
                </a:solidFill>
                <a:latin typeface="Garet Bold"/>
                <a:ea typeface="Garet Bold"/>
                <a:cs typeface="Garet Bold"/>
                <a:sym typeface="Garet Bold"/>
              </a:rPr>
              <a:t>:15pm - 2:10pm</a:t>
            </a:r>
          </a:p>
        </p:txBody>
      </p:sp>
      <p:sp>
        <p:nvSpPr>
          <p:cNvPr name="TextBox 14" id="14"/>
          <p:cNvSpPr txBox="true"/>
          <p:nvPr/>
        </p:nvSpPr>
        <p:spPr>
          <a:xfrm rot="0">
            <a:off x="4902053" y="4774694"/>
            <a:ext cx="8483895" cy="564877"/>
          </a:xfrm>
          <a:prstGeom prst="rect">
            <a:avLst/>
          </a:prstGeom>
        </p:spPr>
        <p:txBody>
          <a:bodyPr anchor="t" rtlCol="false" tIns="0" lIns="0" bIns="0" rIns="0">
            <a:spAutoFit/>
          </a:bodyPr>
          <a:lstStyle/>
          <a:p>
            <a:pPr algn="ctr">
              <a:lnSpc>
                <a:spcPts val="4647"/>
              </a:lnSpc>
              <a:spcBef>
                <a:spcPct val="0"/>
              </a:spcBef>
            </a:pPr>
            <a:r>
              <a:rPr lang="en-US" b="true" sz="3319">
                <a:solidFill>
                  <a:srgbClr val="FFFFFF"/>
                </a:solidFill>
                <a:latin typeface="Garet Bold"/>
                <a:ea typeface="Garet Bold"/>
                <a:cs typeface="Garet Bold"/>
                <a:sym typeface="Garet Bold"/>
              </a:rPr>
              <a:t>2</a:t>
            </a:r>
            <a:r>
              <a:rPr lang="en-US" b="true" sz="3319">
                <a:solidFill>
                  <a:srgbClr val="FFFFFF"/>
                </a:solidFill>
                <a:latin typeface="Garet Bold"/>
                <a:ea typeface="Garet Bold"/>
                <a:cs typeface="Garet Bold"/>
                <a:sym typeface="Garet Bold"/>
              </a:rPr>
              <a:t>:15pm - 3:10pm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sp>
        <p:nvSpPr>
          <p:cNvPr name="Freeform 2" id="2"/>
          <p:cNvSpPr/>
          <p:nvPr/>
        </p:nvSpPr>
        <p:spPr>
          <a:xfrm flipH="false" flipV="false" rot="0">
            <a:off x="8534530" y="2587847"/>
            <a:ext cx="1218939" cy="1240067"/>
          </a:xfrm>
          <a:custGeom>
            <a:avLst/>
            <a:gdLst/>
            <a:ahLst/>
            <a:cxnLst/>
            <a:rect r="r" b="b" t="t" l="l"/>
            <a:pathLst>
              <a:path h="1240067" w="1218939">
                <a:moveTo>
                  <a:pt x="0" y="0"/>
                </a:moveTo>
                <a:lnTo>
                  <a:pt x="1218940" y="0"/>
                </a:lnTo>
                <a:lnTo>
                  <a:pt x="1218940" y="1240068"/>
                </a:lnTo>
                <a:lnTo>
                  <a:pt x="0" y="1240068"/>
                </a:lnTo>
                <a:lnTo>
                  <a:pt x="0" y="0"/>
                </a:lnTo>
                <a:close/>
              </a:path>
            </a:pathLst>
          </a:custGeom>
          <a:blipFill>
            <a:blip r:embed="rId2"/>
            <a:stretch>
              <a:fillRect l="0" t="0" r="0" b="0"/>
            </a:stretch>
          </a:blipFill>
        </p:spPr>
      </p:sp>
      <p:sp>
        <p:nvSpPr>
          <p:cNvPr name="TextBox 3" id="3"/>
          <p:cNvSpPr txBox="true"/>
          <p:nvPr/>
        </p:nvSpPr>
        <p:spPr>
          <a:xfrm rot="0">
            <a:off x="0" y="4471987"/>
            <a:ext cx="18288000" cy="1200150"/>
          </a:xfrm>
          <a:prstGeom prst="rect">
            <a:avLst/>
          </a:prstGeom>
        </p:spPr>
        <p:txBody>
          <a:bodyPr anchor="t" rtlCol="false" tIns="0" lIns="0" bIns="0" rIns="0">
            <a:spAutoFit/>
          </a:bodyPr>
          <a:lstStyle/>
          <a:p>
            <a:pPr algn="ctr">
              <a:lnSpc>
                <a:spcPts val="8399"/>
              </a:lnSpc>
            </a:pPr>
            <a:r>
              <a:rPr lang="en-US" b="true" sz="6999">
                <a:solidFill>
                  <a:srgbClr val="FFFFFF"/>
                </a:solidFill>
                <a:latin typeface="Gotham 1"/>
                <a:ea typeface="Gotham 1"/>
                <a:cs typeface="Gotham 1"/>
                <a:sym typeface="Gotham 1"/>
              </a:rPr>
              <a:t>Meet Your Fellow Volunteers</a:t>
            </a:r>
          </a:p>
        </p:txBody>
      </p:sp>
      <p:sp>
        <p:nvSpPr>
          <p:cNvPr name="TextBox 4" id="4"/>
          <p:cNvSpPr txBox="true"/>
          <p:nvPr/>
        </p:nvSpPr>
        <p:spPr>
          <a:xfrm rot="0">
            <a:off x="4771719" y="5810512"/>
            <a:ext cx="8744562" cy="476250"/>
          </a:xfrm>
          <a:prstGeom prst="rect">
            <a:avLst/>
          </a:prstGeom>
        </p:spPr>
        <p:txBody>
          <a:bodyPr anchor="t" rtlCol="false" tIns="0" lIns="0" bIns="0" rIns="0">
            <a:spAutoFit/>
          </a:bodyPr>
          <a:lstStyle/>
          <a:p>
            <a:pPr algn="ctr" marL="0" indent="0" lvl="0">
              <a:lnSpc>
                <a:spcPts val="3360"/>
              </a:lnSpc>
              <a:spcBef>
                <a:spcPct val="0"/>
              </a:spcBef>
            </a:pPr>
            <a:r>
              <a:rPr lang="en-US" sz="2800">
                <a:solidFill>
                  <a:srgbClr val="FFFFFF"/>
                </a:solidFill>
                <a:latin typeface="Gotham 2"/>
                <a:ea typeface="Gotham 2"/>
                <a:cs typeface="Gotham 2"/>
                <a:sym typeface="Gotham 2"/>
              </a:rPr>
              <a:t>GALLATIN COUNTY 4-H</a:t>
            </a:r>
          </a:p>
        </p:txBody>
      </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68880" y="-6322"/>
            <a:ext cx="13132192" cy="1333500"/>
          </a:xfrm>
          <a:prstGeom prst="rect">
            <a:avLst/>
          </a:prstGeom>
        </p:spPr>
        <p:txBody>
          <a:bodyPr anchor="t" rtlCol="false" tIns="0" lIns="0" bIns="0" rIns="0">
            <a:spAutoFit/>
          </a:bodyPr>
          <a:lstStyle/>
          <a:p>
            <a:pPr algn="l">
              <a:lnSpc>
                <a:spcPts val="9359"/>
              </a:lnSpc>
            </a:pPr>
            <a:r>
              <a:rPr lang="en-US" sz="7799" b="true">
                <a:solidFill>
                  <a:srgbClr val="339966"/>
                </a:solidFill>
                <a:latin typeface="Gotham 1"/>
                <a:ea typeface="Gotham 1"/>
                <a:cs typeface="Gotham 1"/>
                <a:sym typeface="Gotham 1"/>
              </a:rPr>
              <a:t>4-H Leader Four Corners</a:t>
            </a:r>
          </a:p>
        </p:txBody>
      </p:sp>
      <p:sp>
        <p:nvSpPr>
          <p:cNvPr name="TextBox 3" id="3"/>
          <p:cNvSpPr txBox="true"/>
          <p:nvPr/>
        </p:nvSpPr>
        <p:spPr>
          <a:xfrm rot="0">
            <a:off x="682526" y="2488374"/>
            <a:ext cx="16922948" cy="6238875"/>
          </a:xfrm>
          <a:prstGeom prst="rect">
            <a:avLst/>
          </a:prstGeom>
        </p:spPr>
        <p:txBody>
          <a:bodyPr anchor="t" rtlCol="false" tIns="0" lIns="0" bIns="0" rIns="0">
            <a:spAutoFit/>
          </a:bodyPr>
          <a:lstStyle/>
          <a:p>
            <a:pPr algn="ctr">
              <a:lnSpc>
                <a:spcPts val="7560"/>
              </a:lnSpc>
              <a:spcBef>
                <a:spcPct val="0"/>
              </a:spcBef>
            </a:pPr>
            <a:r>
              <a:rPr lang="en-US" b="true" sz="6300">
                <a:solidFill>
                  <a:srgbClr val="000000"/>
                </a:solidFill>
                <a:latin typeface="Garet Bold"/>
                <a:ea typeface="Garet Bold"/>
                <a:cs typeface="Garet Bold"/>
                <a:sym typeface="Garet Bold"/>
              </a:rPr>
              <a:t>How long have you been involved in 4-H?</a:t>
            </a:r>
          </a:p>
          <a:p>
            <a:pPr algn="ctr">
              <a:lnSpc>
                <a:spcPts val="8399"/>
              </a:lnSpc>
              <a:spcBef>
                <a:spcPct val="0"/>
              </a:spcBef>
            </a:pPr>
          </a:p>
          <a:p>
            <a:pPr algn="l" marL="1511299" indent="-755650" lvl="1">
              <a:lnSpc>
                <a:spcPts val="8399"/>
              </a:lnSpc>
              <a:buAutoNum type="arabicPeriod" startAt="1"/>
            </a:pPr>
            <a:r>
              <a:rPr lang="en-US" b="true" sz="6999">
                <a:solidFill>
                  <a:srgbClr val="000000"/>
                </a:solidFill>
                <a:latin typeface="Garet Bold"/>
                <a:ea typeface="Garet Bold"/>
                <a:cs typeface="Garet Bold"/>
                <a:sym typeface="Garet Bold"/>
              </a:rPr>
              <a:t>Less than 1 year </a:t>
            </a:r>
          </a:p>
          <a:p>
            <a:pPr algn="l" marL="1511299" indent="-755650" lvl="1">
              <a:lnSpc>
                <a:spcPts val="8399"/>
              </a:lnSpc>
              <a:buAutoNum type="arabicPeriod" startAt="1"/>
            </a:pPr>
            <a:r>
              <a:rPr lang="en-US" b="true" sz="6999">
                <a:solidFill>
                  <a:srgbClr val="000000"/>
                </a:solidFill>
                <a:latin typeface="Garet Bold"/>
                <a:ea typeface="Garet Bold"/>
                <a:cs typeface="Garet Bold"/>
                <a:sym typeface="Garet Bold"/>
              </a:rPr>
              <a:t>1–3 years </a:t>
            </a:r>
          </a:p>
          <a:p>
            <a:pPr algn="l" marL="1511299" indent="-755650" lvl="1">
              <a:lnSpc>
                <a:spcPts val="8399"/>
              </a:lnSpc>
              <a:buAutoNum type="arabicPeriod" startAt="1"/>
            </a:pPr>
            <a:r>
              <a:rPr lang="en-US" b="true" sz="6999">
                <a:solidFill>
                  <a:srgbClr val="000000"/>
                </a:solidFill>
                <a:latin typeface="Garet Bold"/>
                <a:ea typeface="Garet Bold"/>
                <a:cs typeface="Garet Bold"/>
                <a:sym typeface="Garet Bold"/>
              </a:rPr>
              <a:t>4–7 years </a:t>
            </a:r>
          </a:p>
          <a:p>
            <a:pPr algn="l" marL="1511299" indent="-755650" lvl="1">
              <a:lnSpc>
                <a:spcPts val="8399"/>
              </a:lnSpc>
              <a:buAutoNum type="arabicPeriod" startAt="1"/>
            </a:pPr>
            <a:r>
              <a:rPr lang="en-US" b="true" sz="6999">
                <a:solidFill>
                  <a:srgbClr val="000000"/>
                </a:solidFill>
                <a:latin typeface="Garet Bold"/>
                <a:ea typeface="Garet Bold"/>
                <a:cs typeface="Garet Bold"/>
                <a:sym typeface="Garet Bold"/>
              </a:rPr>
              <a:t>8+ years</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68880" y="-6322"/>
            <a:ext cx="13132192" cy="1333500"/>
          </a:xfrm>
          <a:prstGeom prst="rect">
            <a:avLst/>
          </a:prstGeom>
        </p:spPr>
        <p:txBody>
          <a:bodyPr anchor="t" rtlCol="false" tIns="0" lIns="0" bIns="0" rIns="0">
            <a:spAutoFit/>
          </a:bodyPr>
          <a:lstStyle/>
          <a:p>
            <a:pPr algn="l">
              <a:lnSpc>
                <a:spcPts val="9359"/>
              </a:lnSpc>
            </a:pPr>
            <a:r>
              <a:rPr lang="en-US" sz="7799" b="true">
                <a:solidFill>
                  <a:srgbClr val="339966"/>
                </a:solidFill>
                <a:latin typeface="Gotham 1"/>
                <a:ea typeface="Gotham 1"/>
                <a:cs typeface="Gotham 1"/>
                <a:sym typeface="Gotham 1"/>
              </a:rPr>
              <a:t>4-H Leader Four Corners</a:t>
            </a:r>
          </a:p>
        </p:txBody>
      </p:sp>
      <p:sp>
        <p:nvSpPr>
          <p:cNvPr name="TextBox 3" id="3"/>
          <p:cNvSpPr txBox="true"/>
          <p:nvPr/>
        </p:nvSpPr>
        <p:spPr>
          <a:xfrm rot="0">
            <a:off x="2245025" y="2486025"/>
            <a:ext cx="13797949" cy="6772275"/>
          </a:xfrm>
          <a:prstGeom prst="rect">
            <a:avLst/>
          </a:prstGeom>
        </p:spPr>
        <p:txBody>
          <a:bodyPr anchor="t" rtlCol="false" tIns="0" lIns="0" bIns="0" rIns="0">
            <a:spAutoFit/>
          </a:bodyPr>
          <a:lstStyle/>
          <a:p>
            <a:pPr algn="ctr">
              <a:lnSpc>
                <a:spcPts val="7560"/>
              </a:lnSpc>
            </a:pPr>
            <a:r>
              <a:rPr lang="en-US" b="true" sz="6300">
                <a:solidFill>
                  <a:srgbClr val="000000"/>
                </a:solidFill>
                <a:latin typeface="Garet Bold"/>
                <a:ea typeface="Garet Bold"/>
                <a:cs typeface="Garet Bold"/>
                <a:sym typeface="Garet Bold"/>
              </a:rPr>
              <a:t>Pick</a:t>
            </a:r>
            <a:r>
              <a:rPr lang="en-US" b="true" sz="6300">
                <a:solidFill>
                  <a:srgbClr val="000000"/>
                </a:solidFill>
                <a:latin typeface="Garet Bold"/>
                <a:ea typeface="Garet Bold"/>
                <a:cs typeface="Garet Bold"/>
                <a:sym typeface="Garet Bold"/>
              </a:rPr>
              <a:t> your 4-H Superpower</a:t>
            </a:r>
          </a:p>
          <a:p>
            <a:pPr algn="l">
              <a:lnSpc>
                <a:spcPts val="7560"/>
              </a:lnSpc>
            </a:pP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Organization</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P</a:t>
            </a:r>
            <a:r>
              <a:rPr lang="en-US" b="true" sz="6300">
                <a:solidFill>
                  <a:srgbClr val="000000"/>
                </a:solidFill>
                <a:latin typeface="Garet Bold"/>
                <a:ea typeface="Garet Bold"/>
                <a:cs typeface="Garet Bold"/>
                <a:sym typeface="Garet Bold"/>
              </a:rPr>
              <a:t>atience</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Creativity</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Problem-solving </a:t>
            </a:r>
          </a:p>
          <a:p>
            <a:pPr algn="l">
              <a:lnSpc>
                <a:spcPts val="8399"/>
              </a:lnSpc>
            </a:pP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68880" y="-6322"/>
            <a:ext cx="13132192" cy="1333500"/>
          </a:xfrm>
          <a:prstGeom prst="rect">
            <a:avLst/>
          </a:prstGeom>
        </p:spPr>
        <p:txBody>
          <a:bodyPr anchor="t" rtlCol="false" tIns="0" lIns="0" bIns="0" rIns="0">
            <a:spAutoFit/>
          </a:bodyPr>
          <a:lstStyle/>
          <a:p>
            <a:pPr algn="l">
              <a:lnSpc>
                <a:spcPts val="9359"/>
              </a:lnSpc>
            </a:pPr>
            <a:r>
              <a:rPr lang="en-US" sz="7799" b="true">
                <a:solidFill>
                  <a:srgbClr val="339966"/>
                </a:solidFill>
                <a:latin typeface="Gotham 1"/>
                <a:ea typeface="Gotham 1"/>
                <a:cs typeface="Gotham 1"/>
                <a:sym typeface="Gotham 1"/>
              </a:rPr>
              <a:t>4-H Leader Four Corners</a:t>
            </a:r>
          </a:p>
        </p:txBody>
      </p:sp>
      <p:sp>
        <p:nvSpPr>
          <p:cNvPr name="TextBox 3" id="3"/>
          <p:cNvSpPr txBox="true"/>
          <p:nvPr/>
        </p:nvSpPr>
        <p:spPr>
          <a:xfrm rot="0">
            <a:off x="1433364" y="2363113"/>
            <a:ext cx="15421273" cy="6667500"/>
          </a:xfrm>
          <a:prstGeom prst="rect">
            <a:avLst/>
          </a:prstGeom>
        </p:spPr>
        <p:txBody>
          <a:bodyPr anchor="t" rtlCol="false" tIns="0" lIns="0" bIns="0" rIns="0">
            <a:spAutoFit/>
          </a:bodyPr>
          <a:lstStyle/>
          <a:p>
            <a:pPr algn="ctr">
              <a:lnSpc>
                <a:spcPts val="7560"/>
              </a:lnSpc>
            </a:pPr>
            <a:r>
              <a:rPr lang="en-US" b="true" sz="6300">
                <a:solidFill>
                  <a:srgbClr val="000000"/>
                </a:solidFill>
                <a:latin typeface="Garet Bold"/>
                <a:ea typeface="Garet Bold"/>
                <a:cs typeface="Garet Bold"/>
                <a:sym typeface="Garet Bold"/>
              </a:rPr>
              <a:t>Which describes</a:t>
            </a:r>
            <a:r>
              <a:rPr lang="en-US" b="true" sz="6300">
                <a:solidFill>
                  <a:srgbClr val="000000"/>
                </a:solidFill>
                <a:latin typeface="Garet Bold"/>
                <a:ea typeface="Garet Bold"/>
                <a:cs typeface="Garet Bold"/>
                <a:sym typeface="Garet Bold"/>
              </a:rPr>
              <a:t> your meeting prep?</a:t>
            </a:r>
          </a:p>
          <a:p>
            <a:pPr algn="ctr">
              <a:lnSpc>
                <a:spcPts val="7560"/>
              </a:lnSpc>
            </a:pP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Planned weeks ahead </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Planned a few days ahead </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Pl</a:t>
            </a:r>
            <a:r>
              <a:rPr lang="en-US" b="true" sz="6300">
                <a:solidFill>
                  <a:srgbClr val="000000"/>
                </a:solidFill>
                <a:latin typeface="Garet Bold"/>
                <a:ea typeface="Garet Bold"/>
                <a:cs typeface="Garet Bold"/>
                <a:sym typeface="Garet Bold"/>
              </a:rPr>
              <a:t>anned the night before </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Planned while driving there</a:t>
            </a:r>
          </a:p>
          <a:p>
            <a:pPr algn="ctr">
              <a:lnSpc>
                <a:spcPts val="7560"/>
              </a:lnSpc>
            </a:pPr>
          </a:p>
        </p:txBody>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68880" y="-6322"/>
            <a:ext cx="13132192" cy="1333500"/>
          </a:xfrm>
          <a:prstGeom prst="rect">
            <a:avLst/>
          </a:prstGeom>
        </p:spPr>
        <p:txBody>
          <a:bodyPr anchor="t" rtlCol="false" tIns="0" lIns="0" bIns="0" rIns="0">
            <a:spAutoFit/>
          </a:bodyPr>
          <a:lstStyle/>
          <a:p>
            <a:pPr algn="l">
              <a:lnSpc>
                <a:spcPts val="9359"/>
              </a:lnSpc>
            </a:pPr>
            <a:r>
              <a:rPr lang="en-US" sz="7799" b="true">
                <a:solidFill>
                  <a:srgbClr val="339966"/>
                </a:solidFill>
                <a:latin typeface="Gotham 1"/>
                <a:ea typeface="Gotham 1"/>
                <a:cs typeface="Gotham 1"/>
                <a:sym typeface="Gotham 1"/>
              </a:rPr>
              <a:t>4-H Leader Four Corners</a:t>
            </a:r>
          </a:p>
        </p:txBody>
      </p:sp>
      <p:sp>
        <p:nvSpPr>
          <p:cNvPr name="TextBox 3" id="3"/>
          <p:cNvSpPr txBox="true"/>
          <p:nvPr/>
        </p:nvSpPr>
        <p:spPr>
          <a:xfrm rot="0">
            <a:off x="0" y="2363113"/>
            <a:ext cx="18288000" cy="8572500"/>
          </a:xfrm>
          <a:prstGeom prst="rect">
            <a:avLst/>
          </a:prstGeom>
        </p:spPr>
        <p:txBody>
          <a:bodyPr anchor="t" rtlCol="false" tIns="0" lIns="0" bIns="0" rIns="0">
            <a:spAutoFit/>
          </a:bodyPr>
          <a:lstStyle/>
          <a:p>
            <a:pPr algn="ctr">
              <a:lnSpc>
                <a:spcPts val="7560"/>
              </a:lnSpc>
            </a:pPr>
            <a:r>
              <a:rPr lang="en-US" b="true" sz="6300">
                <a:solidFill>
                  <a:srgbClr val="000000"/>
                </a:solidFill>
                <a:latin typeface="Garet Bold"/>
                <a:ea typeface="Garet Bold"/>
                <a:cs typeface="Garet Bold"/>
                <a:sym typeface="Garet Bold"/>
              </a:rPr>
              <a:t>Complete the sentence: “A successful</a:t>
            </a:r>
            <a:r>
              <a:rPr lang="en-US" b="true" sz="6300">
                <a:solidFill>
                  <a:srgbClr val="000000"/>
                </a:solidFill>
                <a:latin typeface="Garet Bold"/>
                <a:ea typeface="Garet Bold"/>
                <a:cs typeface="Garet Bold"/>
                <a:sym typeface="Garet Bold"/>
              </a:rPr>
              <a:t> 4-H meeting is one where…”</a:t>
            </a:r>
          </a:p>
          <a:p>
            <a:pPr algn="ctr">
              <a:lnSpc>
                <a:spcPts val="7560"/>
              </a:lnSpc>
            </a:pP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Everyone participates</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The youth are doing the talking</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We accomplish what we planned</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Everyone leaves excited for the next one</a:t>
            </a:r>
          </a:p>
          <a:p>
            <a:pPr algn="ctr">
              <a:lnSpc>
                <a:spcPts val="7560"/>
              </a:lnSpc>
            </a:pPr>
          </a:p>
          <a:p>
            <a:pPr algn="ctr">
              <a:lnSpc>
                <a:spcPts val="7560"/>
              </a:lnSpc>
            </a:pP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68880" y="-6322"/>
            <a:ext cx="13132192" cy="1333500"/>
          </a:xfrm>
          <a:prstGeom prst="rect">
            <a:avLst/>
          </a:prstGeom>
        </p:spPr>
        <p:txBody>
          <a:bodyPr anchor="t" rtlCol="false" tIns="0" lIns="0" bIns="0" rIns="0">
            <a:spAutoFit/>
          </a:bodyPr>
          <a:lstStyle/>
          <a:p>
            <a:pPr algn="l">
              <a:lnSpc>
                <a:spcPts val="9359"/>
              </a:lnSpc>
            </a:pPr>
            <a:r>
              <a:rPr lang="en-US" sz="7799" b="true">
                <a:solidFill>
                  <a:srgbClr val="339966"/>
                </a:solidFill>
                <a:latin typeface="Gotham 1"/>
                <a:ea typeface="Gotham 1"/>
                <a:cs typeface="Gotham 1"/>
                <a:sym typeface="Gotham 1"/>
              </a:rPr>
              <a:t>4-H Leader Four Corners</a:t>
            </a:r>
          </a:p>
        </p:txBody>
      </p:sp>
      <p:sp>
        <p:nvSpPr>
          <p:cNvPr name="TextBox 3" id="3"/>
          <p:cNvSpPr txBox="true"/>
          <p:nvPr/>
        </p:nvSpPr>
        <p:spPr>
          <a:xfrm rot="0">
            <a:off x="0" y="2363113"/>
            <a:ext cx="18288000" cy="7620000"/>
          </a:xfrm>
          <a:prstGeom prst="rect">
            <a:avLst/>
          </a:prstGeom>
        </p:spPr>
        <p:txBody>
          <a:bodyPr anchor="t" rtlCol="false" tIns="0" lIns="0" bIns="0" rIns="0">
            <a:spAutoFit/>
          </a:bodyPr>
          <a:lstStyle/>
          <a:p>
            <a:pPr algn="ctr">
              <a:lnSpc>
                <a:spcPts val="7560"/>
              </a:lnSpc>
            </a:pPr>
            <a:r>
              <a:rPr lang="en-US" b="true" sz="6300">
                <a:solidFill>
                  <a:srgbClr val="000000"/>
                </a:solidFill>
                <a:latin typeface="Garet Bold"/>
                <a:ea typeface="Garet Bold"/>
                <a:cs typeface="Garet Bold"/>
                <a:sym typeface="Garet Bold"/>
              </a:rPr>
              <a:t>What is the hardest part about</a:t>
            </a:r>
            <a:r>
              <a:rPr lang="en-US" b="true" sz="6300">
                <a:solidFill>
                  <a:srgbClr val="000000"/>
                </a:solidFill>
                <a:latin typeface="Garet Bold"/>
                <a:ea typeface="Garet Bold"/>
                <a:cs typeface="Garet Bold"/>
                <a:sym typeface="Garet Bold"/>
              </a:rPr>
              <a:t> being a 4-H lead</a:t>
            </a:r>
            <a:r>
              <a:rPr lang="en-US" b="true" sz="6300">
                <a:solidFill>
                  <a:srgbClr val="000000"/>
                </a:solidFill>
                <a:latin typeface="Garet Bold"/>
                <a:ea typeface="Garet Bold"/>
                <a:cs typeface="Garet Bold"/>
                <a:sym typeface="Garet Bold"/>
              </a:rPr>
              <a:t>er?</a:t>
            </a:r>
          </a:p>
          <a:p>
            <a:pPr algn="ctr">
              <a:lnSpc>
                <a:spcPts val="7560"/>
              </a:lnSpc>
            </a:pP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Getting youth engaged</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Working with parents</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Managing time</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Handling difficult situations</a:t>
            </a:r>
          </a:p>
          <a:p>
            <a:pPr algn="ctr">
              <a:lnSpc>
                <a:spcPts val="7560"/>
              </a:lnSpc>
            </a:pP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68880" y="-6322"/>
            <a:ext cx="13132192" cy="1333500"/>
          </a:xfrm>
          <a:prstGeom prst="rect">
            <a:avLst/>
          </a:prstGeom>
        </p:spPr>
        <p:txBody>
          <a:bodyPr anchor="t" rtlCol="false" tIns="0" lIns="0" bIns="0" rIns="0">
            <a:spAutoFit/>
          </a:bodyPr>
          <a:lstStyle/>
          <a:p>
            <a:pPr algn="l">
              <a:lnSpc>
                <a:spcPts val="9359"/>
              </a:lnSpc>
            </a:pPr>
            <a:r>
              <a:rPr lang="en-US" sz="7799" b="true">
                <a:solidFill>
                  <a:srgbClr val="339966"/>
                </a:solidFill>
                <a:latin typeface="Gotham 1"/>
                <a:ea typeface="Gotham 1"/>
                <a:cs typeface="Gotham 1"/>
                <a:sym typeface="Gotham 1"/>
              </a:rPr>
              <a:t>4-H Leader Four Corners</a:t>
            </a:r>
          </a:p>
        </p:txBody>
      </p:sp>
      <p:sp>
        <p:nvSpPr>
          <p:cNvPr name="TextBox 3" id="3"/>
          <p:cNvSpPr txBox="true"/>
          <p:nvPr/>
        </p:nvSpPr>
        <p:spPr>
          <a:xfrm rot="0">
            <a:off x="2569964" y="2363113"/>
            <a:ext cx="13148072" cy="6667500"/>
          </a:xfrm>
          <a:prstGeom prst="rect">
            <a:avLst/>
          </a:prstGeom>
        </p:spPr>
        <p:txBody>
          <a:bodyPr anchor="t" rtlCol="false" tIns="0" lIns="0" bIns="0" rIns="0">
            <a:spAutoFit/>
          </a:bodyPr>
          <a:lstStyle/>
          <a:p>
            <a:pPr algn="ctr">
              <a:lnSpc>
                <a:spcPts val="7560"/>
              </a:lnSpc>
            </a:pPr>
            <a:r>
              <a:rPr lang="en-US" sz="6300" b="true">
                <a:solidFill>
                  <a:srgbClr val="000000"/>
                </a:solidFill>
                <a:latin typeface="Garet Bold"/>
                <a:ea typeface="Garet Bold"/>
                <a:cs typeface="Garet Bold"/>
                <a:sym typeface="Garet Bold"/>
              </a:rPr>
              <a:t>Your biggest 4-H pet peeve</a:t>
            </a:r>
          </a:p>
          <a:p>
            <a:pPr algn="ctr">
              <a:lnSpc>
                <a:spcPts val="7560"/>
              </a:lnSpc>
            </a:pP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Late arr</a:t>
            </a:r>
            <a:r>
              <a:rPr lang="en-US" b="true" sz="6300">
                <a:solidFill>
                  <a:srgbClr val="000000"/>
                </a:solidFill>
                <a:latin typeface="Garet Bold"/>
                <a:ea typeface="Garet Bold"/>
                <a:cs typeface="Garet Bold"/>
                <a:sym typeface="Garet Bold"/>
              </a:rPr>
              <a:t>ivals</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No RSVPs</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“I didn’t know”</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Other favorite? Please share</a:t>
            </a:r>
          </a:p>
          <a:p>
            <a:pPr algn="ctr">
              <a:lnSpc>
                <a:spcPts val="7560"/>
              </a:lnSpc>
            </a:pP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68880" y="-6322"/>
            <a:ext cx="13132192" cy="1333500"/>
          </a:xfrm>
          <a:prstGeom prst="rect">
            <a:avLst/>
          </a:prstGeom>
        </p:spPr>
        <p:txBody>
          <a:bodyPr anchor="t" rtlCol="false" tIns="0" lIns="0" bIns="0" rIns="0">
            <a:spAutoFit/>
          </a:bodyPr>
          <a:lstStyle/>
          <a:p>
            <a:pPr algn="l">
              <a:lnSpc>
                <a:spcPts val="9359"/>
              </a:lnSpc>
            </a:pPr>
            <a:r>
              <a:rPr lang="en-US" sz="7799" b="true">
                <a:solidFill>
                  <a:srgbClr val="339966"/>
                </a:solidFill>
                <a:latin typeface="Gotham 1"/>
                <a:ea typeface="Gotham 1"/>
                <a:cs typeface="Gotham 1"/>
                <a:sym typeface="Gotham 1"/>
              </a:rPr>
              <a:t>4-H Leader Four Corners</a:t>
            </a:r>
          </a:p>
        </p:txBody>
      </p:sp>
      <p:sp>
        <p:nvSpPr>
          <p:cNvPr name="TextBox 3" id="3"/>
          <p:cNvSpPr txBox="true"/>
          <p:nvPr/>
        </p:nvSpPr>
        <p:spPr>
          <a:xfrm rot="0">
            <a:off x="2279898" y="2363113"/>
            <a:ext cx="14041355" cy="7620000"/>
          </a:xfrm>
          <a:prstGeom prst="rect">
            <a:avLst/>
          </a:prstGeom>
        </p:spPr>
        <p:txBody>
          <a:bodyPr anchor="t" rtlCol="false" tIns="0" lIns="0" bIns="0" rIns="0">
            <a:spAutoFit/>
          </a:bodyPr>
          <a:lstStyle/>
          <a:p>
            <a:pPr algn="ctr">
              <a:lnSpc>
                <a:spcPts val="7560"/>
              </a:lnSpc>
            </a:pPr>
            <a:r>
              <a:rPr lang="en-US" sz="6300" b="true">
                <a:solidFill>
                  <a:srgbClr val="000000"/>
                </a:solidFill>
                <a:latin typeface="Garet Bold"/>
                <a:ea typeface="Garet Bold"/>
                <a:cs typeface="Garet Bold"/>
                <a:sym typeface="Garet Bold"/>
              </a:rPr>
              <a:t>Your fair-week personality</a:t>
            </a:r>
          </a:p>
          <a:p>
            <a:pPr algn="ctr">
              <a:lnSpc>
                <a:spcPts val="7560"/>
              </a:lnSpc>
            </a:pP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“I ha</a:t>
            </a:r>
            <a:r>
              <a:rPr lang="en-US" b="true" sz="6300">
                <a:solidFill>
                  <a:srgbClr val="000000"/>
                </a:solidFill>
                <a:latin typeface="Garet Bold"/>
                <a:ea typeface="Garet Bold"/>
                <a:cs typeface="Garet Bold"/>
                <a:sym typeface="Garet Bold"/>
              </a:rPr>
              <a:t>ve a schedule.”</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“Where is my kid?”</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“Who needs help?”</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“We’re just going to survive this.”</a:t>
            </a:r>
          </a:p>
          <a:p>
            <a:pPr algn="ctr">
              <a:lnSpc>
                <a:spcPts val="7560"/>
              </a:lnSpc>
            </a:pPr>
          </a:p>
        </p:txBody>
      </p:sp>
    </p:spTree>
  </p:cSld>
  <p:clrMapOvr>
    <a:masterClrMapping/>
  </p:clrMapOvr>
</p:sld>
</file>

<file path=ppt/slides/slide1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68880" y="-6322"/>
            <a:ext cx="13132192" cy="1333500"/>
          </a:xfrm>
          <a:prstGeom prst="rect">
            <a:avLst/>
          </a:prstGeom>
        </p:spPr>
        <p:txBody>
          <a:bodyPr anchor="t" rtlCol="false" tIns="0" lIns="0" bIns="0" rIns="0">
            <a:spAutoFit/>
          </a:bodyPr>
          <a:lstStyle/>
          <a:p>
            <a:pPr algn="l">
              <a:lnSpc>
                <a:spcPts val="9359"/>
              </a:lnSpc>
            </a:pPr>
            <a:r>
              <a:rPr lang="en-US" sz="7799" b="true">
                <a:solidFill>
                  <a:srgbClr val="339966"/>
                </a:solidFill>
                <a:latin typeface="Gotham 1"/>
                <a:ea typeface="Gotham 1"/>
                <a:cs typeface="Gotham 1"/>
                <a:sym typeface="Gotham 1"/>
              </a:rPr>
              <a:t>4-H Leader Four Corners</a:t>
            </a:r>
          </a:p>
        </p:txBody>
      </p:sp>
      <p:sp>
        <p:nvSpPr>
          <p:cNvPr name="TextBox 3" id="3"/>
          <p:cNvSpPr txBox="true"/>
          <p:nvPr/>
        </p:nvSpPr>
        <p:spPr>
          <a:xfrm rot="0">
            <a:off x="0" y="2363113"/>
            <a:ext cx="18288000" cy="7620000"/>
          </a:xfrm>
          <a:prstGeom prst="rect">
            <a:avLst/>
          </a:prstGeom>
        </p:spPr>
        <p:txBody>
          <a:bodyPr anchor="t" rtlCol="false" tIns="0" lIns="0" bIns="0" rIns="0">
            <a:spAutoFit/>
          </a:bodyPr>
          <a:lstStyle/>
          <a:p>
            <a:pPr algn="ctr">
              <a:lnSpc>
                <a:spcPts val="7560"/>
              </a:lnSpc>
            </a:pPr>
            <a:r>
              <a:rPr lang="en-US" sz="6300" b="true">
                <a:solidFill>
                  <a:srgbClr val="000000"/>
                </a:solidFill>
                <a:latin typeface="Garet Bold"/>
                <a:ea typeface="Garet Bold"/>
                <a:cs typeface="Garet Bold"/>
                <a:sym typeface="Garet Bold"/>
              </a:rPr>
              <a:t>What do you hope youth remember about you?</a:t>
            </a:r>
          </a:p>
          <a:p>
            <a:pPr algn="ctr">
              <a:lnSpc>
                <a:spcPts val="7560"/>
              </a:lnSpc>
            </a:pP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“They belie</a:t>
            </a:r>
            <a:r>
              <a:rPr lang="en-US" b="true" sz="6300">
                <a:solidFill>
                  <a:srgbClr val="000000"/>
                </a:solidFill>
                <a:latin typeface="Garet Bold"/>
                <a:ea typeface="Garet Bold"/>
                <a:cs typeface="Garet Bold"/>
                <a:sym typeface="Garet Bold"/>
              </a:rPr>
              <a:t>ved in me.”</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“They taught me something.”</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“They always encouraged me.”</a:t>
            </a:r>
          </a:p>
          <a:p>
            <a:pPr algn="l" marL="1360173" indent="-680087" lvl="1">
              <a:lnSpc>
                <a:spcPts val="7560"/>
              </a:lnSpc>
              <a:buAutoNum type="arabicPeriod" startAt="1"/>
            </a:pPr>
            <a:r>
              <a:rPr lang="en-US" b="true" sz="6300">
                <a:solidFill>
                  <a:srgbClr val="000000"/>
                </a:solidFill>
                <a:latin typeface="Garet Bold"/>
                <a:ea typeface="Garet Bold"/>
                <a:cs typeface="Garet Bold"/>
                <a:sym typeface="Garet Bold"/>
              </a:rPr>
              <a:t>“They gave me opportunities.”</a:t>
            </a:r>
          </a:p>
          <a:p>
            <a:pPr algn="ctr">
              <a:lnSpc>
                <a:spcPts val="7560"/>
              </a:lnSpc>
            </a:pPr>
          </a:p>
        </p:txBody>
      </p:sp>
    </p:spTree>
  </p:cSld>
  <p:clrMapOvr>
    <a:masterClrMapping/>
  </p:clrMapOvr>
</p:sld>
</file>

<file path=ppt/slides/slide1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68880" y="60353"/>
            <a:ext cx="13132192" cy="1333500"/>
          </a:xfrm>
          <a:prstGeom prst="rect">
            <a:avLst/>
          </a:prstGeom>
        </p:spPr>
        <p:txBody>
          <a:bodyPr anchor="t" rtlCol="false" tIns="0" lIns="0" bIns="0" rIns="0">
            <a:spAutoFit/>
          </a:bodyPr>
          <a:lstStyle/>
          <a:p>
            <a:pPr algn="l">
              <a:lnSpc>
                <a:spcPts val="9359"/>
              </a:lnSpc>
            </a:pPr>
            <a:r>
              <a:rPr lang="en-US" sz="7799" b="true">
                <a:solidFill>
                  <a:srgbClr val="339966"/>
                </a:solidFill>
                <a:latin typeface="Gotham 1"/>
                <a:ea typeface="Gotham 1"/>
                <a:cs typeface="Gotham 1"/>
                <a:sym typeface="Gotham 1"/>
              </a:rPr>
              <a:t>Think-Pair-Share</a:t>
            </a:r>
          </a:p>
        </p:txBody>
      </p:sp>
      <p:sp>
        <p:nvSpPr>
          <p:cNvPr name="TextBox 3" id="3"/>
          <p:cNvSpPr txBox="true"/>
          <p:nvPr/>
        </p:nvSpPr>
        <p:spPr>
          <a:xfrm rot="0">
            <a:off x="0" y="4026005"/>
            <a:ext cx="18288000" cy="1905000"/>
          </a:xfrm>
          <a:prstGeom prst="rect">
            <a:avLst/>
          </a:prstGeom>
        </p:spPr>
        <p:txBody>
          <a:bodyPr anchor="t" rtlCol="false" tIns="0" lIns="0" bIns="0" rIns="0">
            <a:spAutoFit/>
          </a:bodyPr>
          <a:lstStyle/>
          <a:p>
            <a:pPr algn="ctr">
              <a:lnSpc>
                <a:spcPts val="7560"/>
              </a:lnSpc>
            </a:pPr>
            <a:r>
              <a:rPr lang="en-US" b="true" sz="6300">
                <a:solidFill>
                  <a:srgbClr val="000000"/>
                </a:solidFill>
                <a:latin typeface="Garet Bold"/>
                <a:ea typeface="Garet Bold"/>
                <a:cs typeface="Garet Bold"/>
                <a:sym typeface="Garet Bold"/>
              </a:rPr>
              <a:t>What is one thing you br</a:t>
            </a:r>
            <a:r>
              <a:rPr lang="en-US" b="true" sz="6300">
                <a:solidFill>
                  <a:srgbClr val="000000"/>
                </a:solidFill>
                <a:latin typeface="Garet Bold"/>
                <a:ea typeface="Garet Bold"/>
                <a:cs typeface="Garet Bold"/>
                <a:sym typeface="Garet Bold"/>
              </a:rPr>
              <a:t>ing</a:t>
            </a:r>
            <a:r>
              <a:rPr lang="en-US" b="true" sz="6300">
                <a:solidFill>
                  <a:srgbClr val="000000"/>
                </a:solidFill>
                <a:latin typeface="Garet Bold"/>
                <a:ea typeface="Garet Bold"/>
                <a:cs typeface="Garet Bold"/>
                <a:sym typeface="Garet Bold"/>
              </a:rPr>
              <a:t> to our 4-H program?</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CAE3E9"/>
        </a:solidFill>
      </p:bgPr>
    </p:bg>
    <p:spTree>
      <p:nvGrpSpPr>
        <p:cNvPr id="1" name=""/>
        <p:cNvGrpSpPr/>
        <p:nvPr/>
      </p:nvGrpSpPr>
      <p:grpSpPr>
        <a:xfrm>
          <a:off x="0" y="0"/>
          <a:ext cx="0" cy="0"/>
          <a:chOff x="0" y="0"/>
          <a:chExt cx="0" cy="0"/>
        </a:xfrm>
      </p:grpSpPr>
      <p:sp>
        <p:nvSpPr>
          <p:cNvPr name="Freeform 2" id="2"/>
          <p:cNvSpPr/>
          <p:nvPr/>
        </p:nvSpPr>
        <p:spPr>
          <a:xfrm flipH="false" flipV="false" rot="0">
            <a:off x="1870751" y="1157393"/>
            <a:ext cx="14546499" cy="7612668"/>
          </a:xfrm>
          <a:custGeom>
            <a:avLst/>
            <a:gdLst/>
            <a:ahLst/>
            <a:cxnLst/>
            <a:rect r="r" b="b" t="t" l="l"/>
            <a:pathLst>
              <a:path h="7612668" w="14546499">
                <a:moveTo>
                  <a:pt x="0" y="0"/>
                </a:moveTo>
                <a:lnTo>
                  <a:pt x="14546498" y="0"/>
                </a:lnTo>
                <a:lnTo>
                  <a:pt x="14546498" y="7612667"/>
                </a:lnTo>
                <a:lnTo>
                  <a:pt x="0" y="7612667"/>
                </a:lnTo>
                <a:lnTo>
                  <a:pt x="0" y="0"/>
                </a:lnTo>
                <a:close/>
              </a:path>
            </a:pathLst>
          </a:custGeom>
          <a:blipFill>
            <a:blip r:embed="rId2"/>
            <a:stretch>
              <a:fillRect l="0" t="0" r="0" b="0"/>
            </a:stretch>
          </a:blipFill>
        </p:spPr>
      </p:sp>
      <p:sp>
        <p:nvSpPr>
          <p:cNvPr name="TextBox 3" id="3"/>
          <p:cNvSpPr txBox="true"/>
          <p:nvPr/>
        </p:nvSpPr>
        <p:spPr>
          <a:xfrm rot="0">
            <a:off x="13622055" y="9172575"/>
            <a:ext cx="4556342" cy="721996"/>
          </a:xfrm>
          <a:prstGeom prst="rect">
            <a:avLst/>
          </a:prstGeom>
        </p:spPr>
        <p:txBody>
          <a:bodyPr anchor="t" rtlCol="false" tIns="0" lIns="0" bIns="0" rIns="0">
            <a:spAutoFit/>
          </a:bodyPr>
          <a:lstStyle/>
          <a:p>
            <a:pPr algn="ctr">
              <a:lnSpc>
                <a:spcPts val="5879"/>
              </a:lnSpc>
            </a:pPr>
            <a:r>
              <a:rPr lang="en-US" sz="4199">
                <a:solidFill>
                  <a:srgbClr val="000000"/>
                </a:solidFill>
                <a:latin typeface="League Spartan"/>
                <a:ea typeface="League Spartan"/>
                <a:cs typeface="League Spartan"/>
                <a:sym typeface="League Spartan"/>
              </a:rPr>
              <a:t>Oh wait...it was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CAE3E9"/>
        </a:solidFill>
      </p:bgPr>
    </p:bg>
    <p:spTree>
      <p:nvGrpSpPr>
        <p:cNvPr id="1" name=""/>
        <p:cNvGrpSpPr/>
        <p:nvPr/>
      </p:nvGrpSpPr>
      <p:grpSpPr>
        <a:xfrm>
          <a:off x="0" y="0"/>
          <a:ext cx="0" cy="0"/>
          <a:chOff x="0" y="0"/>
          <a:chExt cx="0" cy="0"/>
        </a:xfrm>
      </p:grpSpPr>
      <p:sp>
        <p:nvSpPr>
          <p:cNvPr name="Freeform 2" id="2"/>
          <p:cNvSpPr/>
          <p:nvPr/>
        </p:nvSpPr>
        <p:spPr>
          <a:xfrm flipH="false" flipV="false" rot="0">
            <a:off x="6945884" y="-572046"/>
            <a:ext cx="4396231" cy="4396231"/>
          </a:xfrm>
          <a:custGeom>
            <a:avLst/>
            <a:gdLst/>
            <a:ahLst/>
            <a:cxnLst/>
            <a:rect r="r" b="b" t="t" l="l"/>
            <a:pathLst>
              <a:path h="4396231" w="4396231">
                <a:moveTo>
                  <a:pt x="0" y="0"/>
                </a:moveTo>
                <a:lnTo>
                  <a:pt x="4396232" y="0"/>
                </a:lnTo>
                <a:lnTo>
                  <a:pt x="4396232" y="4396231"/>
                </a:lnTo>
                <a:lnTo>
                  <a:pt x="0" y="4396231"/>
                </a:lnTo>
                <a:lnTo>
                  <a:pt x="0" y="0"/>
                </a:lnTo>
                <a:close/>
              </a:path>
            </a:pathLst>
          </a:custGeom>
          <a:blipFill>
            <a:blip r:embed="rId2"/>
            <a:stretch>
              <a:fillRect l="0" t="0" r="0" b="0"/>
            </a:stretch>
          </a:blipFill>
        </p:spPr>
      </p:sp>
      <p:grpSp>
        <p:nvGrpSpPr>
          <p:cNvPr name="Group 3" id="3"/>
          <p:cNvGrpSpPr/>
          <p:nvPr/>
        </p:nvGrpSpPr>
        <p:grpSpPr>
          <a:xfrm rot="0">
            <a:off x="5069906" y="3071282"/>
            <a:ext cx="8148187" cy="7048182"/>
            <a:chOff x="0" y="0"/>
            <a:chExt cx="10864250" cy="9397576"/>
          </a:xfrm>
        </p:grpSpPr>
        <p:sp>
          <p:nvSpPr>
            <p:cNvPr name="Freeform 4" id="4"/>
            <p:cNvSpPr/>
            <p:nvPr/>
          </p:nvSpPr>
          <p:spPr>
            <a:xfrm flipH="false" flipV="false" rot="-10800000">
              <a:off x="0" y="0"/>
              <a:ext cx="10864250" cy="9397576"/>
            </a:xfrm>
            <a:custGeom>
              <a:avLst/>
              <a:gdLst/>
              <a:ahLst/>
              <a:cxnLst/>
              <a:rect r="r" b="b" t="t" l="l"/>
              <a:pathLst>
                <a:path h="9397576" w="10864250">
                  <a:moveTo>
                    <a:pt x="0" y="0"/>
                  </a:moveTo>
                  <a:lnTo>
                    <a:pt x="10864250" y="0"/>
                  </a:lnTo>
                  <a:lnTo>
                    <a:pt x="10864250" y="9397576"/>
                  </a:lnTo>
                  <a:lnTo>
                    <a:pt x="0" y="939757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2888138" y="1195667"/>
              <a:ext cx="5087974" cy="606526"/>
            </a:xfrm>
            <a:prstGeom prst="rect">
              <a:avLst/>
            </a:prstGeom>
          </p:spPr>
          <p:txBody>
            <a:bodyPr anchor="t" rtlCol="false" tIns="0" lIns="0" bIns="0" rIns="0">
              <a:spAutoFit/>
            </a:bodyPr>
            <a:lstStyle/>
            <a:p>
              <a:pPr algn="ctr">
                <a:lnSpc>
                  <a:spcPts val="3840"/>
                </a:lnSpc>
              </a:pPr>
              <a:r>
                <a:rPr lang="en-US" sz="2742">
                  <a:solidFill>
                    <a:srgbClr val="000000"/>
                  </a:solidFill>
                  <a:latin typeface="League Spartan"/>
                  <a:ea typeface="League Spartan"/>
                  <a:cs typeface="League Spartan"/>
                  <a:sym typeface="League Spartan"/>
                </a:rPr>
                <a:t>650+ Youth Members</a:t>
              </a:r>
            </a:p>
          </p:txBody>
        </p:sp>
        <p:sp>
          <p:nvSpPr>
            <p:cNvPr name="TextBox 6" id="6"/>
            <p:cNvSpPr txBox="true"/>
            <p:nvPr/>
          </p:nvSpPr>
          <p:spPr>
            <a:xfrm rot="0">
              <a:off x="3677622" y="4468550"/>
              <a:ext cx="3509006" cy="606526"/>
            </a:xfrm>
            <a:prstGeom prst="rect">
              <a:avLst/>
            </a:prstGeom>
          </p:spPr>
          <p:txBody>
            <a:bodyPr anchor="t" rtlCol="false" tIns="0" lIns="0" bIns="0" rIns="0">
              <a:spAutoFit/>
            </a:bodyPr>
            <a:lstStyle/>
            <a:p>
              <a:pPr algn="ctr">
                <a:lnSpc>
                  <a:spcPts val="3840"/>
                </a:lnSpc>
              </a:pPr>
              <a:r>
                <a:rPr lang="en-US" sz="2742">
                  <a:solidFill>
                    <a:srgbClr val="000000"/>
                  </a:solidFill>
                  <a:latin typeface="League Spartan"/>
                  <a:ea typeface="League Spartan"/>
                  <a:cs typeface="League Spartan"/>
                  <a:sym typeface="League Spartan"/>
                </a:rPr>
                <a:t>140 Volunteers</a:t>
              </a:r>
            </a:p>
          </p:txBody>
        </p:sp>
        <p:sp>
          <p:nvSpPr>
            <p:cNvPr name="TextBox 7" id="7"/>
            <p:cNvSpPr txBox="true"/>
            <p:nvPr/>
          </p:nvSpPr>
          <p:spPr>
            <a:xfrm rot="0">
              <a:off x="4391159" y="6843267"/>
              <a:ext cx="2081931" cy="606526"/>
            </a:xfrm>
            <a:prstGeom prst="rect">
              <a:avLst/>
            </a:prstGeom>
          </p:spPr>
          <p:txBody>
            <a:bodyPr anchor="t" rtlCol="false" tIns="0" lIns="0" bIns="0" rIns="0">
              <a:spAutoFit/>
            </a:bodyPr>
            <a:lstStyle/>
            <a:p>
              <a:pPr algn="ctr">
                <a:lnSpc>
                  <a:spcPts val="3840"/>
                </a:lnSpc>
              </a:pPr>
              <a:r>
                <a:rPr lang="en-US" sz="2742">
                  <a:solidFill>
                    <a:srgbClr val="000000"/>
                  </a:solidFill>
                  <a:latin typeface="League Spartan"/>
                  <a:ea typeface="League Spartan"/>
                  <a:cs typeface="League Spartan"/>
                  <a:sym typeface="League Spartan"/>
                </a:rPr>
                <a:t>2.5 Staff</a:t>
              </a: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CAE3E9"/>
        </a:solidFill>
      </p:bgPr>
    </p:bg>
    <p:spTree>
      <p:nvGrpSpPr>
        <p:cNvPr id="1" name=""/>
        <p:cNvGrpSpPr/>
        <p:nvPr/>
      </p:nvGrpSpPr>
      <p:grpSpPr>
        <a:xfrm>
          <a:off x="0" y="0"/>
          <a:ext cx="0" cy="0"/>
          <a:chOff x="0" y="0"/>
          <a:chExt cx="0" cy="0"/>
        </a:xfrm>
      </p:grpSpPr>
      <p:sp>
        <p:nvSpPr>
          <p:cNvPr name="Freeform 2" id="2"/>
          <p:cNvSpPr/>
          <p:nvPr/>
        </p:nvSpPr>
        <p:spPr>
          <a:xfrm flipH="false" flipV="false" rot="0">
            <a:off x="6945884" y="-572046"/>
            <a:ext cx="4396231" cy="4396231"/>
          </a:xfrm>
          <a:custGeom>
            <a:avLst/>
            <a:gdLst/>
            <a:ahLst/>
            <a:cxnLst/>
            <a:rect r="r" b="b" t="t" l="l"/>
            <a:pathLst>
              <a:path h="4396231" w="4396231">
                <a:moveTo>
                  <a:pt x="0" y="0"/>
                </a:moveTo>
                <a:lnTo>
                  <a:pt x="4396232" y="0"/>
                </a:lnTo>
                <a:lnTo>
                  <a:pt x="4396232" y="4396231"/>
                </a:lnTo>
                <a:lnTo>
                  <a:pt x="0" y="4396231"/>
                </a:lnTo>
                <a:lnTo>
                  <a:pt x="0" y="0"/>
                </a:lnTo>
                <a:close/>
              </a:path>
            </a:pathLst>
          </a:custGeom>
          <a:blipFill>
            <a:blip r:embed="rId2"/>
            <a:stretch>
              <a:fillRect l="0" t="0" r="0" b="0"/>
            </a:stretch>
          </a:blipFill>
        </p:spPr>
      </p:sp>
      <p:grpSp>
        <p:nvGrpSpPr>
          <p:cNvPr name="Group 3" id="3"/>
          <p:cNvGrpSpPr/>
          <p:nvPr/>
        </p:nvGrpSpPr>
        <p:grpSpPr>
          <a:xfrm rot="0">
            <a:off x="5069906" y="3071282"/>
            <a:ext cx="8148187" cy="7048182"/>
            <a:chOff x="0" y="0"/>
            <a:chExt cx="10864250" cy="9397576"/>
          </a:xfrm>
        </p:grpSpPr>
        <p:sp>
          <p:nvSpPr>
            <p:cNvPr name="Freeform 4" id="4"/>
            <p:cNvSpPr/>
            <p:nvPr/>
          </p:nvSpPr>
          <p:spPr>
            <a:xfrm flipH="false" flipV="false" rot="-10800000">
              <a:off x="0" y="0"/>
              <a:ext cx="10864250" cy="9397576"/>
            </a:xfrm>
            <a:custGeom>
              <a:avLst/>
              <a:gdLst/>
              <a:ahLst/>
              <a:cxnLst/>
              <a:rect r="r" b="b" t="t" l="l"/>
              <a:pathLst>
                <a:path h="9397576" w="10864250">
                  <a:moveTo>
                    <a:pt x="0" y="0"/>
                  </a:moveTo>
                  <a:lnTo>
                    <a:pt x="10864250" y="0"/>
                  </a:lnTo>
                  <a:lnTo>
                    <a:pt x="10864250" y="9397576"/>
                  </a:lnTo>
                  <a:lnTo>
                    <a:pt x="0" y="939757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2888138" y="1195667"/>
              <a:ext cx="5087974" cy="606526"/>
            </a:xfrm>
            <a:prstGeom prst="rect">
              <a:avLst/>
            </a:prstGeom>
          </p:spPr>
          <p:txBody>
            <a:bodyPr anchor="t" rtlCol="false" tIns="0" lIns="0" bIns="0" rIns="0">
              <a:spAutoFit/>
            </a:bodyPr>
            <a:lstStyle/>
            <a:p>
              <a:pPr algn="ctr">
                <a:lnSpc>
                  <a:spcPts val="3840"/>
                </a:lnSpc>
              </a:pPr>
              <a:r>
                <a:rPr lang="en-US" sz="2742">
                  <a:solidFill>
                    <a:srgbClr val="000000"/>
                  </a:solidFill>
                  <a:latin typeface="League Spartan"/>
                  <a:ea typeface="League Spartan"/>
                  <a:cs typeface="League Spartan"/>
                  <a:sym typeface="League Spartan"/>
                </a:rPr>
                <a:t>650+ Youth Members</a:t>
              </a:r>
            </a:p>
          </p:txBody>
        </p:sp>
        <p:sp>
          <p:nvSpPr>
            <p:cNvPr name="TextBox 6" id="6"/>
            <p:cNvSpPr txBox="true"/>
            <p:nvPr/>
          </p:nvSpPr>
          <p:spPr>
            <a:xfrm rot="0">
              <a:off x="3677622" y="4468550"/>
              <a:ext cx="3509006" cy="606526"/>
            </a:xfrm>
            <a:prstGeom prst="rect">
              <a:avLst/>
            </a:prstGeom>
          </p:spPr>
          <p:txBody>
            <a:bodyPr anchor="t" rtlCol="false" tIns="0" lIns="0" bIns="0" rIns="0">
              <a:spAutoFit/>
            </a:bodyPr>
            <a:lstStyle/>
            <a:p>
              <a:pPr algn="ctr">
                <a:lnSpc>
                  <a:spcPts val="3840"/>
                </a:lnSpc>
              </a:pPr>
              <a:r>
                <a:rPr lang="en-US" sz="2742">
                  <a:solidFill>
                    <a:srgbClr val="000000"/>
                  </a:solidFill>
                  <a:latin typeface="League Spartan"/>
                  <a:ea typeface="League Spartan"/>
                  <a:cs typeface="League Spartan"/>
                  <a:sym typeface="League Spartan"/>
                </a:rPr>
                <a:t>140 Volunteers</a:t>
              </a:r>
            </a:p>
          </p:txBody>
        </p:sp>
        <p:sp>
          <p:nvSpPr>
            <p:cNvPr name="TextBox 7" id="7"/>
            <p:cNvSpPr txBox="true"/>
            <p:nvPr/>
          </p:nvSpPr>
          <p:spPr>
            <a:xfrm rot="0">
              <a:off x="4391159" y="6843267"/>
              <a:ext cx="2081931" cy="606526"/>
            </a:xfrm>
            <a:prstGeom prst="rect">
              <a:avLst/>
            </a:prstGeom>
          </p:spPr>
          <p:txBody>
            <a:bodyPr anchor="t" rtlCol="false" tIns="0" lIns="0" bIns="0" rIns="0">
              <a:spAutoFit/>
            </a:bodyPr>
            <a:lstStyle/>
            <a:p>
              <a:pPr algn="ctr">
                <a:lnSpc>
                  <a:spcPts val="3840"/>
                </a:lnSpc>
              </a:pPr>
              <a:r>
                <a:rPr lang="en-US" sz="2742">
                  <a:solidFill>
                    <a:srgbClr val="000000"/>
                  </a:solidFill>
                  <a:latin typeface="League Spartan"/>
                  <a:ea typeface="League Spartan"/>
                  <a:cs typeface="League Spartan"/>
                  <a:sym typeface="League Spartan"/>
                </a:rPr>
                <a:t>2.5 Staff</a:t>
              </a:r>
            </a:p>
          </p:txBody>
        </p:sp>
      </p:grpSp>
      <p:sp>
        <p:nvSpPr>
          <p:cNvPr name="TextBox 8" id="8"/>
          <p:cNvSpPr txBox="true"/>
          <p:nvPr/>
        </p:nvSpPr>
        <p:spPr>
          <a:xfrm rot="0">
            <a:off x="12893443" y="3880031"/>
            <a:ext cx="5016847" cy="1044632"/>
          </a:xfrm>
          <a:prstGeom prst="rect">
            <a:avLst/>
          </a:prstGeom>
        </p:spPr>
        <p:txBody>
          <a:bodyPr anchor="t" rtlCol="false" tIns="0" lIns="0" bIns="0" rIns="0">
            <a:spAutoFit/>
          </a:bodyPr>
          <a:lstStyle/>
          <a:p>
            <a:pPr algn="ctr">
              <a:lnSpc>
                <a:spcPts val="2796"/>
              </a:lnSpc>
            </a:pPr>
            <a:r>
              <a:rPr lang="en-US" sz="1997">
                <a:solidFill>
                  <a:srgbClr val="000000"/>
                </a:solidFill>
                <a:latin typeface="League Spartan"/>
                <a:ea typeface="League Spartan"/>
                <a:cs typeface="League Spartan"/>
                <a:sym typeface="League Spartan"/>
              </a:rPr>
              <a:t>250+ on average “Members at Large”</a:t>
            </a:r>
          </a:p>
          <a:p>
            <a:pPr algn="ctr">
              <a:lnSpc>
                <a:spcPts val="2796"/>
              </a:lnSpc>
            </a:pPr>
            <a:r>
              <a:rPr lang="en-US" sz="1997">
                <a:solidFill>
                  <a:srgbClr val="000000"/>
                </a:solidFill>
                <a:latin typeface="League Spartan"/>
                <a:ea typeface="League Spartan"/>
                <a:cs typeface="League Spartan"/>
                <a:sym typeface="League Spartan"/>
              </a:rPr>
              <a:t>478 youth in Animal Projects</a:t>
            </a:r>
          </a:p>
          <a:p>
            <a:pPr algn="ctr">
              <a:lnSpc>
                <a:spcPts val="2796"/>
              </a:lnSpc>
            </a:pPr>
            <a:r>
              <a:rPr lang="en-US" sz="1997">
                <a:solidFill>
                  <a:srgbClr val="000000"/>
                </a:solidFill>
                <a:latin typeface="League Spartan"/>
                <a:ea typeface="League Spartan"/>
                <a:cs typeface="League Spartan"/>
                <a:sym typeface="League Spartan"/>
              </a:rPr>
              <a:t>208 youth in Shooting Sports</a:t>
            </a:r>
          </a:p>
        </p:txBody>
      </p:sp>
      <p:sp>
        <p:nvSpPr>
          <p:cNvPr name="TextBox 9" id="9"/>
          <p:cNvSpPr txBox="true"/>
          <p:nvPr/>
        </p:nvSpPr>
        <p:spPr>
          <a:xfrm rot="0">
            <a:off x="11788176" y="6189698"/>
            <a:ext cx="3613690" cy="763726"/>
          </a:xfrm>
          <a:prstGeom prst="rect">
            <a:avLst/>
          </a:prstGeom>
        </p:spPr>
        <p:txBody>
          <a:bodyPr anchor="t" rtlCol="false" tIns="0" lIns="0" bIns="0" rIns="0">
            <a:spAutoFit/>
          </a:bodyPr>
          <a:lstStyle/>
          <a:p>
            <a:pPr algn="ctr">
              <a:lnSpc>
                <a:spcPts val="3076"/>
              </a:lnSpc>
            </a:pPr>
            <a:r>
              <a:rPr lang="en-US" sz="2197">
                <a:solidFill>
                  <a:srgbClr val="000000"/>
                </a:solidFill>
                <a:latin typeface="League Spartan"/>
                <a:ea typeface="League Spartan"/>
                <a:cs typeface="League Spartan"/>
                <a:sym typeface="League Spartan"/>
              </a:rPr>
              <a:t>11 Clubs</a:t>
            </a:r>
          </a:p>
          <a:p>
            <a:pPr algn="ctr">
              <a:lnSpc>
                <a:spcPts val="3076"/>
              </a:lnSpc>
            </a:pPr>
            <a:r>
              <a:rPr lang="en-US" sz="2197">
                <a:solidFill>
                  <a:srgbClr val="000000"/>
                </a:solidFill>
                <a:latin typeface="League Spartan"/>
                <a:ea typeface="League Spartan"/>
                <a:cs typeface="League Spartan"/>
                <a:sym typeface="League Spartan"/>
              </a:rPr>
              <a:t>~ 40 Projects w/ Leaders</a:t>
            </a:r>
          </a:p>
        </p:txBody>
      </p:sp>
      <p:sp>
        <p:nvSpPr>
          <p:cNvPr name="TextBox 10" id="10"/>
          <p:cNvSpPr txBox="true"/>
          <p:nvPr/>
        </p:nvSpPr>
        <p:spPr>
          <a:xfrm rot="0">
            <a:off x="10350965" y="8880536"/>
            <a:ext cx="3730624" cy="377764"/>
          </a:xfrm>
          <a:prstGeom prst="rect">
            <a:avLst/>
          </a:prstGeom>
        </p:spPr>
        <p:txBody>
          <a:bodyPr anchor="t" rtlCol="false" tIns="0" lIns="0" bIns="0" rIns="0">
            <a:spAutoFit/>
          </a:bodyPr>
          <a:lstStyle/>
          <a:p>
            <a:pPr algn="ctr">
              <a:lnSpc>
                <a:spcPts val="3076"/>
              </a:lnSpc>
            </a:pPr>
            <a:r>
              <a:rPr lang="en-US" sz="2197">
                <a:solidFill>
                  <a:srgbClr val="000000"/>
                </a:solidFill>
                <a:latin typeface="League Spartan"/>
                <a:ea typeface="League Spartan"/>
                <a:cs typeface="League Spartan"/>
                <a:sym typeface="League Spartan"/>
              </a:rPr>
              <a:t>40 hrs/week (contracted)</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FEFEFE"/>
        </a:solidFill>
      </p:bgPr>
    </p:bg>
    <p:spTree>
      <p:nvGrpSpPr>
        <p:cNvPr id="1" name=""/>
        <p:cNvGrpSpPr/>
        <p:nvPr/>
      </p:nvGrpSpPr>
      <p:grpSpPr>
        <a:xfrm>
          <a:off x="0" y="0"/>
          <a:ext cx="0" cy="0"/>
          <a:chOff x="0" y="0"/>
          <a:chExt cx="0" cy="0"/>
        </a:xfrm>
      </p:grpSpPr>
      <p:grpSp>
        <p:nvGrpSpPr>
          <p:cNvPr name="Group 2" id="2"/>
          <p:cNvGrpSpPr/>
          <p:nvPr/>
        </p:nvGrpSpPr>
        <p:grpSpPr>
          <a:xfrm rot="0">
            <a:off x="6696252" y="425737"/>
            <a:ext cx="11152281" cy="633583"/>
            <a:chOff x="0" y="0"/>
            <a:chExt cx="4528359" cy="257265"/>
          </a:xfrm>
        </p:grpSpPr>
        <p:sp>
          <p:nvSpPr>
            <p:cNvPr name="Freeform 3" id="3"/>
            <p:cNvSpPr/>
            <p:nvPr/>
          </p:nvSpPr>
          <p:spPr>
            <a:xfrm flipH="false" flipV="false" rot="0">
              <a:off x="0" y="0"/>
              <a:ext cx="4528359" cy="257265"/>
            </a:xfrm>
            <a:custGeom>
              <a:avLst/>
              <a:gdLst/>
              <a:ahLst/>
              <a:cxnLst/>
              <a:rect r="r" b="b" t="t" l="l"/>
              <a:pathLst>
                <a:path h="257265" w="4528359">
                  <a:moveTo>
                    <a:pt x="10413" y="0"/>
                  </a:moveTo>
                  <a:lnTo>
                    <a:pt x="4517946" y="0"/>
                  </a:lnTo>
                  <a:cubicBezTo>
                    <a:pt x="4523697" y="0"/>
                    <a:pt x="4528359" y="4662"/>
                    <a:pt x="4528359" y="10413"/>
                  </a:cubicBezTo>
                  <a:lnTo>
                    <a:pt x="4528359" y="246852"/>
                  </a:lnTo>
                  <a:cubicBezTo>
                    <a:pt x="4528359" y="252603"/>
                    <a:pt x="4523697" y="257265"/>
                    <a:pt x="4517946" y="257265"/>
                  </a:cubicBezTo>
                  <a:lnTo>
                    <a:pt x="10413" y="257265"/>
                  </a:lnTo>
                  <a:cubicBezTo>
                    <a:pt x="4662" y="257265"/>
                    <a:pt x="0" y="252603"/>
                    <a:pt x="0" y="246852"/>
                  </a:cubicBezTo>
                  <a:lnTo>
                    <a:pt x="0" y="10413"/>
                  </a:lnTo>
                  <a:cubicBezTo>
                    <a:pt x="0" y="4662"/>
                    <a:pt x="4662" y="0"/>
                    <a:pt x="10413" y="0"/>
                  </a:cubicBezTo>
                  <a:close/>
                </a:path>
              </a:pathLst>
            </a:custGeom>
            <a:solidFill>
              <a:srgbClr val="ED1C24"/>
            </a:solidFill>
          </p:spPr>
        </p:sp>
        <p:sp>
          <p:nvSpPr>
            <p:cNvPr name="TextBox 4" id="4"/>
            <p:cNvSpPr txBox="true"/>
            <p:nvPr/>
          </p:nvSpPr>
          <p:spPr>
            <a:xfrm>
              <a:off x="0" y="0"/>
              <a:ext cx="4528359" cy="257265"/>
            </a:xfrm>
            <a:prstGeom prst="rect">
              <a:avLst/>
            </a:prstGeom>
          </p:spPr>
          <p:txBody>
            <a:bodyPr anchor="ctr" rtlCol="false" tIns="38100" lIns="38100" bIns="38100" rIns="38100"/>
            <a:lstStyle/>
            <a:p>
              <a:pPr algn="ctr">
                <a:lnSpc>
                  <a:spcPts val="2303"/>
                </a:lnSpc>
              </a:pPr>
            </a:p>
          </p:txBody>
        </p:sp>
      </p:grpSp>
      <p:grpSp>
        <p:nvGrpSpPr>
          <p:cNvPr name="Group 5" id="5"/>
          <p:cNvGrpSpPr/>
          <p:nvPr/>
        </p:nvGrpSpPr>
        <p:grpSpPr>
          <a:xfrm rot="0">
            <a:off x="6703393" y="1320223"/>
            <a:ext cx="11145141" cy="1242239"/>
            <a:chOff x="0" y="0"/>
            <a:chExt cx="4525460" cy="504408"/>
          </a:xfrm>
        </p:grpSpPr>
        <p:sp>
          <p:nvSpPr>
            <p:cNvPr name="Freeform 6" id="6"/>
            <p:cNvSpPr/>
            <p:nvPr/>
          </p:nvSpPr>
          <p:spPr>
            <a:xfrm flipH="false" flipV="false" rot="0">
              <a:off x="0" y="0"/>
              <a:ext cx="4525460" cy="504409"/>
            </a:xfrm>
            <a:custGeom>
              <a:avLst/>
              <a:gdLst/>
              <a:ahLst/>
              <a:cxnLst/>
              <a:rect r="r" b="b" t="t" l="l"/>
              <a:pathLst>
                <a:path h="504409" w="4525460">
                  <a:moveTo>
                    <a:pt x="10420" y="0"/>
                  </a:moveTo>
                  <a:lnTo>
                    <a:pt x="4515040" y="0"/>
                  </a:lnTo>
                  <a:cubicBezTo>
                    <a:pt x="4517804" y="0"/>
                    <a:pt x="4520454" y="1098"/>
                    <a:pt x="4522408" y="3052"/>
                  </a:cubicBezTo>
                  <a:cubicBezTo>
                    <a:pt x="4524362" y="5006"/>
                    <a:pt x="4525460" y="7656"/>
                    <a:pt x="4525460" y="10420"/>
                  </a:cubicBezTo>
                  <a:lnTo>
                    <a:pt x="4525460" y="493989"/>
                  </a:lnTo>
                  <a:cubicBezTo>
                    <a:pt x="4525460" y="496752"/>
                    <a:pt x="4524362" y="499403"/>
                    <a:pt x="4522408" y="501357"/>
                  </a:cubicBezTo>
                  <a:cubicBezTo>
                    <a:pt x="4520454" y="503311"/>
                    <a:pt x="4517804" y="504409"/>
                    <a:pt x="4515040" y="504409"/>
                  </a:cubicBezTo>
                  <a:lnTo>
                    <a:pt x="10420" y="504409"/>
                  </a:lnTo>
                  <a:cubicBezTo>
                    <a:pt x="7656" y="504409"/>
                    <a:pt x="5006" y="503311"/>
                    <a:pt x="3052" y="501357"/>
                  </a:cubicBezTo>
                  <a:cubicBezTo>
                    <a:pt x="1098" y="499403"/>
                    <a:pt x="0" y="496752"/>
                    <a:pt x="0" y="493989"/>
                  </a:cubicBezTo>
                  <a:lnTo>
                    <a:pt x="0" y="10420"/>
                  </a:lnTo>
                  <a:cubicBezTo>
                    <a:pt x="0" y="7656"/>
                    <a:pt x="1098" y="5006"/>
                    <a:pt x="3052" y="3052"/>
                  </a:cubicBezTo>
                  <a:cubicBezTo>
                    <a:pt x="5006" y="1098"/>
                    <a:pt x="7656" y="0"/>
                    <a:pt x="10420" y="0"/>
                  </a:cubicBezTo>
                  <a:close/>
                </a:path>
              </a:pathLst>
            </a:custGeom>
            <a:solidFill>
              <a:srgbClr val="FEFEFE"/>
            </a:solidFill>
            <a:ln w="28575" cap="sq">
              <a:solidFill>
                <a:srgbClr val="E182BE"/>
              </a:solidFill>
              <a:prstDash val="solid"/>
              <a:miter/>
            </a:ln>
          </p:spPr>
        </p:sp>
        <p:sp>
          <p:nvSpPr>
            <p:cNvPr name="TextBox 7" id="7"/>
            <p:cNvSpPr txBox="true"/>
            <p:nvPr/>
          </p:nvSpPr>
          <p:spPr>
            <a:xfrm>
              <a:off x="0" y="0"/>
              <a:ext cx="4525460" cy="504408"/>
            </a:xfrm>
            <a:prstGeom prst="rect">
              <a:avLst/>
            </a:prstGeom>
          </p:spPr>
          <p:txBody>
            <a:bodyPr anchor="ctr" rtlCol="false" tIns="38100" lIns="38100" bIns="38100" rIns="38100"/>
            <a:lstStyle/>
            <a:p>
              <a:pPr algn="ctr">
                <a:lnSpc>
                  <a:spcPts val="2303"/>
                </a:lnSpc>
              </a:pPr>
            </a:p>
          </p:txBody>
        </p:sp>
      </p:grpSp>
      <p:grpSp>
        <p:nvGrpSpPr>
          <p:cNvPr name="Group 8" id="8"/>
          <p:cNvGrpSpPr/>
          <p:nvPr/>
        </p:nvGrpSpPr>
        <p:grpSpPr>
          <a:xfrm rot="0">
            <a:off x="6696252" y="2829163"/>
            <a:ext cx="11152281" cy="1409189"/>
            <a:chOff x="0" y="0"/>
            <a:chExt cx="4528359" cy="572198"/>
          </a:xfrm>
        </p:grpSpPr>
        <p:sp>
          <p:nvSpPr>
            <p:cNvPr name="Freeform 9" id="9"/>
            <p:cNvSpPr/>
            <p:nvPr/>
          </p:nvSpPr>
          <p:spPr>
            <a:xfrm flipH="false" flipV="false" rot="0">
              <a:off x="0" y="0"/>
              <a:ext cx="4528359" cy="572198"/>
            </a:xfrm>
            <a:custGeom>
              <a:avLst/>
              <a:gdLst/>
              <a:ahLst/>
              <a:cxnLst/>
              <a:rect r="r" b="b" t="t" l="l"/>
              <a:pathLst>
                <a:path h="572198" w="4528359">
                  <a:moveTo>
                    <a:pt x="10413" y="0"/>
                  </a:moveTo>
                  <a:lnTo>
                    <a:pt x="4517946" y="0"/>
                  </a:lnTo>
                  <a:cubicBezTo>
                    <a:pt x="4523697" y="0"/>
                    <a:pt x="4528359" y="4662"/>
                    <a:pt x="4528359" y="10413"/>
                  </a:cubicBezTo>
                  <a:lnTo>
                    <a:pt x="4528359" y="561785"/>
                  </a:lnTo>
                  <a:cubicBezTo>
                    <a:pt x="4528359" y="567536"/>
                    <a:pt x="4523697" y="572198"/>
                    <a:pt x="4517946" y="572198"/>
                  </a:cubicBezTo>
                  <a:lnTo>
                    <a:pt x="10413" y="572198"/>
                  </a:lnTo>
                  <a:cubicBezTo>
                    <a:pt x="4662" y="572198"/>
                    <a:pt x="0" y="567536"/>
                    <a:pt x="0" y="561785"/>
                  </a:cubicBezTo>
                  <a:lnTo>
                    <a:pt x="0" y="10413"/>
                  </a:lnTo>
                  <a:cubicBezTo>
                    <a:pt x="0" y="4662"/>
                    <a:pt x="4662" y="0"/>
                    <a:pt x="10413" y="0"/>
                  </a:cubicBezTo>
                  <a:close/>
                </a:path>
              </a:pathLst>
            </a:custGeom>
            <a:solidFill>
              <a:srgbClr val="FEFEFE"/>
            </a:solidFill>
            <a:ln w="28575" cap="sq">
              <a:solidFill>
                <a:srgbClr val="E182BE"/>
              </a:solidFill>
              <a:prstDash val="solid"/>
              <a:miter/>
            </a:ln>
          </p:spPr>
        </p:sp>
        <p:sp>
          <p:nvSpPr>
            <p:cNvPr name="TextBox 10" id="10"/>
            <p:cNvSpPr txBox="true"/>
            <p:nvPr/>
          </p:nvSpPr>
          <p:spPr>
            <a:xfrm>
              <a:off x="0" y="0"/>
              <a:ext cx="4528359" cy="572198"/>
            </a:xfrm>
            <a:prstGeom prst="rect">
              <a:avLst/>
            </a:prstGeom>
          </p:spPr>
          <p:txBody>
            <a:bodyPr anchor="ctr" rtlCol="false" tIns="38100" lIns="38100" bIns="38100" rIns="38100"/>
            <a:lstStyle/>
            <a:p>
              <a:pPr algn="ctr">
                <a:lnSpc>
                  <a:spcPts val="2303"/>
                </a:lnSpc>
              </a:pPr>
            </a:p>
          </p:txBody>
        </p:sp>
      </p:grpSp>
      <p:grpSp>
        <p:nvGrpSpPr>
          <p:cNvPr name="Group 11" id="11"/>
          <p:cNvGrpSpPr/>
          <p:nvPr/>
        </p:nvGrpSpPr>
        <p:grpSpPr>
          <a:xfrm rot="0">
            <a:off x="6739108" y="4476477"/>
            <a:ext cx="11109425" cy="1069274"/>
            <a:chOff x="0" y="0"/>
            <a:chExt cx="4510957" cy="434176"/>
          </a:xfrm>
        </p:grpSpPr>
        <p:sp>
          <p:nvSpPr>
            <p:cNvPr name="Freeform 12" id="12"/>
            <p:cNvSpPr/>
            <p:nvPr/>
          </p:nvSpPr>
          <p:spPr>
            <a:xfrm flipH="false" flipV="false" rot="0">
              <a:off x="0" y="0"/>
              <a:ext cx="4510957" cy="434176"/>
            </a:xfrm>
            <a:custGeom>
              <a:avLst/>
              <a:gdLst/>
              <a:ahLst/>
              <a:cxnLst/>
              <a:rect r="r" b="b" t="t" l="l"/>
              <a:pathLst>
                <a:path h="434176" w="4510957">
                  <a:moveTo>
                    <a:pt x="10453" y="0"/>
                  </a:moveTo>
                  <a:lnTo>
                    <a:pt x="4500504" y="0"/>
                  </a:lnTo>
                  <a:cubicBezTo>
                    <a:pt x="4503276" y="0"/>
                    <a:pt x="4505935" y="1101"/>
                    <a:pt x="4507895" y="3062"/>
                  </a:cubicBezTo>
                  <a:cubicBezTo>
                    <a:pt x="4509856" y="5022"/>
                    <a:pt x="4510957" y="7681"/>
                    <a:pt x="4510957" y="10453"/>
                  </a:cubicBezTo>
                  <a:lnTo>
                    <a:pt x="4510957" y="423723"/>
                  </a:lnTo>
                  <a:cubicBezTo>
                    <a:pt x="4510957" y="426496"/>
                    <a:pt x="4509856" y="429154"/>
                    <a:pt x="4507895" y="431115"/>
                  </a:cubicBezTo>
                  <a:cubicBezTo>
                    <a:pt x="4505935" y="433075"/>
                    <a:pt x="4503276" y="434176"/>
                    <a:pt x="4500504" y="434176"/>
                  </a:cubicBezTo>
                  <a:lnTo>
                    <a:pt x="10453" y="434176"/>
                  </a:lnTo>
                  <a:cubicBezTo>
                    <a:pt x="7681" y="434176"/>
                    <a:pt x="5022" y="433075"/>
                    <a:pt x="3062" y="431115"/>
                  </a:cubicBezTo>
                  <a:cubicBezTo>
                    <a:pt x="1101" y="429154"/>
                    <a:pt x="0" y="426496"/>
                    <a:pt x="0" y="423723"/>
                  </a:cubicBezTo>
                  <a:lnTo>
                    <a:pt x="0" y="10453"/>
                  </a:lnTo>
                  <a:cubicBezTo>
                    <a:pt x="0" y="7681"/>
                    <a:pt x="1101" y="5022"/>
                    <a:pt x="3062" y="3062"/>
                  </a:cubicBezTo>
                  <a:cubicBezTo>
                    <a:pt x="5022" y="1101"/>
                    <a:pt x="7681" y="0"/>
                    <a:pt x="10453" y="0"/>
                  </a:cubicBezTo>
                  <a:close/>
                </a:path>
              </a:pathLst>
            </a:custGeom>
            <a:solidFill>
              <a:srgbClr val="FEFEFE"/>
            </a:solidFill>
            <a:ln w="28575" cap="sq">
              <a:solidFill>
                <a:srgbClr val="E182BE"/>
              </a:solidFill>
              <a:prstDash val="solid"/>
              <a:miter/>
            </a:ln>
          </p:spPr>
        </p:sp>
        <p:sp>
          <p:nvSpPr>
            <p:cNvPr name="TextBox 13" id="13"/>
            <p:cNvSpPr txBox="true"/>
            <p:nvPr/>
          </p:nvSpPr>
          <p:spPr>
            <a:xfrm>
              <a:off x="0" y="0"/>
              <a:ext cx="4510957" cy="434176"/>
            </a:xfrm>
            <a:prstGeom prst="rect">
              <a:avLst/>
            </a:prstGeom>
          </p:spPr>
          <p:txBody>
            <a:bodyPr anchor="ctr" rtlCol="false" tIns="38100" lIns="38100" bIns="38100" rIns="38100"/>
            <a:lstStyle/>
            <a:p>
              <a:pPr algn="ctr">
                <a:lnSpc>
                  <a:spcPts val="2303"/>
                </a:lnSpc>
              </a:pPr>
            </a:p>
          </p:txBody>
        </p:sp>
      </p:grpSp>
      <p:grpSp>
        <p:nvGrpSpPr>
          <p:cNvPr name="Group 14" id="14"/>
          <p:cNvGrpSpPr/>
          <p:nvPr/>
        </p:nvGrpSpPr>
        <p:grpSpPr>
          <a:xfrm rot="0">
            <a:off x="6689111" y="5793401"/>
            <a:ext cx="11159422" cy="1069274"/>
            <a:chOff x="0" y="0"/>
            <a:chExt cx="4531259" cy="434176"/>
          </a:xfrm>
        </p:grpSpPr>
        <p:sp>
          <p:nvSpPr>
            <p:cNvPr name="Freeform 15" id="15"/>
            <p:cNvSpPr/>
            <p:nvPr/>
          </p:nvSpPr>
          <p:spPr>
            <a:xfrm flipH="false" flipV="false" rot="0">
              <a:off x="0" y="0"/>
              <a:ext cx="4531259" cy="434176"/>
            </a:xfrm>
            <a:custGeom>
              <a:avLst/>
              <a:gdLst/>
              <a:ahLst/>
              <a:cxnLst/>
              <a:rect r="r" b="b" t="t" l="l"/>
              <a:pathLst>
                <a:path h="434176" w="4531259">
                  <a:moveTo>
                    <a:pt x="10406" y="0"/>
                  </a:moveTo>
                  <a:lnTo>
                    <a:pt x="4520852" y="0"/>
                  </a:lnTo>
                  <a:cubicBezTo>
                    <a:pt x="4523612" y="0"/>
                    <a:pt x="4526259" y="1096"/>
                    <a:pt x="4528211" y="3048"/>
                  </a:cubicBezTo>
                  <a:cubicBezTo>
                    <a:pt x="4530162" y="5000"/>
                    <a:pt x="4531259" y="7646"/>
                    <a:pt x="4531259" y="10406"/>
                  </a:cubicBezTo>
                  <a:lnTo>
                    <a:pt x="4531259" y="423770"/>
                  </a:lnTo>
                  <a:cubicBezTo>
                    <a:pt x="4531259" y="429517"/>
                    <a:pt x="4526600" y="434176"/>
                    <a:pt x="4520852" y="434176"/>
                  </a:cubicBezTo>
                  <a:lnTo>
                    <a:pt x="10406" y="434176"/>
                  </a:lnTo>
                  <a:cubicBezTo>
                    <a:pt x="7646" y="434176"/>
                    <a:pt x="5000" y="433080"/>
                    <a:pt x="3048" y="431128"/>
                  </a:cubicBezTo>
                  <a:cubicBezTo>
                    <a:pt x="1096" y="429177"/>
                    <a:pt x="0" y="426530"/>
                    <a:pt x="0" y="423770"/>
                  </a:cubicBezTo>
                  <a:lnTo>
                    <a:pt x="0" y="10406"/>
                  </a:lnTo>
                  <a:cubicBezTo>
                    <a:pt x="0" y="4659"/>
                    <a:pt x="4659" y="0"/>
                    <a:pt x="10406" y="0"/>
                  </a:cubicBezTo>
                  <a:close/>
                </a:path>
              </a:pathLst>
            </a:custGeom>
            <a:solidFill>
              <a:srgbClr val="FEFEFE"/>
            </a:solidFill>
            <a:ln w="28575" cap="sq">
              <a:solidFill>
                <a:srgbClr val="E182BE"/>
              </a:solidFill>
              <a:prstDash val="solid"/>
              <a:miter/>
            </a:ln>
          </p:spPr>
        </p:sp>
        <p:sp>
          <p:nvSpPr>
            <p:cNvPr name="TextBox 16" id="16"/>
            <p:cNvSpPr txBox="true"/>
            <p:nvPr/>
          </p:nvSpPr>
          <p:spPr>
            <a:xfrm>
              <a:off x="0" y="0"/>
              <a:ext cx="4531259" cy="434176"/>
            </a:xfrm>
            <a:prstGeom prst="rect">
              <a:avLst/>
            </a:prstGeom>
          </p:spPr>
          <p:txBody>
            <a:bodyPr anchor="ctr" rtlCol="false" tIns="38100" lIns="38100" bIns="38100" rIns="38100"/>
            <a:lstStyle/>
            <a:p>
              <a:pPr algn="ctr">
                <a:lnSpc>
                  <a:spcPts val="2303"/>
                </a:lnSpc>
              </a:pPr>
            </a:p>
          </p:txBody>
        </p:sp>
      </p:grpSp>
      <p:grpSp>
        <p:nvGrpSpPr>
          <p:cNvPr name="Group 17" id="17"/>
          <p:cNvGrpSpPr/>
          <p:nvPr/>
        </p:nvGrpSpPr>
        <p:grpSpPr>
          <a:xfrm rot="0">
            <a:off x="6710533" y="7134343"/>
            <a:ext cx="11138000" cy="1158075"/>
            <a:chOff x="0" y="0"/>
            <a:chExt cx="4522560" cy="470234"/>
          </a:xfrm>
        </p:grpSpPr>
        <p:sp>
          <p:nvSpPr>
            <p:cNvPr name="Freeform 18" id="18"/>
            <p:cNvSpPr/>
            <p:nvPr/>
          </p:nvSpPr>
          <p:spPr>
            <a:xfrm flipH="false" flipV="false" rot="0">
              <a:off x="0" y="0"/>
              <a:ext cx="4522560" cy="470234"/>
            </a:xfrm>
            <a:custGeom>
              <a:avLst/>
              <a:gdLst/>
              <a:ahLst/>
              <a:cxnLst/>
              <a:rect r="r" b="b" t="t" l="l"/>
              <a:pathLst>
                <a:path h="470234" w="4522560">
                  <a:moveTo>
                    <a:pt x="10426" y="0"/>
                  </a:moveTo>
                  <a:lnTo>
                    <a:pt x="4512134" y="0"/>
                  </a:lnTo>
                  <a:cubicBezTo>
                    <a:pt x="4517892" y="0"/>
                    <a:pt x="4522560" y="4668"/>
                    <a:pt x="4522560" y="10426"/>
                  </a:cubicBezTo>
                  <a:lnTo>
                    <a:pt x="4522560" y="459808"/>
                  </a:lnTo>
                  <a:cubicBezTo>
                    <a:pt x="4522560" y="465566"/>
                    <a:pt x="4517892" y="470234"/>
                    <a:pt x="4512134" y="470234"/>
                  </a:cubicBezTo>
                  <a:lnTo>
                    <a:pt x="10426" y="470234"/>
                  </a:lnTo>
                  <a:cubicBezTo>
                    <a:pt x="4668" y="470234"/>
                    <a:pt x="0" y="465566"/>
                    <a:pt x="0" y="459808"/>
                  </a:cubicBezTo>
                  <a:lnTo>
                    <a:pt x="0" y="10426"/>
                  </a:lnTo>
                  <a:cubicBezTo>
                    <a:pt x="0" y="4668"/>
                    <a:pt x="4668" y="0"/>
                    <a:pt x="10426" y="0"/>
                  </a:cubicBezTo>
                  <a:close/>
                </a:path>
              </a:pathLst>
            </a:custGeom>
            <a:solidFill>
              <a:srgbClr val="FEFEFE"/>
            </a:solidFill>
            <a:ln w="28575" cap="sq">
              <a:solidFill>
                <a:srgbClr val="E182BE"/>
              </a:solidFill>
              <a:prstDash val="solid"/>
              <a:miter/>
            </a:ln>
          </p:spPr>
        </p:sp>
        <p:sp>
          <p:nvSpPr>
            <p:cNvPr name="TextBox 19" id="19"/>
            <p:cNvSpPr txBox="true"/>
            <p:nvPr/>
          </p:nvSpPr>
          <p:spPr>
            <a:xfrm>
              <a:off x="0" y="0"/>
              <a:ext cx="4522560" cy="470234"/>
            </a:xfrm>
            <a:prstGeom prst="rect">
              <a:avLst/>
            </a:prstGeom>
          </p:spPr>
          <p:txBody>
            <a:bodyPr anchor="ctr" rtlCol="false" tIns="38100" lIns="38100" bIns="38100" rIns="38100"/>
            <a:lstStyle/>
            <a:p>
              <a:pPr algn="ctr">
                <a:lnSpc>
                  <a:spcPts val="2303"/>
                </a:lnSpc>
              </a:pPr>
            </a:p>
          </p:txBody>
        </p:sp>
      </p:grpSp>
      <p:sp>
        <p:nvSpPr>
          <p:cNvPr name="TextBox 20" id="20"/>
          <p:cNvSpPr txBox="true"/>
          <p:nvPr/>
        </p:nvSpPr>
        <p:spPr>
          <a:xfrm rot="0">
            <a:off x="9564125" y="575485"/>
            <a:ext cx="5758949" cy="439939"/>
          </a:xfrm>
          <a:prstGeom prst="rect">
            <a:avLst/>
          </a:prstGeom>
        </p:spPr>
        <p:txBody>
          <a:bodyPr anchor="t" rtlCol="false" tIns="0" lIns="0" bIns="0" rIns="0">
            <a:spAutoFit/>
          </a:bodyPr>
          <a:lstStyle/>
          <a:p>
            <a:pPr algn="ctr" marL="0" indent="0" lvl="0">
              <a:lnSpc>
                <a:spcPts val="3474"/>
              </a:lnSpc>
            </a:pPr>
            <a:r>
              <a:rPr lang="en-US" b="true" sz="2969" spc="97">
                <a:solidFill>
                  <a:srgbClr val="F8F6FF"/>
                </a:solidFill>
                <a:latin typeface="Catamaran Bold"/>
                <a:ea typeface="Catamaran Bold"/>
                <a:cs typeface="Catamaran Bold"/>
                <a:sym typeface="Catamaran Bold"/>
              </a:rPr>
              <a:t>Concern/Issue/Result</a:t>
            </a:r>
          </a:p>
        </p:txBody>
      </p:sp>
      <p:sp>
        <p:nvSpPr>
          <p:cNvPr name="TextBox 21" id="21"/>
          <p:cNvSpPr txBox="true"/>
          <p:nvPr/>
        </p:nvSpPr>
        <p:spPr>
          <a:xfrm rot="0">
            <a:off x="7038665" y="2916776"/>
            <a:ext cx="10616689" cy="1188226"/>
          </a:xfrm>
          <a:prstGeom prst="rect">
            <a:avLst/>
          </a:prstGeom>
        </p:spPr>
        <p:txBody>
          <a:bodyPr anchor="t" rtlCol="false" tIns="0" lIns="0" bIns="0" rIns="0">
            <a:spAutoFit/>
          </a:bodyPr>
          <a:lstStyle/>
          <a:p>
            <a:pPr algn="l">
              <a:lnSpc>
                <a:spcPts val="2347"/>
              </a:lnSpc>
            </a:pPr>
            <a:r>
              <a:rPr lang="en-US" sz="1877">
                <a:solidFill>
                  <a:srgbClr val="191337"/>
                </a:solidFill>
                <a:latin typeface="Public Sans"/>
                <a:ea typeface="Public Sans"/>
                <a:cs typeface="Public Sans"/>
                <a:sym typeface="Public Sans"/>
              </a:rPr>
              <a:t>Leaders aren’t using their most up-to-date roster. Newsletter blurbs aren’t submitted. The office doesn’t know what clubs are doing or when they are meeting.  Families become frustrated by inconsistent or missing communication. Families miss meetings, activities, or deadlines. </a:t>
            </a:r>
            <a:r>
              <a:rPr lang="en-US" sz="1877">
                <a:solidFill>
                  <a:srgbClr val="191337"/>
                </a:solidFill>
                <a:latin typeface="Public Sans"/>
                <a:ea typeface="Public Sans"/>
                <a:cs typeface="Public Sans"/>
                <a:sym typeface="Public Sans"/>
              </a:rPr>
              <a:t>Families may disengage or drop out of the program.</a:t>
            </a:r>
          </a:p>
        </p:txBody>
      </p:sp>
      <p:sp>
        <p:nvSpPr>
          <p:cNvPr name="TextBox 22" id="22"/>
          <p:cNvSpPr txBox="true"/>
          <p:nvPr/>
        </p:nvSpPr>
        <p:spPr>
          <a:xfrm rot="0">
            <a:off x="7013903" y="4555114"/>
            <a:ext cx="10641452" cy="892951"/>
          </a:xfrm>
          <a:prstGeom prst="rect">
            <a:avLst/>
          </a:prstGeom>
        </p:spPr>
        <p:txBody>
          <a:bodyPr anchor="t" rtlCol="false" tIns="0" lIns="0" bIns="0" rIns="0">
            <a:spAutoFit/>
          </a:bodyPr>
          <a:lstStyle/>
          <a:p>
            <a:pPr algn="l">
              <a:lnSpc>
                <a:spcPts val="2347"/>
              </a:lnSpc>
            </a:pPr>
            <a:r>
              <a:rPr lang="en-US" sz="1877">
                <a:solidFill>
                  <a:srgbClr val="191337"/>
                </a:solidFill>
                <a:latin typeface="Public Sans"/>
                <a:ea typeface="Public Sans"/>
                <a:cs typeface="Public Sans"/>
                <a:sym typeface="Public Sans"/>
              </a:rPr>
              <a:t>The office ‘loses’ the communication and the facility isn’t booked. A leader communicates a date, time, or location to families before the facility is confirmed. The office has to contact the leader to change the plans. Families receive conflicting information.</a:t>
            </a:r>
          </a:p>
        </p:txBody>
      </p:sp>
      <p:sp>
        <p:nvSpPr>
          <p:cNvPr name="TextBox 23" id="23"/>
          <p:cNvSpPr txBox="true"/>
          <p:nvPr/>
        </p:nvSpPr>
        <p:spPr>
          <a:xfrm rot="0">
            <a:off x="7038665" y="1373602"/>
            <a:ext cx="10809868" cy="1122186"/>
          </a:xfrm>
          <a:prstGeom prst="rect">
            <a:avLst/>
          </a:prstGeom>
        </p:spPr>
        <p:txBody>
          <a:bodyPr anchor="t" rtlCol="false" tIns="0" lIns="0" bIns="0" rIns="0">
            <a:spAutoFit/>
          </a:bodyPr>
          <a:lstStyle/>
          <a:p>
            <a:pPr algn="l" marL="0" indent="0" lvl="0">
              <a:lnSpc>
                <a:spcPts val="2222"/>
              </a:lnSpc>
            </a:pPr>
            <a:r>
              <a:rPr lang="en-US" sz="1777">
                <a:solidFill>
                  <a:srgbClr val="191337"/>
                </a:solidFill>
                <a:latin typeface="Public Sans"/>
                <a:ea typeface="Public Sans"/>
                <a:cs typeface="Public Sans"/>
                <a:sym typeface="Public Sans"/>
              </a:rPr>
              <a:t>The office spends months reminding individuals to complete enrollment. Volunteers are organizing activities without being enrolled. Animals are being tagged when the youth is not enrolled in the project. Exceptions are requested after deadlines have passed. Additional reminder emails = additional staff time.</a:t>
            </a:r>
          </a:p>
        </p:txBody>
      </p:sp>
      <p:sp>
        <p:nvSpPr>
          <p:cNvPr name="TextBox 24" id="24"/>
          <p:cNvSpPr txBox="true"/>
          <p:nvPr/>
        </p:nvSpPr>
        <p:spPr>
          <a:xfrm rot="0">
            <a:off x="7013903" y="7262931"/>
            <a:ext cx="10641452" cy="845961"/>
          </a:xfrm>
          <a:prstGeom prst="rect">
            <a:avLst/>
          </a:prstGeom>
        </p:spPr>
        <p:txBody>
          <a:bodyPr anchor="t" rtlCol="false" tIns="0" lIns="0" bIns="0" rIns="0">
            <a:spAutoFit/>
          </a:bodyPr>
          <a:lstStyle/>
          <a:p>
            <a:pPr algn="l" marL="0" indent="0" lvl="0">
              <a:lnSpc>
                <a:spcPts val="2222"/>
              </a:lnSpc>
            </a:pPr>
            <a:r>
              <a:rPr lang="en-US" sz="1777">
                <a:solidFill>
                  <a:srgbClr val="191337"/>
                </a:solidFill>
                <a:latin typeface="Public Sans"/>
                <a:ea typeface="Public Sans"/>
                <a:cs typeface="Public Sans"/>
                <a:sym typeface="Public Sans"/>
              </a:rPr>
              <a:t>Information was probably already in an email, on BAND, in a Newsletter, printed on a monthly meeting agenda, on Facebook, at a leader training that was offered but not attended, etc. Is it an emergency? Or is it just easier to text/call. No boundaries. No disconnect time.</a:t>
            </a:r>
          </a:p>
        </p:txBody>
      </p:sp>
      <p:sp>
        <p:nvSpPr>
          <p:cNvPr name="TextBox 25" id="25"/>
          <p:cNvSpPr txBox="true"/>
          <p:nvPr/>
        </p:nvSpPr>
        <p:spPr>
          <a:xfrm rot="0">
            <a:off x="7013903" y="5890711"/>
            <a:ext cx="10641452" cy="892951"/>
          </a:xfrm>
          <a:prstGeom prst="rect">
            <a:avLst/>
          </a:prstGeom>
        </p:spPr>
        <p:txBody>
          <a:bodyPr anchor="t" rtlCol="false" tIns="0" lIns="0" bIns="0" rIns="0">
            <a:spAutoFit/>
          </a:bodyPr>
          <a:lstStyle/>
          <a:p>
            <a:pPr algn="l" marL="0" indent="0" lvl="0">
              <a:lnSpc>
                <a:spcPts val="2347"/>
              </a:lnSpc>
            </a:pPr>
            <a:r>
              <a:rPr lang="en-US" sz="1877">
                <a:solidFill>
                  <a:srgbClr val="191337"/>
                </a:solidFill>
                <a:latin typeface="Public Sans"/>
                <a:ea typeface="Public Sans"/>
                <a:cs typeface="Public Sans"/>
                <a:sym typeface="Public Sans"/>
              </a:rPr>
              <a:t>An unapproved fundraising method is used. Incorrect logos or branding may be used. Activities may involve circumstances that create risk-management concerns. The office has to react instead of being able to support and plan proactively.</a:t>
            </a:r>
          </a:p>
        </p:txBody>
      </p:sp>
      <p:grpSp>
        <p:nvGrpSpPr>
          <p:cNvPr name="Group 26" id="26"/>
          <p:cNvGrpSpPr/>
          <p:nvPr/>
        </p:nvGrpSpPr>
        <p:grpSpPr>
          <a:xfrm rot="0">
            <a:off x="353395" y="1304578"/>
            <a:ext cx="5466612" cy="1056370"/>
            <a:chOff x="0" y="0"/>
            <a:chExt cx="2246821" cy="434176"/>
          </a:xfrm>
        </p:grpSpPr>
        <p:sp>
          <p:nvSpPr>
            <p:cNvPr name="Freeform 27" id="27"/>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28" id="28"/>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grpSp>
        <p:nvGrpSpPr>
          <p:cNvPr name="Group 29" id="29"/>
          <p:cNvGrpSpPr/>
          <p:nvPr/>
        </p:nvGrpSpPr>
        <p:grpSpPr>
          <a:xfrm rot="0">
            <a:off x="5315883" y="1566150"/>
            <a:ext cx="1237972" cy="567792"/>
            <a:chOff x="0" y="0"/>
            <a:chExt cx="963909" cy="442094"/>
          </a:xfrm>
        </p:grpSpPr>
        <p:sp>
          <p:nvSpPr>
            <p:cNvPr name="Freeform 30" id="30"/>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31" id="31"/>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sp>
        <p:nvSpPr>
          <p:cNvPr name="TextBox 32" id="32"/>
          <p:cNvSpPr txBox="true"/>
          <p:nvPr/>
        </p:nvSpPr>
        <p:spPr>
          <a:xfrm rot="0">
            <a:off x="304861" y="1526994"/>
            <a:ext cx="5450434"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#1</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Welcome</a:t>
            </a:r>
          </a:p>
        </p:txBody>
      </p:sp>
      <p:grpSp>
        <p:nvGrpSpPr>
          <p:cNvPr name="Group 33" id="33"/>
          <p:cNvGrpSpPr/>
          <p:nvPr/>
        </p:nvGrpSpPr>
        <p:grpSpPr>
          <a:xfrm rot="0">
            <a:off x="353395" y="1296210"/>
            <a:ext cx="5466612" cy="1056370"/>
            <a:chOff x="0" y="0"/>
            <a:chExt cx="2246821" cy="434176"/>
          </a:xfrm>
        </p:grpSpPr>
        <p:sp>
          <p:nvSpPr>
            <p:cNvPr name="Freeform 34" id="34"/>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35" id="35"/>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grpSp>
        <p:nvGrpSpPr>
          <p:cNvPr name="Group 36" id="36"/>
          <p:cNvGrpSpPr/>
          <p:nvPr/>
        </p:nvGrpSpPr>
        <p:grpSpPr>
          <a:xfrm rot="0">
            <a:off x="5315883" y="1557782"/>
            <a:ext cx="1237972" cy="567792"/>
            <a:chOff x="0" y="0"/>
            <a:chExt cx="963909" cy="442094"/>
          </a:xfrm>
        </p:grpSpPr>
        <p:sp>
          <p:nvSpPr>
            <p:cNvPr name="Freeform 37" id="37"/>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38" id="38"/>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grpSp>
        <p:nvGrpSpPr>
          <p:cNvPr name="Group 39" id="39"/>
          <p:cNvGrpSpPr/>
          <p:nvPr/>
        </p:nvGrpSpPr>
        <p:grpSpPr>
          <a:xfrm rot="0">
            <a:off x="353395" y="2848546"/>
            <a:ext cx="5466612" cy="1056370"/>
            <a:chOff x="0" y="0"/>
            <a:chExt cx="2246821" cy="434176"/>
          </a:xfrm>
        </p:grpSpPr>
        <p:sp>
          <p:nvSpPr>
            <p:cNvPr name="Freeform 40" id="40"/>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41" id="41"/>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grpSp>
        <p:nvGrpSpPr>
          <p:cNvPr name="Group 42" id="42"/>
          <p:cNvGrpSpPr/>
          <p:nvPr/>
        </p:nvGrpSpPr>
        <p:grpSpPr>
          <a:xfrm rot="0">
            <a:off x="5315883" y="3110118"/>
            <a:ext cx="1237972" cy="567792"/>
            <a:chOff x="0" y="0"/>
            <a:chExt cx="963909" cy="442094"/>
          </a:xfrm>
        </p:grpSpPr>
        <p:sp>
          <p:nvSpPr>
            <p:cNvPr name="Freeform 43" id="43"/>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44" id="44"/>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sp>
        <p:nvSpPr>
          <p:cNvPr name="TextBox 45" id="45"/>
          <p:cNvSpPr txBox="true"/>
          <p:nvPr/>
        </p:nvSpPr>
        <p:spPr>
          <a:xfrm rot="0">
            <a:off x="304861" y="3070962"/>
            <a:ext cx="5450434"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#1</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Welcome</a:t>
            </a:r>
          </a:p>
        </p:txBody>
      </p:sp>
      <p:grpSp>
        <p:nvGrpSpPr>
          <p:cNvPr name="Group 46" id="46"/>
          <p:cNvGrpSpPr/>
          <p:nvPr/>
        </p:nvGrpSpPr>
        <p:grpSpPr>
          <a:xfrm rot="0">
            <a:off x="353395" y="2840178"/>
            <a:ext cx="5466612" cy="1056370"/>
            <a:chOff x="0" y="0"/>
            <a:chExt cx="2246821" cy="434176"/>
          </a:xfrm>
        </p:grpSpPr>
        <p:sp>
          <p:nvSpPr>
            <p:cNvPr name="Freeform 47" id="47"/>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48" id="48"/>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sp>
        <p:nvSpPr>
          <p:cNvPr name="TextBox 49" id="49"/>
          <p:cNvSpPr txBox="true"/>
          <p:nvPr/>
        </p:nvSpPr>
        <p:spPr>
          <a:xfrm rot="0">
            <a:off x="530669" y="3110850"/>
            <a:ext cx="4833748" cy="559709"/>
          </a:xfrm>
          <a:prstGeom prst="rect">
            <a:avLst/>
          </a:prstGeom>
        </p:spPr>
        <p:txBody>
          <a:bodyPr anchor="t" rtlCol="false" tIns="0" lIns="0" bIns="0" rIns="0">
            <a:spAutoFit/>
          </a:bodyPr>
          <a:lstStyle/>
          <a:p>
            <a:pPr algn="ctr" marL="0" indent="0" lvl="0">
              <a:lnSpc>
                <a:spcPts val="2229"/>
              </a:lnSpc>
            </a:pPr>
            <a:r>
              <a:rPr lang="en-US" b="true" sz="1905" spc="62">
                <a:solidFill>
                  <a:srgbClr val="191337"/>
                </a:solidFill>
                <a:latin typeface="Public Sans Bold"/>
                <a:ea typeface="Public Sans Bold"/>
                <a:cs typeface="Public Sans Bold"/>
                <a:sym typeface="Public Sans Bold"/>
              </a:rPr>
              <a:t>Families reaching out to Office more frequently with questions</a:t>
            </a:r>
          </a:p>
        </p:txBody>
      </p:sp>
      <p:grpSp>
        <p:nvGrpSpPr>
          <p:cNvPr name="Group 50" id="50"/>
          <p:cNvGrpSpPr/>
          <p:nvPr/>
        </p:nvGrpSpPr>
        <p:grpSpPr>
          <a:xfrm rot="0">
            <a:off x="5315883" y="3101750"/>
            <a:ext cx="1237972" cy="567792"/>
            <a:chOff x="0" y="0"/>
            <a:chExt cx="963909" cy="442094"/>
          </a:xfrm>
        </p:grpSpPr>
        <p:sp>
          <p:nvSpPr>
            <p:cNvPr name="Freeform 51" id="51"/>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52" id="52"/>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sp>
        <p:nvSpPr>
          <p:cNvPr name="TextBox 53" id="53"/>
          <p:cNvSpPr txBox="true"/>
          <p:nvPr/>
        </p:nvSpPr>
        <p:spPr>
          <a:xfrm rot="0">
            <a:off x="530669" y="1677435"/>
            <a:ext cx="4794740" cy="283484"/>
          </a:xfrm>
          <a:prstGeom prst="rect">
            <a:avLst/>
          </a:prstGeom>
        </p:spPr>
        <p:txBody>
          <a:bodyPr anchor="t" rtlCol="false" tIns="0" lIns="0" bIns="0" rIns="0">
            <a:spAutoFit/>
          </a:bodyPr>
          <a:lstStyle/>
          <a:p>
            <a:pPr algn="ctr" marL="0" indent="0" lvl="0">
              <a:lnSpc>
                <a:spcPts val="2229"/>
              </a:lnSpc>
            </a:pPr>
            <a:r>
              <a:rPr lang="en-US" b="true" sz="1905" spc="62">
                <a:solidFill>
                  <a:srgbClr val="191337"/>
                </a:solidFill>
                <a:latin typeface="Public Sans Bold"/>
                <a:ea typeface="Public Sans Bold"/>
                <a:cs typeface="Public Sans Bold"/>
                <a:sym typeface="Public Sans Bold"/>
              </a:rPr>
              <a:t>Enrollment Isn’t Completed</a:t>
            </a:r>
          </a:p>
        </p:txBody>
      </p:sp>
      <p:grpSp>
        <p:nvGrpSpPr>
          <p:cNvPr name="Group 54" id="54"/>
          <p:cNvGrpSpPr/>
          <p:nvPr/>
        </p:nvGrpSpPr>
        <p:grpSpPr>
          <a:xfrm rot="0">
            <a:off x="353395" y="4508431"/>
            <a:ext cx="5466612" cy="1056370"/>
            <a:chOff x="0" y="0"/>
            <a:chExt cx="2246821" cy="434176"/>
          </a:xfrm>
        </p:grpSpPr>
        <p:sp>
          <p:nvSpPr>
            <p:cNvPr name="Freeform 55" id="55"/>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56" id="56"/>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grpSp>
        <p:nvGrpSpPr>
          <p:cNvPr name="Group 57" id="57"/>
          <p:cNvGrpSpPr/>
          <p:nvPr/>
        </p:nvGrpSpPr>
        <p:grpSpPr>
          <a:xfrm rot="0">
            <a:off x="5315883" y="4770003"/>
            <a:ext cx="1237972" cy="567792"/>
            <a:chOff x="0" y="0"/>
            <a:chExt cx="963909" cy="442094"/>
          </a:xfrm>
        </p:grpSpPr>
        <p:sp>
          <p:nvSpPr>
            <p:cNvPr name="Freeform 58" id="58"/>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59" id="59"/>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sp>
        <p:nvSpPr>
          <p:cNvPr name="TextBox 60" id="60"/>
          <p:cNvSpPr txBox="true"/>
          <p:nvPr/>
        </p:nvSpPr>
        <p:spPr>
          <a:xfrm rot="0">
            <a:off x="304861" y="4730848"/>
            <a:ext cx="5450434"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#1</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Welcome</a:t>
            </a:r>
          </a:p>
        </p:txBody>
      </p:sp>
      <p:grpSp>
        <p:nvGrpSpPr>
          <p:cNvPr name="Group 61" id="61"/>
          <p:cNvGrpSpPr/>
          <p:nvPr/>
        </p:nvGrpSpPr>
        <p:grpSpPr>
          <a:xfrm rot="0">
            <a:off x="353395" y="4500064"/>
            <a:ext cx="5466612" cy="1056370"/>
            <a:chOff x="0" y="0"/>
            <a:chExt cx="2246821" cy="434176"/>
          </a:xfrm>
        </p:grpSpPr>
        <p:sp>
          <p:nvSpPr>
            <p:cNvPr name="Freeform 62" id="62"/>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63" id="63"/>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grpSp>
        <p:nvGrpSpPr>
          <p:cNvPr name="Group 64" id="64"/>
          <p:cNvGrpSpPr/>
          <p:nvPr/>
        </p:nvGrpSpPr>
        <p:grpSpPr>
          <a:xfrm rot="0">
            <a:off x="5315883" y="4761636"/>
            <a:ext cx="1237972" cy="567792"/>
            <a:chOff x="0" y="0"/>
            <a:chExt cx="963909" cy="442094"/>
          </a:xfrm>
        </p:grpSpPr>
        <p:sp>
          <p:nvSpPr>
            <p:cNvPr name="Freeform 65" id="65"/>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66" id="66"/>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sp>
        <p:nvSpPr>
          <p:cNvPr name="TextBox 67" id="67"/>
          <p:cNvSpPr txBox="true"/>
          <p:nvPr/>
        </p:nvSpPr>
        <p:spPr>
          <a:xfrm rot="0">
            <a:off x="686449" y="4728867"/>
            <a:ext cx="4436118" cy="598190"/>
          </a:xfrm>
          <a:prstGeom prst="rect">
            <a:avLst/>
          </a:prstGeom>
        </p:spPr>
        <p:txBody>
          <a:bodyPr anchor="t" rtlCol="false" tIns="0" lIns="0" bIns="0" rIns="0">
            <a:spAutoFit/>
          </a:bodyPr>
          <a:lstStyle/>
          <a:p>
            <a:pPr algn="ctr" marL="0" indent="0" lvl="0">
              <a:lnSpc>
                <a:spcPts val="2346"/>
              </a:lnSpc>
            </a:pPr>
            <a:r>
              <a:rPr lang="en-US" b="true" sz="2005" spc="66">
                <a:solidFill>
                  <a:srgbClr val="191337"/>
                </a:solidFill>
                <a:latin typeface="Public Sans Bold"/>
                <a:ea typeface="Public Sans Bold"/>
                <a:cs typeface="Public Sans Bold"/>
                <a:sym typeface="Public Sans Bold"/>
              </a:rPr>
              <a:t>Facility requests aren’t submitted Properly</a:t>
            </a:r>
          </a:p>
        </p:txBody>
      </p:sp>
      <p:grpSp>
        <p:nvGrpSpPr>
          <p:cNvPr name="Group 68" id="68"/>
          <p:cNvGrpSpPr/>
          <p:nvPr/>
        </p:nvGrpSpPr>
        <p:grpSpPr>
          <a:xfrm rot="0">
            <a:off x="353395" y="5849374"/>
            <a:ext cx="5466612" cy="1056370"/>
            <a:chOff x="0" y="0"/>
            <a:chExt cx="2246821" cy="434176"/>
          </a:xfrm>
        </p:grpSpPr>
        <p:sp>
          <p:nvSpPr>
            <p:cNvPr name="Freeform 69" id="69"/>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70" id="70"/>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grpSp>
        <p:nvGrpSpPr>
          <p:cNvPr name="Group 71" id="71"/>
          <p:cNvGrpSpPr/>
          <p:nvPr/>
        </p:nvGrpSpPr>
        <p:grpSpPr>
          <a:xfrm rot="0">
            <a:off x="5315883" y="6110945"/>
            <a:ext cx="1237972" cy="567792"/>
            <a:chOff x="0" y="0"/>
            <a:chExt cx="963909" cy="442094"/>
          </a:xfrm>
        </p:grpSpPr>
        <p:sp>
          <p:nvSpPr>
            <p:cNvPr name="Freeform 72" id="72"/>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73" id="73"/>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sp>
        <p:nvSpPr>
          <p:cNvPr name="TextBox 74" id="74"/>
          <p:cNvSpPr txBox="true"/>
          <p:nvPr/>
        </p:nvSpPr>
        <p:spPr>
          <a:xfrm rot="0">
            <a:off x="304861" y="6071790"/>
            <a:ext cx="5450434"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#1</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Welcome</a:t>
            </a:r>
          </a:p>
        </p:txBody>
      </p:sp>
      <p:grpSp>
        <p:nvGrpSpPr>
          <p:cNvPr name="Group 75" id="75"/>
          <p:cNvGrpSpPr/>
          <p:nvPr/>
        </p:nvGrpSpPr>
        <p:grpSpPr>
          <a:xfrm rot="0">
            <a:off x="353395" y="5841006"/>
            <a:ext cx="5466612" cy="1056370"/>
            <a:chOff x="0" y="0"/>
            <a:chExt cx="2246821" cy="434176"/>
          </a:xfrm>
        </p:grpSpPr>
        <p:sp>
          <p:nvSpPr>
            <p:cNvPr name="Freeform 76" id="76"/>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77" id="77"/>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grpSp>
        <p:nvGrpSpPr>
          <p:cNvPr name="Group 78" id="78"/>
          <p:cNvGrpSpPr/>
          <p:nvPr/>
        </p:nvGrpSpPr>
        <p:grpSpPr>
          <a:xfrm rot="0">
            <a:off x="5315883" y="6102578"/>
            <a:ext cx="1237972" cy="567792"/>
            <a:chOff x="0" y="0"/>
            <a:chExt cx="963909" cy="442094"/>
          </a:xfrm>
        </p:grpSpPr>
        <p:sp>
          <p:nvSpPr>
            <p:cNvPr name="Freeform 79" id="79"/>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80" id="80"/>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grpSp>
        <p:nvGrpSpPr>
          <p:cNvPr name="Group 81" id="81"/>
          <p:cNvGrpSpPr/>
          <p:nvPr/>
        </p:nvGrpSpPr>
        <p:grpSpPr>
          <a:xfrm rot="0">
            <a:off x="353395" y="7223879"/>
            <a:ext cx="5466612" cy="1056370"/>
            <a:chOff x="0" y="0"/>
            <a:chExt cx="2246821" cy="434176"/>
          </a:xfrm>
        </p:grpSpPr>
        <p:sp>
          <p:nvSpPr>
            <p:cNvPr name="Freeform 82" id="82"/>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83" id="83"/>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grpSp>
        <p:nvGrpSpPr>
          <p:cNvPr name="Group 84" id="84"/>
          <p:cNvGrpSpPr/>
          <p:nvPr/>
        </p:nvGrpSpPr>
        <p:grpSpPr>
          <a:xfrm rot="0">
            <a:off x="5315883" y="7485450"/>
            <a:ext cx="1237972" cy="567792"/>
            <a:chOff x="0" y="0"/>
            <a:chExt cx="963909" cy="442094"/>
          </a:xfrm>
        </p:grpSpPr>
        <p:sp>
          <p:nvSpPr>
            <p:cNvPr name="Freeform 85" id="85"/>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86" id="86"/>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sp>
        <p:nvSpPr>
          <p:cNvPr name="TextBox 87" id="87"/>
          <p:cNvSpPr txBox="true"/>
          <p:nvPr/>
        </p:nvSpPr>
        <p:spPr>
          <a:xfrm rot="0">
            <a:off x="304861" y="7446295"/>
            <a:ext cx="5450434"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#1</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Welcome</a:t>
            </a:r>
          </a:p>
        </p:txBody>
      </p:sp>
      <p:grpSp>
        <p:nvGrpSpPr>
          <p:cNvPr name="Group 88" id="88"/>
          <p:cNvGrpSpPr/>
          <p:nvPr/>
        </p:nvGrpSpPr>
        <p:grpSpPr>
          <a:xfrm rot="0">
            <a:off x="353395" y="7215511"/>
            <a:ext cx="5466612" cy="1056370"/>
            <a:chOff x="0" y="0"/>
            <a:chExt cx="2246821" cy="434176"/>
          </a:xfrm>
        </p:grpSpPr>
        <p:sp>
          <p:nvSpPr>
            <p:cNvPr name="Freeform 89" id="89"/>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90" id="90"/>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grpSp>
        <p:nvGrpSpPr>
          <p:cNvPr name="Group 91" id="91"/>
          <p:cNvGrpSpPr/>
          <p:nvPr/>
        </p:nvGrpSpPr>
        <p:grpSpPr>
          <a:xfrm rot="0">
            <a:off x="5315883" y="7477083"/>
            <a:ext cx="1237972" cy="567792"/>
            <a:chOff x="0" y="0"/>
            <a:chExt cx="963909" cy="442094"/>
          </a:xfrm>
        </p:grpSpPr>
        <p:sp>
          <p:nvSpPr>
            <p:cNvPr name="Freeform 92" id="92"/>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93" id="93"/>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sp>
        <p:nvSpPr>
          <p:cNvPr name="TextBox 94" id="94"/>
          <p:cNvSpPr txBox="true"/>
          <p:nvPr/>
        </p:nvSpPr>
        <p:spPr>
          <a:xfrm rot="0">
            <a:off x="712105" y="7425181"/>
            <a:ext cx="4365755" cy="559709"/>
          </a:xfrm>
          <a:prstGeom prst="rect">
            <a:avLst/>
          </a:prstGeom>
        </p:spPr>
        <p:txBody>
          <a:bodyPr anchor="t" rtlCol="false" tIns="0" lIns="0" bIns="0" rIns="0">
            <a:spAutoFit/>
          </a:bodyPr>
          <a:lstStyle/>
          <a:p>
            <a:pPr algn="ctr" marL="0" indent="0" lvl="0">
              <a:lnSpc>
                <a:spcPts val="2229"/>
              </a:lnSpc>
            </a:pPr>
            <a:r>
              <a:rPr lang="en-US" b="true" sz="1905" spc="62">
                <a:solidFill>
                  <a:srgbClr val="191337"/>
                </a:solidFill>
                <a:latin typeface="Public Sans Bold"/>
                <a:ea typeface="Public Sans Bold"/>
                <a:cs typeface="Public Sans Bold"/>
                <a:sym typeface="Public Sans Bold"/>
              </a:rPr>
              <a:t>Increased frequency of after-hours and weekend communications</a:t>
            </a:r>
          </a:p>
        </p:txBody>
      </p:sp>
      <p:sp>
        <p:nvSpPr>
          <p:cNvPr name="TextBox 95" id="95"/>
          <p:cNvSpPr txBox="true"/>
          <p:nvPr/>
        </p:nvSpPr>
        <p:spPr>
          <a:xfrm rot="0">
            <a:off x="1028700" y="6114997"/>
            <a:ext cx="3962968" cy="559689"/>
          </a:xfrm>
          <a:prstGeom prst="rect">
            <a:avLst/>
          </a:prstGeom>
        </p:spPr>
        <p:txBody>
          <a:bodyPr anchor="t" rtlCol="false" tIns="0" lIns="0" bIns="0" rIns="0">
            <a:spAutoFit/>
          </a:bodyPr>
          <a:lstStyle/>
          <a:p>
            <a:pPr algn="ctr" marL="0" indent="0" lvl="0">
              <a:lnSpc>
                <a:spcPts val="2223"/>
              </a:lnSpc>
            </a:pPr>
            <a:r>
              <a:rPr lang="en-US" b="true" sz="1900" spc="62">
                <a:solidFill>
                  <a:srgbClr val="191337"/>
                </a:solidFill>
                <a:latin typeface="Public Sans Bold"/>
                <a:ea typeface="Public Sans Bold"/>
                <a:cs typeface="Public Sans Bold"/>
                <a:sym typeface="Public Sans Bold"/>
              </a:rPr>
              <a:t>Finding out about fundraisers on social media</a:t>
            </a:r>
          </a:p>
        </p:txBody>
      </p:sp>
      <p:grpSp>
        <p:nvGrpSpPr>
          <p:cNvPr name="Group 96" id="96"/>
          <p:cNvGrpSpPr/>
          <p:nvPr/>
        </p:nvGrpSpPr>
        <p:grpSpPr>
          <a:xfrm rot="0">
            <a:off x="304861" y="491178"/>
            <a:ext cx="5578199" cy="633583"/>
            <a:chOff x="0" y="0"/>
            <a:chExt cx="2265015" cy="257265"/>
          </a:xfrm>
        </p:grpSpPr>
        <p:sp>
          <p:nvSpPr>
            <p:cNvPr name="Freeform 97" id="97"/>
            <p:cNvSpPr/>
            <p:nvPr/>
          </p:nvSpPr>
          <p:spPr>
            <a:xfrm flipH="false" flipV="false" rot="0">
              <a:off x="0" y="0"/>
              <a:ext cx="2265015" cy="257265"/>
            </a:xfrm>
            <a:custGeom>
              <a:avLst/>
              <a:gdLst/>
              <a:ahLst/>
              <a:cxnLst/>
              <a:rect r="r" b="b" t="t" l="l"/>
              <a:pathLst>
                <a:path h="257265" w="2265015">
                  <a:moveTo>
                    <a:pt x="20818" y="0"/>
                  </a:moveTo>
                  <a:lnTo>
                    <a:pt x="2244197" y="0"/>
                  </a:lnTo>
                  <a:cubicBezTo>
                    <a:pt x="2249718" y="0"/>
                    <a:pt x="2255014" y="2193"/>
                    <a:pt x="2258918" y="6098"/>
                  </a:cubicBezTo>
                  <a:cubicBezTo>
                    <a:pt x="2262822" y="10002"/>
                    <a:pt x="2265015" y="15297"/>
                    <a:pt x="2265015" y="20818"/>
                  </a:cubicBezTo>
                  <a:lnTo>
                    <a:pt x="2265015" y="236447"/>
                  </a:lnTo>
                  <a:cubicBezTo>
                    <a:pt x="2265015" y="247944"/>
                    <a:pt x="2255695" y="257265"/>
                    <a:pt x="2244197" y="257265"/>
                  </a:cubicBezTo>
                  <a:lnTo>
                    <a:pt x="20818" y="257265"/>
                  </a:lnTo>
                  <a:cubicBezTo>
                    <a:pt x="15297" y="257265"/>
                    <a:pt x="10002" y="255072"/>
                    <a:pt x="6098" y="251167"/>
                  </a:cubicBezTo>
                  <a:cubicBezTo>
                    <a:pt x="2193" y="247263"/>
                    <a:pt x="0" y="241968"/>
                    <a:pt x="0" y="236447"/>
                  </a:cubicBezTo>
                  <a:lnTo>
                    <a:pt x="0" y="20818"/>
                  </a:lnTo>
                  <a:cubicBezTo>
                    <a:pt x="0" y="15297"/>
                    <a:pt x="2193" y="10002"/>
                    <a:pt x="6098" y="6098"/>
                  </a:cubicBezTo>
                  <a:cubicBezTo>
                    <a:pt x="10002" y="2193"/>
                    <a:pt x="15297" y="0"/>
                    <a:pt x="20818" y="0"/>
                  </a:cubicBezTo>
                  <a:close/>
                </a:path>
              </a:pathLst>
            </a:custGeom>
            <a:solidFill>
              <a:srgbClr val="339966"/>
            </a:solidFill>
          </p:spPr>
        </p:sp>
        <p:sp>
          <p:nvSpPr>
            <p:cNvPr name="TextBox 98" id="98"/>
            <p:cNvSpPr txBox="true"/>
            <p:nvPr/>
          </p:nvSpPr>
          <p:spPr>
            <a:xfrm>
              <a:off x="0" y="0"/>
              <a:ext cx="2265015" cy="257265"/>
            </a:xfrm>
            <a:prstGeom prst="rect">
              <a:avLst/>
            </a:prstGeom>
          </p:spPr>
          <p:txBody>
            <a:bodyPr anchor="ctr" rtlCol="false" tIns="38100" lIns="38100" bIns="38100" rIns="38100"/>
            <a:lstStyle/>
            <a:p>
              <a:pPr algn="ctr">
                <a:lnSpc>
                  <a:spcPts val="2303"/>
                </a:lnSpc>
              </a:pPr>
            </a:p>
          </p:txBody>
        </p:sp>
      </p:grpSp>
      <p:sp>
        <p:nvSpPr>
          <p:cNvPr name="TextBox 99" id="99"/>
          <p:cNvSpPr txBox="true"/>
          <p:nvPr/>
        </p:nvSpPr>
        <p:spPr>
          <a:xfrm rot="0">
            <a:off x="1525106" y="621784"/>
            <a:ext cx="3145511" cy="439939"/>
          </a:xfrm>
          <a:prstGeom prst="rect">
            <a:avLst/>
          </a:prstGeom>
        </p:spPr>
        <p:txBody>
          <a:bodyPr anchor="t" rtlCol="false" tIns="0" lIns="0" bIns="0" rIns="0">
            <a:spAutoFit/>
          </a:bodyPr>
          <a:lstStyle/>
          <a:p>
            <a:pPr algn="ctr" marL="0" indent="0" lvl="0">
              <a:lnSpc>
                <a:spcPts val="3474"/>
              </a:lnSpc>
            </a:pPr>
            <a:r>
              <a:rPr lang="en-US" b="true" sz="2969" spc="97">
                <a:solidFill>
                  <a:srgbClr val="F8F6FF"/>
                </a:solidFill>
                <a:latin typeface="Catamaran Bold"/>
                <a:ea typeface="Catamaran Bold"/>
                <a:cs typeface="Catamaran Bold"/>
                <a:sym typeface="Catamaran Bold"/>
              </a:rPr>
              <a:t>Occurance</a:t>
            </a:r>
          </a:p>
        </p:txBody>
      </p:sp>
      <p:grpSp>
        <p:nvGrpSpPr>
          <p:cNvPr name="Group 100" id="100"/>
          <p:cNvGrpSpPr/>
          <p:nvPr/>
        </p:nvGrpSpPr>
        <p:grpSpPr>
          <a:xfrm rot="0">
            <a:off x="6739108" y="8493826"/>
            <a:ext cx="11109425" cy="1429397"/>
            <a:chOff x="0" y="0"/>
            <a:chExt cx="4510957" cy="580404"/>
          </a:xfrm>
        </p:grpSpPr>
        <p:sp>
          <p:nvSpPr>
            <p:cNvPr name="Freeform 101" id="101"/>
            <p:cNvSpPr/>
            <p:nvPr/>
          </p:nvSpPr>
          <p:spPr>
            <a:xfrm flipH="false" flipV="false" rot="0">
              <a:off x="0" y="0"/>
              <a:ext cx="4510957" cy="580404"/>
            </a:xfrm>
            <a:custGeom>
              <a:avLst/>
              <a:gdLst/>
              <a:ahLst/>
              <a:cxnLst/>
              <a:rect r="r" b="b" t="t" l="l"/>
              <a:pathLst>
                <a:path h="580404" w="4510957">
                  <a:moveTo>
                    <a:pt x="10453" y="0"/>
                  </a:moveTo>
                  <a:lnTo>
                    <a:pt x="4500504" y="0"/>
                  </a:lnTo>
                  <a:cubicBezTo>
                    <a:pt x="4503276" y="0"/>
                    <a:pt x="4505935" y="1101"/>
                    <a:pt x="4507895" y="3062"/>
                  </a:cubicBezTo>
                  <a:cubicBezTo>
                    <a:pt x="4509856" y="5022"/>
                    <a:pt x="4510957" y="7681"/>
                    <a:pt x="4510957" y="10453"/>
                  </a:cubicBezTo>
                  <a:lnTo>
                    <a:pt x="4510957" y="569950"/>
                  </a:lnTo>
                  <a:cubicBezTo>
                    <a:pt x="4510957" y="572723"/>
                    <a:pt x="4509856" y="575382"/>
                    <a:pt x="4507895" y="577342"/>
                  </a:cubicBezTo>
                  <a:cubicBezTo>
                    <a:pt x="4505935" y="579302"/>
                    <a:pt x="4503276" y="580404"/>
                    <a:pt x="4500504" y="580404"/>
                  </a:cubicBezTo>
                  <a:lnTo>
                    <a:pt x="10453" y="580404"/>
                  </a:lnTo>
                  <a:cubicBezTo>
                    <a:pt x="7681" y="580404"/>
                    <a:pt x="5022" y="579302"/>
                    <a:pt x="3062" y="577342"/>
                  </a:cubicBezTo>
                  <a:cubicBezTo>
                    <a:pt x="1101" y="575382"/>
                    <a:pt x="0" y="572723"/>
                    <a:pt x="0" y="569950"/>
                  </a:cubicBezTo>
                  <a:lnTo>
                    <a:pt x="0" y="10453"/>
                  </a:lnTo>
                  <a:cubicBezTo>
                    <a:pt x="0" y="7681"/>
                    <a:pt x="1101" y="5022"/>
                    <a:pt x="3062" y="3062"/>
                  </a:cubicBezTo>
                  <a:cubicBezTo>
                    <a:pt x="5022" y="1101"/>
                    <a:pt x="7681" y="0"/>
                    <a:pt x="10453" y="0"/>
                  </a:cubicBezTo>
                  <a:close/>
                </a:path>
              </a:pathLst>
            </a:custGeom>
            <a:solidFill>
              <a:srgbClr val="FEFEFE"/>
            </a:solidFill>
            <a:ln w="28575" cap="sq">
              <a:solidFill>
                <a:srgbClr val="E182BE"/>
              </a:solidFill>
              <a:prstDash val="solid"/>
              <a:miter/>
            </a:ln>
          </p:spPr>
        </p:sp>
        <p:sp>
          <p:nvSpPr>
            <p:cNvPr name="TextBox 102" id="102"/>
            <p:cNvSpPr txBox="true"/>
            <p:nvPr/>
          </p:nvSpPr>
          <p:spPr>
            <a:xfrm>
              <a:off x="0" y="0"/>
              <a:ext cx="4510957" cy="580404"/>
            </a:xfrm>
            <a:prstGeom prst="rect">
              <a:avLst/>
            </a:prstGeom>
          </p:spPr>
          <p:txBody>
            <a:bodyPr anchor="ctr" rtlCol="false" tIns="38100" lIns="38100" bIns="38100" rIns="38100"/>
            <a:lstStyle/>
            <a:p>
              <a:pPr algn="ctr">
                <a:lnSpc>
                  <a:spcPts val="2303"/>
                </a:lnSpc>
              </a:pPr>
            </a:p>
          </p:txBody>
        </p:sp>
      </p:grpSp>
      <p:sp>
        <p:nvSpPr>
          <p:cNvPr name="TextBox 103" id="103"/>
          <p:cNvSpPr txBox="true"/>
          <p:nvPr/>
        </p:nvSpPr>
        <p:spPr>
          <a:xfrm rot="0">
            <a:off x="7042478" y="8582726"/>
            <a:ext cx="10612877" cy="1188226"/>
          </a:xfrm>
          <a:prstGeom prst="rect">
            <a:avLst/>
          </a:prstGeom>
        </p:spPr>
        <p:txBody>
          <a:bodyPr anchor="t" rtlCol="false" tIns="0" lIns="0" bIns="0" rIns="0">
            <a:spAutoFit/>
          </a:bodyPr>
          <a:lstStyle/>
          <a:p>
            <a:pPr algn="l" marL="0" indent="0" lvl="0">
              <a:lnSpc>
                <a:spcPts val="2347"/>
              </a:lnSpc>
            </a:pPr>
            <a:r>
              <a:rPr lang="en-US" sz="1877">
                <a:solidFill>
                  <a:srgbClr val="191337"/>
                </a:solidFill>
                <a:latin typeface="Public Sans"/>
                <a:ea typeface="Public Sans"/>
                <a:cs typeface="Public Sans"/>
                <a:sym typeface="Public Sans"/>
              </a:rPr>
              <a:t>Expectations aren’t discussed with youth/families at meetings or workshops. </a:t>
            </a:r>
            <a:r>
              <a:rPr lang="en-US" sz="1877">
                <a:solidFill>
                  <a:srgbClr val="191337"/>
                </a:solidFill>
                <a:latin typeface="Public Sans"/>
                <a:ea typeface="Public Sans"/>
                <a:cs typeface="Public Sans"/>
                <a:sym typeface="Public Sans"/>
              </a:rPr>
              <a:t>Rules are interpreted differently by different leaders. Increased complaints and questions about fairness. More staff time spent mediating individual situations. Additional rules are created to prevent specific situations from happening again.</a:t>
            </a:r>
          </a:p>
        </p:txBody>
      </p:sp>
      <p:grpSp>
        <p:nvGrpSpPr>
          <p:cNvPr name="Group 104" id="104"/>
          <p:cNvGrpSpPr/>
          <p:nvPr/>
        </p:nvGrpSpPr>
        <p:grpSpPr>
          <a:xfrm rot="0">
            <a:off x="353395" y="8655123"/>
            <a:ext cx="5466612" cy="1056370"/>
            <a:chOff x="0" y="0"/>
            <a:chExt cx="2246821" cy="434176"/>
          </a:xfrm>
        </p:grpSpPr>
        <p:sp>
          <p:nvSpPr>
            <p:cNvPr name="Freeform 105" id="105"/>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106" id="106"/>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grpSp>
        <p:nvGrpSpPr>
          <p:cNvPr name="Group 107" id="107"/>
          <p:cNvGrpSpPr/>
          <p:nvPr/>
        </p:nvGrpSpPr>
        <p:grpSpPr>
          <a:xfrm rot="0">
            <a:off x="5315883" y="8916695"/>
            <a:ext cx="1237972" cy="567792"/>
            <a:chOff x="0" y="0"/>
            <a:chExt cx="963909" cy="442094"/>
          </a:xfrm>
        </p:grpSpPr>
        <p:sp>
          <p:nvSpPr>
            <p:cNvPr name="Freeform 108" id="108"/>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109" id="109"/>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sp>
        <p:nvSpPr>
          <p:cNvPr name="TextBox 110" id="110"/>
          <p:cNvSpPr txBox="true"/>
          <p:nvPr/>
        </p:nvSpPr>
        <p:spPr>
          <a:xfrm rot="0">
            <a:off x="304861" y="8877539"/>
            <a:ext cx="5450434"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#1</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Welcome</a:t>
            </a:r>
          </a:p>
        </p:txBody>
      </p:sp>
      <p:grpSp>
        <p:nvGrpSpPr>
          <p:cNvPr name="Group 111" id="111"/>
          <p:cNvGrpSpPr/>
          <p:nvPr/>
        </p:nvGrpSpPr>
        <p:grpSpPr>
          <a:xfrm rot="0">
            <a:off x="353395" y="8646755"/>
            <a:ext cx="5466612" cy="1056370"/>
            <a:chOff x="0" y="0"/>
            <a:chExt cx="2246821" cy="434176"/>
          </a:xfrm>
        </p:grpSpPr>
        <p:sp>
          <p:nvSpPr>
            <p:cNvPr name="Freeform 112" id="112"/>
            <p:cNvSpPr/>
            <p:nvPr/>
          </p:nvSpPr>
          <p:spPr>
            <a:xfrm flipH="false" flipV="false" rot="0">
              <a:off x="0" y="0"/>
              <a:ext cx="2246821" cy="434176"/>
            </a:xfrm>
            <a:custGeom>
              <a:avLst/>
              <a:gdLst/>
              <a:ahLst/>
              <a:cxnLst/>
              <a:rect r="r" b="b" t="t" l="l"/>
              <a:pathLst>
                <a:path h="434176" w="2246821">
                  <a:moveTo>
                    <a:pt x="21243" y="0"/>
                  </a:moveTo>
                  <a:lnTo>
                    <a:pt x="2225578" y="0"/>
                  </a:lnTo>
                  <a:cubicBezTo>
                    <a:pt x="2237311" y="0"/>
                    <a:pt x="2246821" y="9511"/>
                    <a:pt x="2246821" y="21243"/>
                  </a:cubicBezTo>
                  <a:lnTo>
                    <a:pt x="2246821" y="412933"/>
                  </a:lnTo>
                  <a:cubicBezTo>
                    <a:pt x="2246821" y="424665"/>
                    <a:pt x="2237311" y="434176"/>
                    <a:pt x="2225578" y="434176"/>
                  </a:cubicBezTo>
                  <a:lnTo>
                    <a:pt x="21243" y="434176"/>
                  </a:lnTo>
                  <a:cubicBezTo>
                    <a:pt x="9511" y="434176"/>
                    <a:pt x="0" y="424665"/>
                    <a:pt x="0" y="412933"/>
                  </a:cubicBezTo>
                  <a:lnTo>
                    <a:pt x="0" y="21243"/>
                  </a:lnTo>
                  <a:cubicBezTo>
                    <a:pt x="0" y="9511"/>
                    <a:pt x="9511" y="0"/>
                    <a:pt x="21243" y="0"/>
                  </a:cubicBezTo>
                  <a:close/>
                </a:path>
              </a:pathLst>
            </a:custGeom>
            <a:solidFill>
              <a:srgbClr val="DCDDE3"/>
            </a:solidFill>
          </p:spPr>
        </p:sp>
        <p:sp>
          <p:nvSpPr>
            <p:cNvPr name="TextBox 113" id="113"/>
            <p:cNvSpPr txBox="true"/>
            <p:nvPr/>
          </p:nvSpPr>
          <p:spPr>
            <a:xfrm>
              <a:off x="0" y="0"/>
              <a:ext cx="2246821" cy="434176"/>
            </a:xfrm>
            <a:prstGeom prst="rect">
              <a:avLst/>
            </a:prstGeom>
          </p:spPr>
          <p:txBody>
            <a:bodyPr anchor="ctr" rtlCol="false" tIns="38100" lIns="38100" bIns="38100" rIns="38100"/>
            <a:lstStyle/>
            <a:p>
              <a:pPr algn="ctr">
                <a:lnSpc>
                  <a:spcPts val="2303"/>
                </a:lnSpc>
              </a:pPr>
            </a:p>
          </p:txBody>
        </p:sp>
      </p:grpSp>
      <p:grpSp>
        <p:nvGrpSpPr>
          <p:cNvPr name="Group 114" id="114"/>
          <p:cNvGrpSpPr/>
          <p:nvPr/>
        </p:nvGrpSpPr>
        <p:grpSpPr>
          <a:xfrm rot="0">
            <a:off x="5315883" y="8908327"/>
            <a:ext cx="1237972" cy="567792"/>
            <a:chOff x="0" y="0"/>
            <a:chExt cx="963909" cy="442094"/>
          </a:xfrm>
        </p:grpSpPr>
        <p:sp>
          <p:nvSpPr>
            <p:cNvPr name="Freeform 115" id="115"/>
            <p:cNvSpPr/>
            <p:nvPr/>
          </p:nvSpPr>
          <p:spPr>
            <a:xfrm flipH="false" flipV="false" rot="0">
              <a:off x="0" y="0"/>
              <a:ext cx="949283" cy="442094"/>
            </a:xfrm>
            <a:custGeom>
              <a:avLst/>
              <a:gdLst/>
              <a:ahLst/>
              <a:cxnLst/>
              <a:rect r="r" b="b" t="t" l="l"/>
              <a:pathLst>
                <a:path h="442094" w="949283">
                  <a:moveTo>
                    <a:pt x="723186" y="0"/>
                  </a:moveTo>
                  <a:lnTo>
                    <a:pt x="37522" y="0"/>
                  </a:lnTo>
                  <a:cubicBezTo>
                    <a:pt x="16799" y="0"/>
                    <a:pt x="0" y="16799"/>
                    <a:pt x="0" y="37522"/>
                  </a:cubicBezTo>
                  <a:lnTo>
                    <a:pt x="0" y="404571"/>
                  </a:lnTo>
                  <a:cubicBezTo>
                    <a:pt x="0" y="425294"/>
                    <a:pt x="16799" y="442094"/>
                    <a:pt x="37522" y="442094"/>
                  </a:cubicBezTo>
                  <a:lnTo>
                    <a:pt x="723186" y="442094"/>
                  </a:lnTo>
                  <a:cubicBezTo>
                    <a:pt x="747099" y="442094"/>
                    <a:pt x="769919" y="432075"/>
                    <a:pt x="786102" y="414470"/>
                  </a:cubicBezTo>
                  <a:lnTo>
                    <a:pt x="938515" y="248671"/>
                  </a:lnTo>
                  <a:cubicBezTo>
                    <a:pt x="952872" y="233053"/>
                    <a:pt x="952872" y="209041"/>
                    <a:pt x="938515" y="193423"/>
                  </a:cubicBezTo>
                  <a:lnTo>
                    <a:pt x="786102" y="27624"/>
                  </a:lnTo>
                  <a:cubicBezTo>
                    <a:pt x="769919" y="10019"/>
                    <a:pt x="747099" y="0"/>
                    <a:pt x="723186" y="0"/>
                  </a:cubicBezTo>
                  <a:close/>
                </a:path>
              </a:pathLst>
            </a:custGeom>
            <a:solidFill>
              <a:srgbClr val="626262"/>
            </a:solidFill>
          </p:spPr>
        </p:sp>
        <p:sp>
          <p:nvSpPr>
            <p:cNvPr name="TextBox 116" id="116"/>
            <p:cNvSpPr txBox="true"/>
            <p:nvPr/>
          </p:nvSpPr>
          <p:spPr>
            <a:xfrm>
              <a:off x="0" y="0"/>
              <a:ext cx="849609" cy="442094"/>
            </a:xfrm>
            <a:prstGeom prst="rect">
              <a:avLst/>
            </a:prstGeom>
          </p:spPr>
          <p:txBody>
            <a:bodyPr anchor="ctr" rtlCol="false" tIns="71438" lIns="71438" bIns="71438" rIns="71438"/>
            <a:lstStyle/>
            <a:p>
              <a:pPr algn="ctr">
                <a:lnSpc>
                  <a:spcPts val="2303"/>
                </a:lnSpc>
              </a:pPr>
            </a:p>
          </p:txBody>
        </p:sp>
      </p:grpSp>
      <p:sp>
        <p:nvSpPr>
          <p:cNvPr name="TextBox 117" id="117"/>
          <p:cNvSpPr txBox="true"/>
          <p:nvPr/>
        </p:nvSpPr>
        <p:spPr>
          <a:xfrm rot="0">
            <a:off x="663571" y="8788268"/>
            <a:ext cx="4595725" cy="749447"/>
          </a:xfrm>
          <a:prstGeom prst="rect">
            <a:avLst/>
          </a:prstGeom>
        </p:spPr>
        <p:txBody>
          <a:bodyPr anchor="t" rtlCol="false" tIns="0" lIns="0" bIns="0" rIns="0">
            <a:spAutoFit/>
          </a:bodyPr>
          <a:lstStyle/>
          <a:p>
            <a:pPr algn="ctr" marL="0" indent="0" lvl="0">
              <a:lnSpc>
                <a:spcPts val="1995"/>
              </a:lnSpc>
            </a:pPr>
            <a:r>
              <a:rPr lang="en-US" b="true" sz="1705" spc="56">
                <a:solidFill>
                  <a:srgbClr val="191337"/>
                </a:solidFill>
                <a:latin typeface="Public Sans Bold"/>
                <a:ea typeface="Public Sans Bold"/>
                <a:cs typeface="Public Sans Bold"/>
                <a:sym typeface="Public Sans Bold"/>
              </a:rPr>
              <a:t>Increased frequency of rule exceptions, complaints about fairness, unclear or inconsistent expectations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C9E3DC"/>
        </a:solidFill>
      </p:bgPr>
    </p:bg>
    <p:spTree>
      <p:nvGrpSpPr>
        <p:cNvPr id="1" name=""/>
        <p:cNvGrpSpPr/>
        <p:nvPr/>
      </p:nvGrpSpPr>
      <p:grpSpPr>
        <a:xfrm>
          <a:off x="0" y="0"/>
          <a:ext cx="0" cy="0"/>
          <a:chOff x="0" y="0"/>
          <a:chExt cx="0" cy="0"/>
        </a:xfrm>
      </p:grpSpPr>
      <p:sp>
        <p:nvSpPr>
          <p:cNvPr name="Freeform 2" id="2"/>
          <p:cNvSpPr/>
          <p:nvPr/>
        </p:nvSpPr>
        <p:spPr>
          <a:xfrm flipH="false" flipV="false" rot="0">
            <a:off x="4912124" y="34869"/>
            <a:ext cx="8463752" cy="10252131"/>
          </a:xfrm>
          <a:custGeom>
            <a:avLst/>
            <a:gdLst/>
            <a:ahLst/>
            <a:cxnLst/>
            <a:rect r="r" b="b" t="t" l="l"/>
            <a:pathLst>
              <a:path h="10252131" w="8463752">
                <a:moveTo>
                  <a:pt x="0" y="0"/>
                </a:moveTo>
                <a:lnTo>
                  <a:pt x="8463752" y="0"/>
                </a:lnTo>
                <a:lnTo>
                  <a:pt x="8463752" y="10252131"/>
                </a:lnTo>
                <a:lnTo>
                  <a:pt x="0" y="10252131"/>
                </a:lnTo>
                <a:lnTo>
                  <a:pt x="0" y="0"/>
                </a:lnTo>
                <a:close/>
              </a:path>
            </a:pathLst>
          </a:custGeom>
          <a:blipFill>
            <a:blip r:embed="rId2"/>
            <a:stretch>
              <a:fillRect l="0" t="0" r="0" b="-23834"/>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C9E3DC"/>
        </a:solidFill>
      </p:bgPr>
    </p:bg>
    <p:spTree>
      <p:nvGrpSpPr>
        <p:cNvPr id="1" name=""/>
        <p:cNvGrpSpPr/>
        <p:nvPr/>
      </p:nvGrpSpPr>
      <p:grpSpPr>
        <a:xfrm>
          <a:off x="0" y="0"/>
          <a:ext cx="0" cy="0"/>
          <a:chOff x="0" y="0"/>
          <a:chExt cx="0" cy="0"/>
        </a:xfrm>
      </p:grpSpPr>
      <p:sp>
        <p:nvSpPr>
          <p:cNvPr name="Freeform 2" id="2"/>
          <p:cNvSpPr/>
          <p:nvPr/>
        </p:nvSpPr>
        <p:spPr>
          <a:xfrm flipH="false" flipV="false" rot="0">
            <a:off x="5067126" y="321003"/>
            <a:ext cx="8153749" cy="9644995"/>
          </a:xfrm>
          <a:custGeom>
            <a:avLst/>
            <a:gdLst/>
            <a:ahLst/>
            <a:cxnLst/>
            <a:rect r="r" b="b" t="t" l="l"/>
            <a:pathLst>
              <a:path h="9644995" w="8153749">
                <a:moveTo>
                  <a:pt x="0" y="0"/>
                </a:moveTo>
                <a:lnTo>
                  <a:pt x="8153748" y="0"/>
                </a:lnTo>
                <a:lnTo>
                  <a:pt x="8153748" y="9644994"/>
                </a:lnTo>
                <a:lnTo>
                  <a:pt x="0" y="9644994"/>
                </a:lnTo>
                <a:lnTo>
                  <a:pt x="0" y="0"/>
                </a:lnTo>
                <a:close/>
              </a:path>
            </a:pathLst>
          </a:custGeom>
          <a:blipFill>
            <a:blip r:embed="rId2"/>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alphaModFix amt="17000"/>
            </a:blip>
            <a:srcRect l="0" t="7786" r="0" b="7786"/>
            <a:stretch>
              <a:fillRect/>
            </a:stretch>
          </p:blipFill>
          <p:spPr>
            <a:xfrm flipH="false" flipV="false">
              <a:off x="0" y="0"/>
              <a:ext cx="24384000" cy="13716000"/>
            </a:xfrm>
            <a:prstGeom prst="rect">
              <a:avLst/>
            </a:prstGeom>
          </p:spPr>
        </p:pic>
      </p:grpSp>
      <p:sp>
        <p:nvSpPr>
          <p:cNvPr name="Freeform 4" id="4"/>
          <p:cNvSpPr/>
          <p:nvPr/>
        </p:nvSpPr>
        <p:spPr>
          <a:xfrm flipH="false" flipV="false" rot="0">
            <a:off x="8534530" y="2587847"/>
            <a:ext cx="1218939" cy="1240067"/>
          </a:xfrm>
          <a:custGeom>
            <a:avLst/>
            <a:gdLst/>
            <a:ahLst/>
            <a:cxnLst/>
            <a:rect r="r" b="b" t="t" l="l"/>
            <a:pathLst>
              <a:path h="1240067" w="1218939">
                <a:moveTo>
                  <a:pt x="0" y="0"/>
                </a:moveTo>
                <a:lnTo>
                  <a:pt x="1218940" y="0"/>
                </a:lnTo>
                <a:lnTo>
                  <a:pt x="1218940" y="1240068"/>
                </a:lnTo>
                <a:lnTo>
                  <a:pt x="0" y="1240068"/>
                </a:lnTo>
                <a:lnTo>
                  <a:pt x="0" y="0"/>
                </a:lnTo>
                <a:close/>
              </a:path>
            </a:pathLst>
          </a:custGeom>
          <a:blipFill>
            <a:blip r:embed="rId3"/>
            <a:stretch>
              <a:fillRect l="0" t="0" r="0" b="0"/>
            </a:stretch>
          </a:blipFill>
        </p:spPr>
      </p:sp>
      <p:sp>
        <p:nvSpPr>
          <p:cNvPr name="TextBox 5" id="5"/>
          <p:cNvSpPr txBox="true"/>
          <p:nvPr/>
        </p:nvSpPr>
        <p:spPr>
          <a:xfrm rot="0">
            <a:off x="0" y="3943350"/>
            <a:ext cx="18288000" cy="2257425"/>
          </a:xfrm>
          <a:prstGeom prst="rect">
            <a:avLst/>
          </a:prstGeom>
        </p:spPr>
        <p:txBody>
          <a:bodyPr anchor="t" rtlCol="false" tIns="0" lIns="0" bIns="0" rIns="0">
            <a:spAutoFit/>
          </a:bodyPr>
          <a:lstStyle/>
          <a:p>
            <a:pPr algn="ctr">
              <a:lnSpc>
                <a:spcPts val="8399"/>
              </a:lnSpc>
            </a:pPr>
            <a:r>
              <a:rPr lang="en-US" sz="6999" b="true">
                <a:solidFill>
                  <a:srgbClr val="FFFFFF"/>
                </a:solidFill>
                <a:latin typeface="Gotham 1"/>
                <a:ea typeface="Gotham 1"/>
                <a:cs typeface="Gotham 1"/>
                <a:sym typeface="Gotham 1"/>
              </a:rPr>
              <a:t>Club &amp; Project Leader</a:t>
            </a:r>
          </a:p>
          <a:p>
            <a:pPr algn="ctr">
              <a:lnSpc>
                <a:spcPts val="8399"/>
              </a:lnSpc>
            </a:pPr>
            <a:r>
              <a:rPr lang="en-US" b="true" sz="6999">
                <a:solidFill>
                  <a:srgbClr val="FFFFFF"/>
                </a:solidFill>
                <a:latin typeface="Gotham 1"/>
                <a:ea typeface="Gotham 1"/>
                <a:cs typeface="Gotham 1"/>
                <a:sym typeface="Gotham 1"/>
              </a:rPr>
              <a:t>Expectations &amp; Responsibilities</a:t>
            </a:r>
          </a:p>
        </p:txBody>
      </p:sp>
      <p:sp>
        <p:nvSpPr>
          <p:cNvPr name="TextBox 6" id="6"/>
          <p:cNvSpPr txBox="true"/>
          <p:nvPr/>
        </p:nvSpPr>
        <p:spPr>
          <a:xfrm rot="0">
            <a:off x="4771719" y="6248923"/>
            <a:ext cx="8744562" cy="476250"/>
          </a:xfrm>
          <a:prstGeom prst="rect">
            <a:avLst/>
          </a:prstGeom>
        </p:spPr>
        <p:txBody>
          <a:bodyPr anchor="t" rtlCol="false" tIns="0" lIns="0" bIns="0" rIns="0">
            <a:spAutoFit/>
          </a:bodyPr>
          <a:lstStyle/>
          <a:p>
            <a:pPr algn="ctr" marL="0" indent="0" lvl="0">
              <a:lnSpc>
                <a:spcPts val="3360"/>
              </a:lnSpc>
              <a:spcBef>
                <a:spcPct val="0"/>
              </a:spcBef>
            </a:pPr>
            <a:r>
              <a:rPr lang="en-US" sz="2800">
                <a:solidFill>
                  <a:srgbClr val="FFFFFF"/>
                </a:solidFill>
                <a:latin typeface="Gotham 2"/>
                <a:ea typeface="Gotham 2"/>
                <a:cs typeface="Gotham 2"/>
                <a:sym typeface="Gotham 2"/>
              </a:rPr>
              <a:t>GALLATIN COUNTY 4-H</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4000" y="0"/>
            <a:ext cx="9144000" cy="10287000"/>
            <a:chOff x="0" y="0"/>
            <a:chExt cx="12192000" cy="13716000"/>
          </a:xfrm>
        </p:grpSpPr>
        <p:pic>
          <p:nvPicPr>
            <p:cNvPr name="Picture 3" id="3"/>
            <p:cNvPicPr>
              <a:picLocks noChangeAspect="true"/>
            </p:cNvPicPr>
            <p:nvPr/>
          </p:nvPicPr>
          <p:blipFill>
            <a:blip r:embed="rId2"/>
            <a:srcRect l="20370" t="0" r="20370" b="0"/>
            <a:stretch>
              <a:fillRect/>
            </a:stretch>
          </p:blipFill>
          <p:spPr>
            <a:xfrm flipH="false" flipV="false">
              <a:off x="0" y="0"/>
              <a:ext cx="12192000" cy="13716000"/>
            </a:xfrm>
            <a:prstGeom prst="rect">
              <a:avLst/>
            </a:prstGeom>
          </p:spPr>
        </p:pic>
      </p:grpSp>
      <p:sp>
        <p:nvSpPr>
          <p:cNvPr name="AutoShape 4" id="4"/>
          <p:cNvSpPr/>
          <p:nvPr/>
        </p:nvSpPr>
        <p:spPr>
          <a:xfrm rot="0">
            <a:off x="0" y="0"/>
            <a:ext cx="9144000" cy="10287000"/>
          </a:xfrm>
          <a:prstGeom prst="rect">
            <a:avLst/>
          </a:prstGeom>
          <a:solidFill>
            <a:srgbClr val="FFFFFF"/>
          </a:solidFill>
        </p:spPr>
      </p:sp>
      <p:sp>
        <p:nvSpPr>
          <p:cNvPr name="TextBox 5" id="5"/>
          <p:cNvSpPr txBox="true"/>
          <p:nvPr/>
        </p:nvSpPr>
        <p:spPr>
          <a:xfrm rot="0">
            <a:off x="787491" y="1264169"/>
            <a:ext cx="7788223" cy="7027416"/>
          </a:xfrm>
          <a:prstGeom prst="rect">
            <a:avLst/>
          </a:prstGeom>
        </p:spPr>
        <p:txBody>
          <a:bodyPr anchor="t" rtlCol="false" tIns="0" lIns="0" bIns="0" rIns="0">
            <a:spAutoFit/>
          </a:bodyPr>
          <a:lstStyle/>
          <a:p>
            <a:pPr algn="l">
              <a:lnSpc>
                <a:spcPts val="3334"/>
              </a:lnSpc>
              <a:spcBef>
                <a:spcPts val="2497"/>
              </a:spcBef>
            </a:pPr>
            <a:r>
              <a:rPr lang="en-US" sz="2299" u="none">
                <a:solidFill>
                  <a:srgbClr val="37424A"/>
                </a:solidFill>
                <a:latin typeface="Public Sans"/>
                <a:ea typeface="Public Sans"/>
                <a:cs typeface="Public Sans"/>
                <a:sym typeface="Public Sans"/>
              </a:rPr>
              <a:t>What is </a:t>
            </a:r>
            <a:r>
              <a:rPr lang="en-US" b="true" sz="2299" u="sng">
                <a:solidFill>
                  <a:srgbClr val="37424A"/>
                </a:solidFill>
                <a:latin typeface="Public Sans Bold"/>
                <a:ea typeface="Public Sans Bold"/>
                <a:cs typeface="Public Sans Bold"/>
                <a:sym typeface="Public Sans Bold"/>
              </a:rPr>
              <a:t>required</a:t>
            </a:r>
            <a:r>
              <a:rPr lang="en-US" b="true" sz="2299">
                <a:solidFill>
                  <a:srgbClr val="37424A"/>
                </a:solidFill>
                <a:latin typeface="Public Sans Bold"/>
                <a:ea typeface="Public Sans Bold"/>
                <a:cs typeface="Public Sans Bold"/>
                <a:sym typeface="Public Sans Bold"/>
              </a:rPr>
              <a:t> </a:t>
            </a:r>
            <a:r>
              <a:rPr lang="en-US" sz="2299" u="none">
                <a:solidFill>
                  <a:srgbClr val="37424A"/>
                </a:solidFill>
                <a:latin typeface="Public Sans"/>
                <a:ea typeface="Public Sans"/>
                <a:cs typeface="Public Sans"/>
                <a:sym typeface="Public Sans"/>
              </a:rPr>
              <a:t>to be a volunteer?</a:t>
            </a:r>
          </a:p>
          <a:p>
            <a:pPr algn="l" marL="993138" indent="-331046" lvl="2">
              <a:lnSpc>
                <a:spcPts val="3334"/>
              </a:lnSpc>
              <a:spcBef>
                <a:spcPts val="1250"/>
              </a:spcBef>
              <a:buFont typeface="Arial"/>
              <a:buChar char="⚬"/>
            </a:pPr>
            <a:r>
              <a:rPr lang="en-US" sz="2299" u="none">
                <a:solidFill>
                  <a:srgbClr val="37424A"/>
                </a:solidFill>
                <a:latin typeface="Public Sans"/>
                <a:ea typeface="Public Sans"/>
                <a:cs typeface="Public Sans"/>
                <a:sym typeface="Public Sans"/>
              </a:rPr>
              <a:t>Annual application/enrollment online through ZSuite</a:t>
            </a:r>
          </a:p>
          <a:p>
            <a:pPr algn="l" marL="993138" indent="-331046" lvl="2">
              <a:lnSpc>
                <a:spcPts val="3334"/>
              </a:lnSpc>
              <a:spcBef>
                <a:spcPts val="1248"/>
              </a:spcBef>
              <a:buFont typeface="Arial"/>
              <a:buChar char="⚬"/>
            </a:pPr>
            <a:r>
              <a:rPr lang="en-US" sz="2299" u="none">
                <a:solidFill>
                  <a:srgbClr val="37424A"/>
                </a:solidFill>
                <a:latin typeface="Public Sans"/>
                <a:ea typeface="Public Sans"/>
                <a:cs typeface="Public Sans"/>
                <a:sym typeface="Public Sans"/>
              </a:rPr>
              <a:t>Background check (first year only or if lapsed)</a:t>
            </a:r>
          </a:p>
          <a:p>
            <a:pPr algn="l" marL="993138" indent="-331046" lvl="2">
              <a:lnSpc>
                <a:spcPts val="3334"/>
              </a:lnSpc>
              <a:spcBef>
                <a:spcPts val="1248"/>
              </a:spcBef>
              <a:buFont typeface="Arial"/>
              <a:buChar char="⚬"/>
            </a:pPr>
            <a:r>
              <a:rPr lang="en-US" sz="2299" u="none">
                <a:solidFill>
                  <a:srgbClr val="37424A"/>
                </a:solidFill>
                <a:latin typeface="Public Sans"/>
                <a:ea typeface="Public Sans"/>
                <a:cs typeface="Public Sans"/>
                <a:sym typeface="Public Sans"/>
              </a:rPr>
              <a:t>$10 annual fee</a:t>
            </a:r>
          </a:p>
          <a:p>
            <a:pPr algn="l" marL="993138" indent="-331046" lvl="2">
              <a:lnSpc>
                <a:spcPts val="3334"/>
              </a:lnSpc>
              <a:spcBef>
                <a:spcPts val="1248"/>
              </a:spcBef>
              <a:buFont typeface="Arial"/>
              <a:buChar char="⚬"/>
            </a:pPr>
            <a:r>
              <a:rPr lang="en-US" sz="2299" u="none">
                <a:solidFill>
                  <a:srgbClr val="37424A"/>
                </a:solidFill>
                <a:latin typeface="Public Sans"/>
                <a:ea typeface="Public Sans"/>
                <a:cs typeface="Public Sans"/>
                <a:sym typeface="Public Sans"/>
              </a:rPr>
              <a:t>Clover Academy Orientation modules (if applicable)</a:t>
            </a:r>
          </a:p>
          <a:p>
            <a:pPr algn="l">
              <a:lnSpc>
                <a:spcPts val="3334"/>
              </a:lnSpc>
              <a:spcBef>
                <a:spcPts val="2497"/>
              </a:spcBef>
            </a:pPr>
            <a:r>
              <a:rPr lang="en-US" sz="2299" u="none">
                <a:solidFill>
                  <a:srgbClr val="37424A"/>
                </a:solidFill>
                <a:latin typeface="Public Sans"/>
                <a:ea typeface="Public Sans"/>
                <a:cs typeface="Public Sans"/>
                <a:sym typeface="Public Sans"/>
              </a:rPr>
              <a:t>MUST be enrolled, background checked &amp; paid to be considered </a:t>
            </a:r>
            <a:r>
              <a:rPr lang="en-US" b="true" sz="2299" i="true" u="none">
                <a:solidFill>
                  <a:srgbClr val="37424A"/>
                </a:solidFill>
                <a:latin typeface="Public Sans Bold Italics"/>
                <a:ea typeface="Public Sans Bold Italics"/>
                <a:cs typeface="Public Sans Bold Italics"/>
                <a:sym typeface="Public Sans Bold Italics"/>
              </a:rPr>
              <a:t>ACTIVE </a:t>
            </a:r>
            <a:r>
              <a:rPr lang="en-US" sz="2299" u="none">
                <a:solidFill>
                  <a:srgbClr val="37424A"/>
                </a:solidFill>
                <a:latin typeface="Public Sans"/>
                <a:ea typeface="Public Sans"/>
                <a:cs typeface="Public Sans"/>
                <a:sym typeface="Public Sans"/>
              </a:rPr>
              <a:t>(i.e certified, insured and allowed to conduct meetings/events with youth)</a:t>
            </a:r>
          </a:p>
          <a:p>
            <a:pPr algn="l">
              <a:lnSpc>
                <a:spcPts val="3334"/>
              </a:lnSpc>
              <a:spcBef>
                <a:spcPts val="2497"/>
              </a:spcBef>
            </a:pPr>
            <a:r>
              <a:rPr lang="en-US" b="true" sz="2299" u="none">
                <a:solidFill>
                  <a:srgbClr val="37424A"/>
                </a:solidFill>
                <a:latin typeface="Public Sans Bold"/>
                <a:ea typeface="Public Sans Bold"/>
                <a:cs typeface="Public Sans Bold"/>
                <a:sym typeface="Public Sans Bold"/>
              </a:rPr>
              <a:t>Acknowledgement &amp; abide by:</a:t>
            </a:r>
          </a:p>
          <a:p>
            <a:pPr algn="l" marL="496569" indent="-248284" lvl="1">
              <a:lnSpc>
                <a:spcPts val="3334"/>
              </a:lnSpc>
              <a:spcBef>
                <a:spcPts val="1248"/>
              </a:spcBef>
              <a:buFont typeface="Arial"/>
              <a:buChar char="•"/>
            </a:pPr>
            <a:r>
              <a:rPr lang="en-US" sz="2299" u="none">
                <a:solidFill>
                  <a:srgbClr val="37424A"/>
                </a:solidFill>
                <a:latin typeface="Public Sans"/>
                <a:ea typeface="Public Sans"/>
                <a:cs typeface="Public Sans"/>
                <a:sym typeface="Public Sans"/>
              </a:rPr>
              <a:t>Volunteer Code of Conduct</a:t>
            </a:r>
          </a:p>
          <a:p>
            <a:pPr algn="l" marL="496569" indent="-248284" lvl="1">
              <a:lnSpc>
                <a:spcPts val="3334"/>
              </a:lnSpc>
              <a:spcBef>
                <a:spcPts val="1248"/>
              </a:spcBef>
              <a:buFont typeface="Arial"/>
              <a:buChar char="•"/>
            </a:pPr>
            <a:r>
              <a:rPr lang="en-US" sz="2299" u="none">
                <a:solidFill>
                  <a:srgbClr val="37424A"/>
                </a:solidFill>
                <a:latin typeface="Public Sans"/>
                <a:ea typeface="Public Sans"/>
                <a:cs typeface="Public Sans"/>
                <a:sym typeface="Public Sans"/>
              </a:rPr>
              <a:t>F</a:t>
            </a:r>
            <a:r>
              <a:rPr lang="en-US" sz="2299" u="none">
                <a:solidFill>
                  <a:srgbClr val="37424A"/>
                </a:solidFill>
                <a:latin typeface="Public Sans"/>
                <a:ea typeface="Public Sans"/>
                <a:cs typeface="Public Sans"/>
                <a:sym typeface="Public Sans"/>
              </a:rPr>
              <a:t>amily Code of Conduct</a:t>
            </a:r>
          </a:p>
        </p:txBody>
      </p:sp>
      <p:sp>
        <p:nvSpPr>
          <p:cNvPr name="TextBox 6" id="6"/>
          <p:cNvSpPr txBox="true"/>
          <p:nvPr/>
        </p:nvSpPr>
        <p:spPr>
          <a:xfrm rot="0">
            <a:off x="173806" y="334822"/>
            <a:ext cx="9613726" cy="996022"/>
          </a:xfrm>
          <a:prstGeom prst="rect">
            <a:avLst/>
          </a:prstGeom>
        </p:spPr>
        <p:txBody>
          <a:bodyPr anchor="t" rtlCol="false" tIns="0" lIns="0" bIns="0" rIns="0">
            <a:spAutoFit/>
          </a:bodyPr>
          <a:lstStyle/>
          <a:p>
            <a:pPr algn="l" marL="0" indent="0" lvl="0">
              <a:lnSpc>
                <a:spcPts val="6588"/>
              </a:lnSpc>
            </a:pPr>
            <a:r>
              <a:rPr lang="en-US" sz="6588" spc="-164">
                <a:solidFill>
                  <a:srgbClr val="339966"/>
                </a:solidFill>
                <a:latin typeface="Gotham 3"/>
                <a:ea typeface="Gotham 3"/>
                <a:cs typeface="Gotham 3"/>
                <a:sym typeface="Gotham 3"/>
              </a:rPr>
              <a:t>Volunteer Enrollment</a:t>
            </a:r>
          </a:p>
        </p:txBody>
      </p:sp>
      <p:sp>
        <p:nvSpPr>
          <p:cNvPr name="Freeform 7" id="7"/>
          <p:cNvSpPr/>
          <p:nvPr/>
        </p:nvSpPr>
        <p:spPr>
          <a:xfrm flipH="false" flipV="false" rot="0">
            <a:off x="1028700" y="8800388"/>
            <a:ext cx="7044796" cy="915823"/>
          </a:xfrm>
          <a:custGeom>
            <a:avLst/>
            <a:gdLst/>
            <a:ahLst/>
            <a:cxnLst/>
            <a:rect r="r" b="b" t="t" l="l"/>
            <a:pathLst>
              <a:path h="915823" w="7044796">
                <a:moveTo>
                  <a:pt x="0" y="0"/>
                </a:moveTo>
                <a:lnTo>
                  <a:pt x="7044796" y="0"/>
                </a:lnTo>
                <a:lnTo>
                  <a:pt x="7044796" y="915824"/>
                </a:lnTo>
                <a:lnTo>
                  <a:pt x="0" y="915824"/>
                </a:lnTo>
                <a:lnTo>
                  <a:pt x="0" y="0"/>
                </a:lnTo>
                <a:close/>
              </a:path>
            </a:pathLst>
          </a:custGeom>
          <a:blipFill>
            <a:blip r:embed="rId3"/>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10800000">
            <a:off x="9629384" y="1802236"/>
            <a:ext cx="7801832" cy="7008389"/>
            <a:chOff x="0" y="0"/>
            <a:chExt cx="10402442" cy="9344518"/>
          </a:xfrm>
        </p:grpSpPr>
        <p:sp>
          <p:nvSpPr>
            <p:cNvPr name="AutoShape 3" id="3"/>
            <p:cNvSpPr/>
            <p:nvPr/>
          </p:nvSpPr>
          <p:spPr>
            <a:xfrm rot="0">
              <a:off x="4643205" y="0"/>
              <a:ext cx="5759238" cy="9344518"/>
            </a:xfrm>
            <a:prstGeom prst="rect">
              <a:avLst/>
            </a:prstGeom>
            <a:solidFill>
              <a:srgbClr val="C9E3DC">
                <a:alpha val="69804"/>
              </a:srgbClr>
            </a:solidFill>
          </p:spPr>
        </p:sp>
        <p:sp>
          <p:nvSpPr>
            <p:cNvPr name="Freeform 4" id="4"/>
            <p:cNvSpPr/>
            <p:nvPr/>
          </p:nvSpPr>
          <p:spPr>
            <a:xfrm flipH="false" flipV="false" rot="5400000">
              <a:off x="-2336130" y="2336130"/>
              <a:ext cx="9344518" cy="4672259"/>
            </a:xfrm>
            <a:custGeom>
              <a:avLst/>
              <a:gdLst/>
              <a:ahLst/>
              <a:cxnLst/>
              <a:rect r="r" b="b" t="t" l="l"/>
              <a:pathLst>
                <a:path h="4672259" w="9344518">
                  <a:moveTo>
                    <a:pt x="0" y="0"/>
                  </a:moveTo>
                  <a:lnTo>
                    <a:pt x="9344519" y="0"/>
                  </a:lnTo>
                  <a:lnTo>
                    <a:pt x="9344519" y="4672259"/>
                  </a:lnTo>
                  <a:lnTo>
                    <a:pt x="0" y="4672259"/>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grpSp>
      <p:sp>
        <p:nvSpPr>
          <p:cNvPr name="TextBox 5" id="5"/>
          <p:cNvSpPr txBox="true"/>
          <p:nvPr/>
        </p:nvSpPr>
        <p:spPr>
          <a:xfrm rot="0">
            <a:off x="13199995" y="2279697"/>
            <a:ext cx="2418386" cy="760095"/>
          </a:xfrm>
          <a:prstGeom prst="rect">
            <a:avLst/>
          </a:prstGeom>
        </p:spPr>
        <p:txBody>
          <a:bodyPr anchor="t" rtlCol="false" tIns="0" lIns="0" bIns="0" rIns="0">
            <a:spAutoFit/>
          </a:bodyPr>
          <a:lstStyle/>
          <a:p>
            <a:pPr algn="ctr">
              <a:lnSpc>
                <a:spcPts val="6239"/>
              </a:lnSpc>
            </a:pPr>
            <a:r>
              <a:rPr lang="en-US" b="true" sz="3999" i="true" spc="299">
                <a:solidFill>
                  <a:srgbClr val="191919"/>
                </a:solidFill>
                <a:latin typeface="Barlow Semi-Bold Italics"/>
                <a:ea typeface="Barlow Semi-Bold Italics"/>
                <a:cs typeface="Barlow Semi-Bold Italics"/>
                <a:sym typeface="Barlow Semi-Bold Italics"/>
              </a:rPr>
              <a:t>PROJECT</a:t>
            </a:r>
          </a:p>
        </p:txBody>
      </p:sp>
      <p:sp>
        <p:nvSpPr>
          <p:cNvPr name="TextBox 6" id="6"/>
          <p:cNvSpPr txBox="true"/>
          <p:nvPr/>
        </p:nvSpPr>
        <p:spPr>
          <a:xfrm rot="0">
            <a:off x="12436690" y="3287442"/>
            <a:ext cx="4704704" cy="3987165"/>
          </a:xfrm>
          <a:prstGeom prst="rect">
            <a:avLst/>
          </a:prstGeom>
        </p:spPr>
        <p:txBody>
          <a:bodyPr anchor="t" rtlCol="false" tIns="0" lIns="0" bIns="0" rIns="0">
            <a:spAutoFit/>
          </a:bodyPr>
          <a:lstStyle/>
          <a:p>
            <a:pPr algn="l" marL="431801" indent="-215900" lvl="1">
              <a:lnSpc>
                <a:spcPts val="3180"/>
              </a:lnSpc>
              <a:buFont typeface="Arial"/>
              <a:buChar char="•"/>
            </a:pPr>
            <a:r>
              <a:rPr lang="en-US" sz="2000" spc="100">
                <a:solidFill>
                  <a:srgbClr val="191919"/>
                </a:solidFill>
                <a:latin typeface="Barlow Light"/>
                <a:ea typeface="Barlow Light"/>
                <a:cs typeface="Barlow Light"/>
                <a:sym typeface="Barlow Light"/>
              </a:rPr>
              <a:t>Build subject-matter skills</a:t>
            </a:r>
          </a:p>
          <a:p>
            <a:pPr algn="l" marL="431801" indent="-215900" lvl="1">
              <a:lnSpc>
                <a:spcPts val="3180"/>
              </a:lnSpc>
              <a:buFont typeface="Arial"/>
              <a:buChar char="•"/>
            </a:pPr>
            <a:r>
              <a:rPr lang="en-US" sz="2000" spc="100">
                <a:solidFill>
                  <a:srgbClr val="191919"/>
                </a:solidFill>
                <a:latin typeface="Barlow Light"/>
                <a:ea typeface="Barlow Light"/>
                <a:cs typeface="Barlow Light"/>
                <a:sym typeface="Barlow Light"/>
              </a:rPr>
              <a:t>Plan hands-on experiences</a:t>
            </a:r>
          </a:p>
          <a:p>
            <a:pPr algn="l" marL="431801" indent="-215900" lvl="1">
              <a:lnSpc>
                <a:spcPts val="3180"/>
              </a:lnSpc>
              <a:buFont typeface="Arial"/>
              <a:buChar char="•"/>
            </a:pPr>
            <a:r>
              <a:rPr lang="en-US" sz="2000" spc="100">
                <a:solidFill>
                  <a:srgbClr val="191919"/>
                </a:solidFill>
                <a:latin typeface="Barlow Light"/>
                <a:ea typeface="Barlow Light"/>
                <a:cs typeface="Barlow Light"/>
                <a:sym typeface="Barlow Light"/>
              </a:rPr>
              <a:t>Help members establish goals and plan their project work</a:t>
            </a:r>
          </a:p>
          <a:p>
            <a:pPr algn="l" marL="431801" indent="-215900" lvl="1">
              <a:lnSpc>
                <a:spcPts val="3180"/>
              </a:lnSpc>
              <a:buFont typeface="Arial"/>
              <a:buChar char="•"/>
            </a:pPr>
            <a:r>
              <a:rPr lang="en-US" sz="2000" spc="100">
                <a:solidFill>
                  <a:srgbClr val="191919"/>
                </a:solidFill>
                <a:latin typeface="Barlow"/>
                <a:ea typeface="Barlow"/>
                <a:cs typeface="Barlow"/>
                <a:sym typeface="Barlow"/>
              </a:rPr>
              <a:t>Use curriculum and record books to record, challenge, enhance learning experiences</a:t>
            </a:r>
          </a:p>
          <a:p>
            <a:pPr algn="l" marL="431801" indent="-215900" lvl="1">
              <a:lnSpc>
                <a:spcPts val="3180"/>
              </a:lnSpc>
              <a:buFont typeface="Arial"/>
              <a:buChar char="•"/>
            </a:pPr>
            <a:r>
              <a:rPr lang="en-US" sz="2000" spc="100">
                <a:solidFill>
                  <a:srgbClr val="191919"/>
                </a:solidFill>
                <a:latin typeface="Barlow"/>
                <a:ea typeface="Barlow"/>
                <a:cs typeface="Barlow"/>
                <a:sym typeface="Barlow"/>
              </a:rPr>
              <a:t>Connect with subject-matter experts for content and career possibilities</a:t>
            </a:r>
          </a:p>
        </p:txBody>
      </p:sp>
      <p:grpSp>
        <p:nvGrpSpPr>
          <p:cNvPr name="Group 7" id="7"/>
          <p:cNvGrpSpPr/>
          <p:nvPr/>
        </p:nvGrpSpPr>
        <p:grpSpPr>
          <a:xfrm rot="0">
            <a:off x="1857344" y="1828999"/>
            <a:ext cx="7772040" cy="6981626"/>
            <a:chOff x="0" y="0"/>
            <a:chExt cx="10362719" cy="9308835"/>
          </a:xfrm>
        </p:grpSpPr>
        <p:sp>
          <p:nvSpPr>
            <p:cNvPr name="AutoShape 8" id="8"/>
            <p:cNvSpPr/>
            <p:nvPr/>
          </p:nvSpPr>
          <p:spPr>
            <a:xfrm rot="0">
              <a:off x="4625474" y="0"/>
              <a:ext cx="5737245" cy="9308835"/>
            </a:xfrm>
            <a:prstGeom prst="rect">
              <a:avLst/>
            </a:prstGeom>
            <a:solidFill>
              <a:srgbClr val="339966">
                <a:alpha val="57647"/>
              </a:srgbClr>
            </a:solidFill>
          </p:spPr>
        </p:sp>
        <p:sp>
          <p:nvSpPr>
            <p:cNvPr name="Freeform 9" id="9"/>
            <p:cNvSpPr/>
            <p:nvPr/>
          </p:nvSpPr>
          <p:spPr>
            <a:xfrm flipH="false" flipV="false" rot="5400000">
              <a:off x="-2327209" y="2327209"/>
              <a:ext cx="9308835" cy="4654418"/>
            </a:xfrm>
            <a:custGeom>
              <a:avLst/>
              <a:gdLst/>
              <a:ahLst/>
              <a:cxnLst/>
              <a:rect r="r" b="b" t="t" l="l"/>
              <a:pathLst>
                <a:path h="4654418" w="9308835">
                  <a:moveTo>
                    <a:pt x="0" y="0"/>
                  </a:moveTo>
                  <a:lnTo>
                    <a:pt x="9308835" y="0"/>
                  </a:lnTo>
                  <a:lnTo>
                    <a:pt x="9308835" y="4654417"/>
                  </a:lnTo>
                  <a:lnTo>
                    <a:pt x="0" y="4654417"/>
                  </a:lnTo>
                  <a:lnTo>
                    <a:pt x="0" y="0"/>
                  </a:lnTo>
                  <a:close/>
                </a:path>
              </a:pathLst>
            </a:custGeom>
            <a:blipFill>
              <a:blip r:embed="rId4">
                <a:alphaModFix amt="58000"/>
                <a:extLst>
                  <a:ext uri="{96DAC541-7B7A-43D3-8B79-37D633B846F1}">
                    <asvg:svgBlip xmlns:asvg="http://schemas.microsoft.com/office/drawing/2016/SVG/main" r:embed="rId5"/>
                  </a:ext>
                </a:extLst>
              </a:blip>
              <a:stretch>
                <a:fillRect l="0" t="0" r="0" b="0"/>
              </a:stretch>
            </a:blipFill>
          </p:spPr>
        </p:sp>
      </p:grpSp>
      <p:sp>
        <p:nvSpPr>
          <p:cNvPr name="TextBox 10" id="10"/>
          <p:cNvSpPr txBox="true"/>
          <p:nvPr/>
        </p:nvSpPr>
        <p:spPr>
          <a:xfrm rot="0">
            <a:off x="4432088" y="2279697"/>
            <a:ext cx="1626684" cy="760095"/>
          </a:xfrm>
          <a:prstGeom prst="rect">
            <a:avLst/>
          </a:prstGeom>
        </p:spPr>
        <p:txBody>
          <a:bodyPr anchor="t" rtlCol="false" tIns="0" lIns="0" bIns="0" rIns="0">
            <a:spAutoFit/>
          </a:bodyPr>
          <a:lstStyle/>
          <a:p>
            <a:pPr algn="ctr">
              <a:lnSpc>
                <a:spcPts val="6239"/>
              </a:lnSpc>
            </a:pPr>
            <a:r>
              <a:rPr lang="en-US" b="true" sz="3999" i="true" spc="299">
                <a:solidFill>
                  <a:srgbClr val="191919"/>
                </a:solidFill>
                <a:latin typeface="Barlow Semi-Bold Italics"/>
                <a:ea typeface="Barlow Semi-Bold Italics"/>
                <a:cs typeface="Barlow Semi-Bold Italics"/>
                <a:sym typeface="Barlow Semi-Bold Italics"/>
              </a:rPr>
              <a:t>CLUB</a:t>
            </a:r>
          </a:p>
        </p:txBody>
      </p:sp>
      <p:sp>
        <p:nvSpPr>
          <p:cNvPr name="TextBox 11" id="11"/>
          <p:cNvSpPr txBox="true"/>
          <p:nvPr/>
        </p:nvSpPr>
        <p:spPr>
          <a:xfrm rot="0">
            <a:off x="2535617" y="3287442"/>
            <a:ext cx="4485181" cy="3987165"/>
          </a:xfrm>
          <a:prstGeom prst="rect">
            <a:avLst/>
          </a:prstGeom>
        </p:spPr>
        <p:txBody>
          <a:bodyPr anchor="t" rtlCol="false" tIns="0" lIns="0" bIns="0" rIns="0">
            <a:spAutoFit/>
          </a:bodyPr>
          <a:lstStyle/>
          <a:p>
            <a:pPr algn="l" marL="431801" indent="-215900" lvl="1">
              <a:lnSpc>
                <a:spcPts val="3180"/>
              </a:lnSpc>
              <a:buFont typeface="Arial"/>
              <a:buChar char="•"/>
            </a:pPr>
            <a:r>
              <a:rPr lang="en-US" sz="2000" spc="100">
                <a:solidFill>
                  <a:srgbClr val="191919"/>
                </a:solidFill>
                <a:latin typeface="Barlow Light"/>
                <a:ea typeface="Barlow Light"/>
                <a:cs typeface="Barlow Light"/>
                <a:sym typeface="Barlow Light"/>
              </a:rPr>
              <a:t>Coo</a:t>
            </a:r>
            <a:r>
              <a:rPr lang="en-US" sz="2000" spc="100">
                <a:solidFill>
                  <a:srgbClr val="191919"/>
                </a:solidFill>
                <a:latin typeface="Barlow Light"/>
                <a:ea typeface="Barlow Light"/>
                <a:cs typeface="Barlow Light"/>
                <a:sym typeface="Barlow Light"/>
              </a:rPr>
              <a:t>rdinate and </a:t>
            </a:r>
            <a:r>
              <a:rPr lang="en-US" sz="2000" spc="100" u="none">
                <a:solidFill>
                  <a:srgbClr val="191919"/>
                </a:solidFill>
                <a:latin typeface="Barlow Light"/>
                <a:ea typeface="Barlow Light"/>
                <a:cs typeface="Barlow Light"/>
                <a:sym typeface="Barlow Light"/>
              </a:rPr>
              <a:t>plan business meetings</a:t>
            </a:r>
          </a:p>
          <a:p>
            <a:pPr algn="l" marL="431801" indent="-215900" lvl="1">
              <a:lnSpc>
                <a:spcPts val="3180"/>
              </a:lnSpc>
              <a:buFont typeface="Arial"/>
              <a:buChar char="•"/>
            </a:pPr>
            <a:r>
              <a:rPr lang="en-US" sz="2000" spc="100" u="none">
                <a:solidFill>
                  <a:srgbClr val="191919"/>
                </a:solidFill>
                <a:latin typeface="Barlow Light"/>
                <a:ea typeface="Barlow Light"/>
                <a:cs typeface="Barlow Light"/>
                <a:sym typeface="Barlow Light"/>
              </a:rPr>
              <a:t>Help club members set annual goals and plan the yearly program of activities</a:t>
            </a:r>
          </a:p>
          <a:p>
            <a:pPr algn="l" marL="431801" indent="-215900" lvl="1">
              <a:lnSpc>
                <a:spcPts val="3180"/>
              </a:lnSpc>
              <a:buFont typeface="Arial"/>
              <a:buChar char="•"/>
            </a:pPr>
            <a:r>
              <a:rPr lang="en-US" sz="2000" spc="100" u="none">
                <a:solidFill>
                  <a:srgbClr val="191919"/>
                </a:solidFill>
                <a:latin typeface="Barlow Light"/>
                <a:ea typeface="Barlow Light"/>
                <a:cs typeface="Barlow Light"/>
                <a:sym typeface="Barlow Light"/>
              </a:rPr>
              <a:t>Coach officers</a:t>
            </a:r>
          </a:p>
          <a:p>
            <a:pPr algn="l" marL="431801" indent="-215900" lvl="1">
              <a:lnSpc>
                <a:spcPts val="3180"/>
              </a:lnSpc>
              <a:buFont typeface="Arial"/>
              <a:buChar char="•"/>
            </a:pPr>
            <a:r>
              <a:rPr lang="en-US" sz="2000" spc="100" u="none">
                <a:solidFill>
                  <a:srgbClr val="191919"/>
                </a:solidFill>
                <a:latin typeface="Barlow Light"/>
                <a:ea typeface="Barlow Light"/>
                <a:cs typeface="Barlow Light"/>
                <a:sym typeface="Barlow Light"/>
              </a:rPr>
              <a:t>Connect families, projects &amp; Extension</a:t>
            </a:r>
          </a:p>
          <a:p>
            <a:pPr algn="l" marL="431801" indent="-215900" lvl="1">
              <a:lnSpc>
                <a:spcPts val="3180"/>
              </a:lnSpc>
              <a:buFont typeface="Arial"/>
              <a:buChar char="•"/>
            </a:pPr>
            <a:r>
              <a:rPr lang="en-US" sz="2000" spc="100" u="none">
                <a:solidFill>
                  <a:srgbClr val="191919"/>
                </a:solidFill>
                <a:latin typeface="Barlow Light"/>
                <a:ea typeface="Barlow Light"/>
                <a:cs typeface="Barlow Light"/>
                <a:sym typeface="Barlow Light"/>
              </a:rPr>
              <a:t>Focus on community service, outreach &amp; engagement</a:t>
            </a:r>
          </a:p>
        </p:txBody>
      </p:sp>
      <p:sp>
        <p:nvSpPr>
          <p:cNvPr name="Freeform 12" id="12"/>
          <p:cNvSpPr/>
          <p:nvPr/>
        </p:nvSpPr>
        <p:spPr>
          <a:xfrm flipH="false" flipV="false" rot="0">
            <a:off x="7058897" y="2735944"/>
            <a:ext cx="5140973" cy="5140973"/>
          </a:xfrm>
          <a:custGeom>
            <a:avLst/>
            <a:gdLst/>
            <a:ahLst/>
            <a:cxnLst/>
            <a:rect r="r" b="b" t="t" l="l"/>
            <a:pathLst>
              <a:path h="5140973" w="5140973">
                <a:moveTo>
                  <a:pt x="0" y="0"/>
                </a:moveTo>
                <a:lnTo>
                  <a:pt x="5140973" y="0"/>
                </a:lnTo>
                <a:lnTo>
                  <a:pt x="5140973" y="5140973"/>
                </a:lnTo>
                <a:lnTo>
                  <a:pt x="0" y="51409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1028700" y="975466"/>
            <a:ext cx="10056834" cy="502920"/>
          </a:xfrm>
          <a:prstGeom prst="rect">
            <a:avLst/>
          </a:prstGeom>
        </p:spPr>
        <p:txBody>
          <a:bodyPr anchor="t" rtlCol="false" tIns="0" lIns="0" bIns="0" rIns="0">
            <a:spAutoFit/>
          </a:bodyPr>
          <a:lstStyle/>
          <a:p>
            <a:pPr algn="l">
              <a:lnSpc>
                <a:spcPts val="3960"/>
              </a:lnSpc>
            </a:pPr>
            <a:r>
              <a:rPr lang="en-US" b="true" sz="3600" spc="270">
                <a:solidFill>
                  <a:srgbClr val="191919"/>
                </a:solidFill>
                <a:latin typeface="Barlow Ultra-Bold"/>
                <a:ea typeface="Barlow Ultra-Bold"/>
                <a:cs typeface="Barlow Ultra-Bold"/>
                <a:sym typeface="Barlow Ultra-Bold"/>
              </a:rPr>
              <a:t>CLUB LEADERS VS PROJECT LEADERS</a:t>
            </a:r>
          </a:p>
        </p:txBody>
      </p:sp>
      <p:sp>
        <p:nvSpPr>
          <p:cNvPr name="AutoShape 14" id="14"/>
          <p:cNvSpPr/>
          <p:nvPr/>
        </p:nvSpPr>
        <p:spPr>
          <a:xfrm rot="0">
            <a:off x="1028700" y="575125"/>
            <a:ext cx="18064905" cy="28540"/>
          </a:xfrm>
          <a:prstGeom prst="rect">
            <a:avLst/>
          </a:prstGeom>
          <a:solidFill>
            <a:srgbClr val="191919"/>
          </a:solidFill>
        </p:spPr>
      </p:sp>
      <p:sp>
        <p:nvSpPr>
          <p:cNvPr name="TextBox 15" id="15"/>
          <p:cNvSpPr txBox="true"/>
          <p:nvPr/>
        </p:nvSpPr>
        <p:spPr>
          <a:xfrm rot="0">
            <a:off x="8600252" y="3146442"/>
            <a:ext cx="2058263" cy="567690"/>
          </a:xfrm>
          <a:prstGeom prst="rect">
            <a:avLst/>
          </a:prstGeom>
        </p:spPr>
        <p:txBody>
          <a:bodyPr anchor="t" rtlCol="false" tIns="0" lIns="0" bIns="0" rIns="0">
            <a:spAutoFit/>
          </a:bodyPr>
          <a:lstStyle/>
          <a:p>
            <a:pPr algn="ctr">
              <a:lnSpc>
                <a:spcPts val="4680"/>
              </a:lnSpc>
            </a:pPr>
            <a:r>
              <a:rPr lang="en-US" b="true" sz="3000" i="true" spc="225">
                <a:solidFill>
                  <a:srgbClr val="191919"/>
                </a:solidFill>
                <a:latin typeface="Barlow Semi-Bold Italics"/>
                <a:ea typeface="Barlow Semi-Bold Italics"/>
                <a:cs typeface="Barlow Semi-Bold Italics"/>
                <a:sym typeface="Barlow Semi-Bold Italics"/>
              </a:rPr>
              <a:t>BOTH</a:t>
            </a:r>
          </a:p>
        </p:txBody>
      </p:sp>
      <p:sp>
        <p:nvSpPr>
          <p:cNvPr name="TextBox 16" id="16"/>
          <p:cNvSpPr txBox="true"/>
          <p:nvPr/>
        </p:nvSpPr>
        <p:spPr>
          <a:xfrm rot="0">
            <a:off x="7167429" y="4029509"/>
            <a:ext cx="4923909" cy="2268093"/>
          </a:xfrm>
          <a:prstGeom prst="rect">
            <a:avLst/>
          </a:prstGeom>
        </p:spPr>
        <p:txBody>
          <a:bodyPr anchor="t" rtlCol="false" tIns="0" lIns="0" bIns="0" rIns="0">
            <a:spAutoFit/>
          </a:bodyPr>
          <a:lstStyle/>
          <a:p>
            <a:pPr algn="ctr">
              <a:lnSpc>
                <a:spcPts val="3021"/>
              </a:lnSpc>
            </a:pPr>
            <a:r>
              <a:rPr lang="en-US" sz="1900" spc="95">
                <a:solidFill>
                  <a:srgbClr val="191919"/>
                </a:solidFill>
                <a:latin typeface="Barlow Light"/>
                <a:ea typeface="Barlow Light"/>
                <a:cs typeface="Barlow Light"/>
                <a:sym typeface="Barlow Light"/>
              </a:rPr>
              <a:t>Communicate with the Office</a:t>
            </a:r>
          </a:p>
          <a:p>
            <a:pPr algn="ctr">
              <a:lnSpc>
                <a:spcPts val="3021"/>
              </a:lnSpc>
            </a:pPr>
            <a:r>
              <a:rPr lang="en-US" sz="1900" spc="95">
                <a:solidFill>
                  <a:srgbClr val="191919"/>
                </a:solidFill>
                <a:latin typeface="Barlow Light"/>
                <a:ea typeface="Barlow Light"/>
                <a:cs typeface="Barlow Light"/>
                <a:sym typeface="Barlow Light"/>
              </a:rPr>
              <a:t>Track Participation</a:t>
            </a:r>
          </a:p>
          <a:p>
            <a:pPr algn="ctr">
              <a:lnSpc>
                <a:spcPts val="3021"/>
              </a:lnSpc>
            </a:pPr>
            <a:r>
              <a:rPr lang="en-US" sz="1900" spc="95">
                <a:solidFill>
                  <a:srgbClr val="191919"/>
                </a:solidFill>
                <a:latin typeface="Barlow Light"/>
                <a:ea typeface="Barlow Light"/>
                <a:cs typeface="Barlow Light"/>
                <a:sym typeface="Barlow Light"/>
              </a:rPr>
              <a:t>Financial Management</a:t>
            </a:r>
          </a:p>
          <a:p>
            <a:pPr algn="ctr">
              <a:lnSpc>
                <a:spcPts val="3021"/>
              </a:lnSpc>
            </a:pPr>
            <a:r>
              <a:rPr lang="en-US" sz="1900" spc="95">
                <a:solidFill>
                  <a:srgbClr val="191919"/>
                </a:solidFill>
                <a:latin typeface="Barlow Light"/>
                <a:ea typeface="Barlow Light"/>
                <a:cs typeface="Barlow Light"/>
                <a:sym typeface="Barlow Light"/>
              </a:rPr>
              <a:t>Record Books</a:t>
            </a:r>
          </a:p>
          <a:p>
            <a:pPr algn="ctr">
              <a:lnSpc>
                <a:spcPts val="3021"/>
              </a:lnSpc>
            </a:pPr>
            <a:r>
              <a:rPr lang="en-US" sz="1900" spc="95">
                <a:solidFill>
                  <a:srgbClr val="191919"/>
                </a:solidFill>
                <a:latin typeface="Barlow Light"/>
                <a:ea typeface="Barlow Light"/>
                <a:cs typeface="Barlow Light"/>
                <a:sym typeface="Barlow Light"/>
              </a:rPr>
              <a:t>Risk Management</a:t>
            </a:r>
          </a:p>
          <a:p>
            <a:pPr algn="ctr">
              <a:lnSpc>
                <a:spcPts val="3021"/>
              </a:lnSpc>
            </a:pPr>
            <a:r>
              <a:rPr lang="en-US" sz="1900" spc="95">
                <a:solidFill>
                  <a:srgbClr val="191919"/>
                </a:solidFill>
                <a:latin typeface="Barlow Light"/>
                <a:ea typeface="Barlow Light"/>
                <a:cs typeface="Barlow Light"/>
                <a:sym typeface="Barlow Light"/>
              </a:rPr>
              <a:t>Personal &amp; Professional Development</a:t>
            </a:r>
          </a:p>
        </p:txBody>
      </p:sp>
      <p:sp>
        <p:nvSpPr>
          <p:cNvPr name="TextBox 17" id="17"/>
          <p:cNvSpPr txBox="true"/>
          <p:nvPr/>
        </p:nvSpPr>
        <p:spPr>
          <a:xfrm rot="0">
            <a:off x="2972376" y="9096375"/>
            <a:ext cx="13314015" cy="587120"/>
          </a:xfrm>
          <a:prstGeom prst="rect">
            <a:avLst/>
          </a:prstGeom>
        </p:spPr>
        <p:txBody>
          <a:bodyPr anchor="t" rtlCol="false" tIns="0" lIns="0" bIns="0" rIns="0">
            <a:spAutoFit/>
          </a:bodyPr>
          <a:lstStyle/>
          <a:p>
            <a:pPr algn="ctr">
              <a:lnSpc>
                <a:spcPts val="4992"/>
              </a:lnSpc>
              <a:spcBef>
                <a:spcPct val="0"/>
              </a:spcBef>
            </a:pPr>
            <a:r>
              <a:rPr lang="en-US" b="true" sz="3200" i="true" spc="240">
                <a:solidFill>
                  <a:srgbClr val="000000"/>
                </a:solidFill>
                <a:latin typeface="Barlow Semi-Bold Italics"/>
                <a:ea typeface="Barlow Semi-Bold Italics"/>
                <a:cs typeface="Barlow Semi-Bold Italics"/>
                <a:sym typeface="Barlow Semi-Bold Italics"/>
              </a:rPr>
              <a:t>WE'RE DEVELOPING THE MEMBER - NOT JUST THE CLUB/PROJECT.</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622237" y="4254104"/>
            <a:ext cx="6782021" cy="3391011"/>
          </a:xfrm>
          <a:custGeom>
            <a:avLst/>
            <a:gdLst/>
            <a:ahLst/>
            <a:cxnLst/>
            <a:rect r="r" b="b" t="t" l="l"/>
            <a:pathLst>
              <a:path h="3391011" w="6782021">
                <a:moveTo>
                  <a:pt x="0" y="0"/>
                </a:moveTo>
                <a:lnTo>
                  <a:pt x="6782021" y="0"/>
                </a:lnTo>
                <a:lnTo>
                  <a:pt x="6782021" y="3391011"/>
                </a:lnTo>
                <a:lnTo>
                  <a:pt x="0" y="3391011"/>
                </a:lnTo>
                <a:lnTo>
                  <a:pt x="0" y="0"/>
                </a:lnTo>
                <a:close/>
              </a:path>
            </a:pathLst>
          </a:custGeom>
          <a:blipFill>
            <a:blip r:embed="rId2"/>
            <a:stretch>
              <a:fillRect l="0" t="0" r="0" b="0"/>
            </a:stretch>
          </a:blipFill>
        </p:spPr>
      </p:sp>
      <p:sp>
        <p:nvSpPr>
          <p:cNvPr name="TextBox 3" id="3"/>
          <p:cNvSpPr txBox="true"/>
          <p:nvPr/>
        </p:nvSpPr>
        <p:spPr>
          <a:xfrm rot="0">
            <a:off x="573464" y="176668"/>
            <a:ext cx="17667564" cy="933453"/>
          </a:xfrm>
          <a:prstGeom prst="rect">
            <a:avLst/>
          </a:prstGeom>
        </p:spPr>
        <p:txBody>
          <a:bodyPr anchor="t" rtlCol="false" tIns="0" lIns="0" bIns="0" rIns="0">
            <a:spAutoFit/>
          </a:bodyPr>
          <a:lstStyle/>
          <a:p>
            <a:pPr algn="l" marL="0" indent="0" lvl="0">
              <a:lnSpc>
                <a:spcPts val="6000"/>
              </a:lnSpc>
            </a:pPr>
            <a:r>
              <a:rPr lang="en-US" sz="6000" spc="-150">
                <a:solidFill>
                  <a:srgbClr val="339966"/>
                </a:solidFill>
                <a:latin typeface="Gotham 3"/>
                <a:ea typeface="Gotham 3"/>
                <a:cs typeface="Gotham 3"/>
                <a:sym typeface="Gotham 3"/>
              </a:rPr>
              <a:t>Planning &amp; Risk Management</a:t>
            </a:r>
          </a:p>
        </p:txBody>
      </p:sp>
      <p:sp>
        <p:nvSpPr>
          <p:cNvPr name="TextBox 4" id="4"/>
          <p:cNvSpPr txBox="true"/>
          <p:nvPr/>
        </p:nvSpPr>
        <p:spPr>
          <a:xfrm rot="0">
            <a:off x="1028700" y="4336132"/>
            <a:ext cx="10593537" cy="2106731"/>
          </a:xfrm>
          <a:prstGeom prst="rect">
            <a:avLst/>
          </a:prstGeom>
        </p:spPr>
        <p:txBody>
          <a:bodyPr anchor="t" rtlCol="false" tIns="0" lIns="0" bIns="0" rIns="0">
            <a:spAutoFit/>
          </a:bodyPr>
          <a:lstStyle/>
          <a:p>
            <a:pPr algn="l" marL="633198" indent="-316599" lvl="1">
              <a:lnSpc>
                <a:spcPts val="4105"/>
              </a:lnSpc>
              <a:buFont typeface="Arial"/>
              <a:buChar char="•"/>
            </a:pPr>
            <a:r>
              <a:rPr lang="en-US" sz="2932">
                <a:solidFill>
                  <a:srgbClr val="37424A"/>
                </a:solidFill>
                <a:latin typeface="Gotham 2"/>
                <a:ea typeface="Gotham 2"/>
                <a:cs typeface="Gotham 2"/>
                <a:sym typeface="Gotham 2"/>
              </a:rPr>
              <a:t>Certificate of Insurance for meeting locations (if requested by facility)</a:t>
            </a:r>
          </a:p>
          <a:p>
            <a:pPr algn="l" marL="633198" indent="-316599" lvl="1">
              <a:lnSpc>
                <a:spcPts val="4105"/>
              </a:lnSpc>
              <a:buFont typeface="Arial"/>
              <a:buChar char="•"/>
            </a:pPr>
            <a:r>
              <a:rPr lang="en-US" sz="2932">
                <a:solidFill>
                  <a:srgbClr val="37424A"/>
                </a:solidFill>
                <a:latin typeface="Gotham 2"/>
                <a:ea typeface="Gotham 2"/>
                <a:cs typeface="Gotham 2"/>
                <a:sym typeface="Gotham 2"/>
              </a:rPr>
              <a:t>Process in an Emergency &amp; </a:t>
            </a:r>
            <a:r>
              <a:rPr lang="en-US" sz="2932" u="sng">
                <a:solidFill>
                  <a:srgbClr val="37424A"/>
                </a:solidFill>
                <a:latin typeface="Gotham 2"/>
                <a:ea typeface="Gotham 2"/>
                <a:cs typeface="Gotham 2"/>
                <a:sym typeface="Gotham 2"/>
                <a:hlinkClick r:id="rId3" tooltip="https://www.montana.edu/extension/gallatin/4HIncidentReport.pdf"/>
              </a:rPr>
              <a:t>Incident Reports</a:t>
            </a:r>
          </a:p>
          <a:p>
            <a:pPr algn="l" marL="633198" indent="-316599" lvl="1">
              <a:lnSpc>
                <a:spcPts val="4105"/>
              </a:lnSpc>
              <a:buFont typeface="Arial"/>
              <a:buChar char="•"/>
            </a:pPr>
            <a:r>
              <a:rPr lang="en-US" sz="2932">
                <a:solidFill>
                  <a:srgbClr val="37424A"/>
                </a:solidFill>
                <a:latin typeface="Gotham 2"/>
                <a:ea typeface="Gotham 2"/>
                <a:cs typeface="Gotham 2"/>
                <a:sym typeface="Gotham 2"/>
              </a:rPr>
              <a:t>American Income Life Insurance *high risk</a:t>
            </a:r>
          </a:p>
        </p:txBody>
      </p:sp>
      <p:sp>
        <p:nvSpPr>
          <p:cNvPr name="TextBox 5" id="5"/>
          <p:cNvSpPr txBox="true"/>
          <p:nvPr/>
        </p:nvSpPr>
        <p:spPr>
          <a:xfrm rot="0">
            <a:off x="1028700" y="3790554"/>
            <a:ext cx="10593537" cy="555104"/>
          </a:xfrm>
          <a:prstGeom prst="rect">
            <a:avLst/>
          </a:prstGeom>
        </p:spPr>
        <p:txBody>
          <a:bodyPr anchor="t" rtlCol="false" tIns="0" lIns="0" bIns="0" rIns="0">
            <a:spAutoFit/>
          </a:bodyPr>
          <a:lstStyle/>
          <a:p>
            <a:pPr algn="l">
              <a:lnSpc>
                <a:spcPts val="4053"/>
              </a:lnSpc>
            </a:pPr>
            <a:r>
              <a:rPr lang="en-US" sz="2895">
                <a:solidFill>
                  <a:srgbClr val="37424A"/>
                </a:solidFill>
                <a:latin typeface="Gotham 3"/>
                <a:ea typeface="Gotham 3"/>
                <a:cs typeface="Gotham 3"/>
                <a:sym typeface="Gotham 3"/>
              </a:rPr>
              <a:t>Insurance/Activities</a:t>
            </a:r>
          </a:p>
        </p:txBody>
      </p:sp>
      <p:sp>
        <p:nvSpPr>
          <p:cNvPr name="TextBox 6" id="6"/>
          <p:cNvSpPr txBox="true"/>
          <p:nvPr/>
        </p:nvSpPr>
        <p:spPr>
          <a:xfrm rot="0">
            <a:off x="1028700" y="7121792"/>
            <a:ext cx="10593537" cy="1069454"/>
          </a:xfrm>
          <a:prstGeom prst="rect">
            <a:avLst/>
          </a:prstGeom>
        </p:spPr>
        <p:txBody>
          <a:bodyPr anchor="t" rtlCol="false" tIns="0" lIns="0" bIns="0" rIns="0">
            <a:spAutoFit/>
          </a:bodyPr>
          <a:lstStyle/>
          <a:p>
            <a:pPr algn="l" marL="625142" indent="-312571" lvl="1">
              <a:lnSpc>
                <a:spcPts val="4053"/>
              </a:lnSpc>
              <a:buFont typeface="Arial"/>
              <a:buChar char="•"/>
            </a:pPr>
            <a:r>
              <a:rPr lang="en-US" sz="2895">
                <a:solidFill>
                  <a:srgbClr val="37424A"/>
                </a:solidFill>
                <a:latin typeface="Gotham 2"/>
                <a:ea typeface="Gotham 2"/>
                <a:cs typeface="Gotham 2"/>
                <a:sym typeface="Gotham 2"/>
              </a:rPr>
              <a:t>Certified Volunteer</a:t>
            </a:r>
          </a:p>
          <a:p>
            <a:pPr algn="l" marL="625142" indent="-312571" lvl="1">
              <a:lnSpc>
                <a:spcPts val="4053"/>
              </a:lnSpc>
              <a:buFont typeface="Arial"/>
              <a:buChar char="•"/>
            </a:pPr>
            <a:r>
              <a:rPr lang="en-US" sz="2895">
                <a:solidFill>
                  <a:srgbClr val="37424A"/>
                </a:solidFill>
                <a:latin typeface="Gotham 2"/>
                <a:ea typeface="Gotham 2"/>
                <a:cs typeface="Gotham 2"/>
                <a:sym typeface="Gotham 2"/>
              </a:rPr>
              <a:t>No dictating who rides with who</a:t>
            </a:r>
          </a:p>
        </p:txBody>
      </p:sp>
      <p:sp>
        <p:nvSpPr>
          <p:cNvPr name="TextBox 7" id="7"/>
          <p:cNvSpPr txBox="true"/>
          <p:nvPr/>
        </p:nvSpPr>
        <p:spPr>
          <a:xfrm rot="0">
            <a:off x="1028700" y="6614314"/>
            <a:ext cx="10593537" cy="555104"/>
          </a:xfrm>
          <a:prstGeom prst="rect">
            <a:avLst/>
          </a:prstGeom>
        </p:spPr>
        <p:txBody>
          <a:bodyPr anchor="t" rtlCol="false" tIns="0" lIns="0" bIns="0" rIns="0">
            <a:spAutoFit/>
          </a:bodyPr>
          <a:lstStyle/>
          <a:p>
            <a:pPr algn="l">
              <a:lnSpc>
                <a:spcPts val="4053"/>
              </a:lnSpc>
            </a:pPr>
            <a:r>
              <a:rPr lang="en-US" sz="2895">
                <a:solidFill>
                  <a:srgbClr val="37424A"/>
                </a:solidFill>
                <a:latin typeface="Gotham 3"/>
                <a:ea typeface="Gotham 3"/>
                <a:cs typeface="Gotham 3"/>
                <a:sym typeface="Gotham 3"/>
              </a:rPr>
              <a:t>Chaperoning</a:t>
            </a:r>
          </a:p>
        </p:txBody>
      </p:sp>
      <p:sp>
        <p:nvSpPr>
          <p:cNvPr name="TextBox 8" id="8"/>
          <p:cNvSpPr txBox="true"/>
          <p:nvPr/>
        </p:nvSpPr>
        <p:spPr>
          <a:xfrm rot="0">
            <a:off x="1028700" y="1559998"/>
            <a:ext cx="13396235" cy="2106731"/>
          </a:xfrm>
          <a:prstGeom prst="rect">
            <a:avLst/>
          </a:prstGeom>
        </p:spPr>
        <p:txBody>
          <a:bodyPr anchor="t" rtlCol="false" tIns="0" lIns="0" bIns="0" rIns="0">
            <a:spAutoFit/>
          </a:bodyPr>
          <a:lstStyle/>
          <a:p>
            <a:pPr algn="l" marL="633198" indent="-316599" lvl="1">
              <a:lnSpc>
                <a:spcPts val="4105"/>
              </a:lnSpc>
              <a:buFont typeface="Arial"/>
              <a:buChar char="•"/>
            </a:pPr>
            <a:r>
              <a:rPr lang="en-US" sz="2932" u="sng">
                <a:solidFill>
                  <a:srgbClr val="37424A"/>
                </a:solidFill>
                <a:latin typeface="Gotham 2"/>
                <a:ea typeface="Gotham 2"/>
                <a:cs typeface="Gotham 2"/>
                <a:sym typeface="Gotham 2"/>
                <a:hlinkClick r:id="rId4" tooltip="https://docs.google.com/forms/d/e/1FAIpQLSetU2JiBs66tZW7wKqU8JnNkGNQSLOzvF3In1ccbg9sKkn9pA/viewform"/>
              </a:rPr>
              <a:t>Google Form</a:t>
            </a:r>
            <a:r>
              <a:rPr lang="en-US" sz="2932">
                <a:solidFill>
                  <a:srgbClr val="37424A"/>
                </a:solidFill>
                <a:latin typeface="Gotham 2"/>
                <a:ea typeface="Gotham 2"/>
                <a:cs typeface="Gotham 2"/>
                <a:sym typeface="Gotham 2"/>
              </a:rPr>
              <a:t> for Extension Office and Fairgrounds</a:t>
            </a:r>
          </a:p>
          <a:p>
            <a:pPr algn="l" marL="1266396" indent="-422132" lvl="2">
              <a:lnSpc>
                <a:spcPts val="4105"/>
              </a:lnSpc>
              <a:buFont typeface="Arial"/>
              <a:buChar char="⚬"/>
            </a:pPr>
            <a:r>
              <a:rPr lang="en-US" sz="2932">
                <a:solidFill>
                  <a:srgbClr val="37424A"/>
                </a:solidFill>
                <a:latin typeface="Gotham 2"/>
                <a:ea typeface="Gotham 2"/>
                <a:cs typeface="Gotham 2"/>
                <a:sym typeface="Gotham 2"/>
              </a:rPr>
              <a:t>Request versus confirmed</a:t>
            </a:r>
          </a:p>
          <a:p>
            <a:pPr algn="l" marL="633198" indent="-316599" lvl="1">
              <a:lnSpc>
                <a:spcPts val="4105"/>
              </a:lnSpc>
              <a:buFont typeface="Arial"/>
              <a:buChar char="•"/>
            </a:pPr>
            <a:r>
              <a:rPr lang="en-US" sz="2932">
                <a:solidFill>
                  <a:srgbClr val="37424A"/>
                </a:solidFill>
                <a:latin typeface="Gotham 2"/>
                <a:ea typeface="Gotham 2"/>
                <a:cs typeface="Gotham 2"/>
                <a:sym typeface="Gotham 2"/>
              </a:rPr>
              <a:t>Accessible and safe</a:t>
            </a:r>
          </a:p>
          <a:p>
            <a:pPr algn="l" marL="633198" indent="-316599" lvl="1">
              <a:lnSpc>
                <a:spcPts val="4105"/>
              </a:lnSpc>
              <a:buFont typeface="Arial"/>
              <a:buChar char="•"/>
            </a:pPr>
            <a:r>
              <a:rPr lang="en-US" sz="2932">
                <a:solidFill>
                  <a:srgbClr val="37424A"/>
                </a:solidFill>
                <a:latin typeface="Gotham 2"/>
                <a:ea typeface="Gotham 2"/>
                <a:cs typeface="Gotham 2"/>
                <a:sym typeface="Gotham 2"/>
              </a:rPr>
              <a:t>Rental contract procedure</a:t>
            </a:r>
          </a:p>
        </p:txBody>
      </p:sp>
      <p:sp>
        <p:nvSpPr>
          <p:cNvPr name="TextBox 9" id="9"/>
          <p:cNvSpPr txBox="true"/>
          <p:nvPr/>
        </p:nvSpPr>
        <p:spPr>
          <a:xfrm rot="0">
            <a:off x="1028700" y="1066769"/>
            <a:ext cx="10593537" cy="555104"/>
          </a:xfrm>
          <a:prstGeom prst="rect">
            <a:avLst/>
          </a:prstGeom>
        </p:spPr>
        <p:txBody>
          <a:bodyPr anchor="t" rtlCol="false" tIns="0" lIns="0" bIns="0" rIns="0">
            <a:spAutoFit/>
          </a:bodyPr>
          <a:lstStyle/>
          <a:p>
            <a:pPr algn="l">
              <a:lnSpc>
                <a:spcPts val="4053"/>
              </a:lnSpc>
            </a:pPr>
            <a:r>
              <a:rPr lang="en-US" sz="2895">
                <a:solidFill>
                  <a:srgbClr val="37424A"/>
                </a:solidFill>
                <a:latin typeface="Gotham 3"/>
                <a:ea typeface="Gotham 3"/>
                <a:cs typeface="Gotham 3"/>
                <a:sym typeface="Gotham 3"/>
              </a:rPr>
              <a:t>Locations</a:t>
            </a:r>
          </a:p>
        </p:txBody>
      </p:sp>
      <p:sp>
        <p:nvSpPr>
          <p:cNvPr name="TextBox 10" id="10"/>
          <p:cNvSpPr txBox="true"/>
          <p:nvPr/>
        </p:nvSpPr>
        <p:spPr>
          <a:xfrm rot="0">
            <a:off x="1028700" y="8946375"/>
            <a:ext cx="13521496" cy="1069454"/>
          </a:xfrm>
          <a:prstGeom prst="rect">
            <a:avLst/>
          </a:prstGeom>
        </p:spPr>
        <p:txBody>
          <a:bodyPr anchor="t" rtlCol="false" tIns="0" lIns="0" bIns="0" rIns="0">
            <a:spAutoFit/>
          </a:bodyPr>
          <a:lstStyle/>
          <a:p>
            <a:pPr algn="l" marL="625142" indent="-312571" lvl="1">
              <a:lnSpc>
                <a:spcPts val="4053"/>
              </a:lnSpc>
              <a:buFont typeface="Arial"/>
              <a:buChar char="•"/>
            </a:pPr>
            <a:r>
              <a:rPr lang="en-US" sz="2895">
                <a:solidFill>
                  <a:srgbClr val="37424A"/>
                </a:solidFill>
                <a:latin typeface="Gotham 2"/>
                <a:ea typeface="Gotham 2"/>
                <a:cs typeface="Gotham 2"/>
                <a:sym typeface="Gotham 2"/>
              </a:rPr>
              <a:t>Door Code/After Hours</a:t>
            </a:r>
          </a:p>
          <a:p>
            <a:pPr algn="l" marL="625142" indent="-312571" lvl="1">
              <a:lnSpc>
                <a:spcPts val="4053"/>
              </a:lnSpc>
              <a:buFont typeface="Arial"/>
              <a:buChar char="•"/>
            </a:pPr>
            <a:r>
              <a:rPr lang="en-US" sz="2895">
                <a:solidFill>
                  <a:srgbClr val="37424A"/>
                </a:solidFill>
                <a:latin typeface="Gotham 2"/>
                <a:ea typeface="Gotham 2"/>
                <a:cs typeface="Gotham 2"/>
                <a:sym typeface="Gotham 2"/>
              </a:rPr>
              <a:t>Waivers (media release, disabilities, authorization to treat)</a:t>
            </a:r>
          </a:p>
        </p:txBody>
      </p:sp>
      <p:sp>
        <p:nvSpPr>
          <p:cNvPr name="TextBox 11" id="11"/>
          <p:cNvSpPr txBox="true"/>
          <p:nvPr/>
        </p:nvSpPr>
        <p:spPr>
          <a:xfrm rot="0">
            <a:off x="1028700" y="8362696"/>
            <a:ext cx="10593537" cy="555104"/>
          </a:xfrm>
          <a:prstGeom prst="rect">
            <a:avLst/>
          </a:prstGeom>
        </p:spPr>
        <p:txBody>
          <a:bodyPr anchor="t" rtlCol="false" tIns="0" lIns="0" bIns="0" rIns="0">
            <a:spAutoFit/>
          </a:bodyPr>
          <a:lstStyle/>
          <a:p>
            <a:pPr algn="l">
              <a:lnSpc>
                <a:spcPts val="4053"/>
              </a:lnSpc>
            </a:pPr>
            <a:r>
              <a:rPr lang="en-US" sz="2895">
                <a:solidFill>
                  <a:srgbClr val="37424A"/>
                </a:solidFill>
                <a:latin typeface="Gotham 3"/>
                <a:ea typeface="Gotham 3"/>
                <a:cs typeface="Gotham 3"/>
                <a:sym typeface="Gotham 3"/>
              </a:rPr>
              <a:t>Safety &amp; Accomodations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EFEFE"/>
        </a:solidFill>
      </p:bgPr>
    </p:bg>
    <p:spTree>
      <p:nvGrpSpPr>
        <p:cNvPr id="1" name=""/>
        <p:cNvGrpSpPr/>
        <p:nvPr/>
      </p:nvGrpSpPr>
      <p:grpSpPr>
        <a:xfrm>
          <a:off x="0" y="0"/>
          <a:ext cx="0" cy="0"/>
          <a:chOff x="0" y="0"/>
          <a:chExt cx="0" cy="0"/>
        </a:xfrm>
      </p:grpSpPr>
      <p:grpSp>
        <p:nvGrpSpPr>
          <p:cNvPr name="Group 2" id="2"/>
          <p:cNvGrpSpPr/>
          <p:nvPr/>
        </p:nvGrpSpPr>
        <p:grpSpPr>
          <a:xfrm rot="-5400000">
            <a:off x="12289603" y="-191442"/>
            <a:ext cx="1461845" cy="6001689"/>
            <a:chOff x="0" y="0"/>
            <a:chExt cx="597301" cy="2452255"/>
          </a:xfrm>
        </p:grpSpPr>
        <p:sp>
          <p:nvSpPr>
            <p:cNvPr name="Freeform 3" id="3"/>
            <p:cNvSpPr/>
            <p:nvPr/>
          </p:nvSpPr>
          <p:spPr>
            <a:xfrm flipH="false" flipV="false" rot="0">
              <a:off x="0" y="0"/>
              <a:ext cx="597301" cy="2452256"/>
            </a:xfrm>
            <a:custGeom>
              <a:avLst/>
              <a:gdLst/>
              <a:ahLst/>
              <a:cxnLst/>
              <a:rect r="r" b="b" t="t" l="l"/>
              <a:pathLst>
                <a:path h="2452256" w="597301">
                  <a:moveTo>
                    <a:pt x="199208" y="2433186"/>
                  </a:moveTo>
                  <a:cubicBezTo>
                    <a:pt x="229830" y="2444700"/>
                    <a:pt x="264644" y="2452256"/>
                    <a:pt x="298812" y="2452256"/>
                  </a:cubicBezTo>
                  <a:cubicBezTo>
                    <a:pt x="332981" y="2452256"/>
                    <a:pt x="365860" y="2445778"/>
                    <a:pt x="396159" y="2434265"/>
                  </a:cubicBezTo>
                  <a:cubicBezTo>
                    <a:pt x="396805" y="2433905"/>
                    <a:pt x="397449" y="2433905"/>
                    <a:pt x="398093" y="2433546"/>
                  </a:cubicBezTo>
                  <a:cubicBezTo>
                    <a:pt x="511880" y="2387491"/>
                    <a:pt x="595690" y="2265877"/>
                    <a:pt x="597301" y="2087337"/>
                  </a:cubicBezTo>
                  <a:lnTo>
                    <a:pt x="597301" y="60242"/>
                  </a:lnTo>
                  <a:cubicBezTo>
                    <a:pt x="597301" y="26971"/>
                    <a:pt x="570330" y="0"/>
                    <a:pt x="537060" y="0"/>
                  </a:cubicBezTo>
                  <a:lnTo>
                    <a:pt x="60242" y="0"/>
                  </a:lnTo>
                  <a:cubicBezTo>
                    <a:pt x="44265" y="0"/>
                    <a:pt x="28942" y="6347"/>
                    <a:pt x="17644" y="17644"/>
                  </a:cubicBezTo>
                  <a:cubicBezTo>
                    <a:pt x="6347" y="28942"/>
                    <a:pt x="0" y="44265"/>
                    <a:pt x="0" y="60242"/>
                  </a:cubicBezTo>
                  <a:lnTo>
                    <a:pt x="0" y="2085787"/>
                  </a:lnTo>
                  <a:cubicBezTo>
                    <a:pt x="1612" y="2266595"/>
                    <a:pt x="84132" y="2388211"/>
                    <a:pt x="199208" y="2433186"/>
                  </a:cubicBezTo>
                  <a:lnTo>
                    <a:pt x="199208" y="2433186"/>
                  </a:lnTo>
                  <a:close/>
                </a:path>
              </a:pathLst>
            </a:custGeom>
            <a:solidFill>
              <a:srgbClr val="FEFEFE"/>
            </a:solidFill>
            <a:ln w="28575" cap="sq">
              <a:solidFill>
                <a:srgbClr val="339966"/>
              </a:solidFill>
              <a:prstDash val="solid"/>
              <a:miter/>
            </a:ln>
          </p:spPr>
        </p:sp>
        <p:sp>
          <p:nvSpPr>
            <p:cNvPr name="TextBox 4" id="4"/>
            <p:cNvSpPr txBox="true"/>
            <p:nvPr/>
          </p:nvSpPr>
          <p:spPr>
            <a:xfrm>
              <a:off x="0" y="19050"/>
              <a:ext cx="597301" cy="2306205"/>
            </a:xfrm>
            <a:prstGeom prst="rect">
              <a:avLst/>
            </a:prstGeom>
          </p:spPr>
          <p:txBody>
            <a:bodyPr anchor="ctr" rtlCol="false" tIns="27432" lIns="27432" bIns="27432" rIns="27432"/>
            <a:lstStyle/>
            <a:p>
              <a:pPr algn="ctr">
                <a:lnSpc>
                  <a:spcPts val="777"/>
                </a:lnSpc>
              </a:pPr>
            </a:p>
          </p:txBody>
        </p:sp>
      </p:grpSp>
      <p:grpSp>
        <p:nvGrpSpPr>
          <p:cNvPr name="Group 5" id="5"/>
          <p:cNvGrpSpPr/>
          <p:nvPr/>
        </p:nvGrpSpPr>
        <p:grpSpPr>
          <a:xfrm rot="-5400000">
            <a:off x="12305182" y="1370571"/>
            <a:ext cx="1430138" cy="6002237"/>
            <a:chOff x="0" y="0"/>
            <a:chExt cx="584346" cy="2452479"/>
          </a:xfrm>
        </p:grpSpPr>
        <p:sp>
          <p:nvSpPr>
            <p:cNvPr name="Freeform 6" id="6"/>
            <p:cNvSpPr/>
            <p:nvPr/>
          </p:nvSpPr>
          <p:spPr>
            <a:xfrm flipH="false" flipV="false" rot="0">
              <a:off x="0" y="0"/>
              <a:ext cx="584346" cy="2452479"/>
            </a:xfrm>
            <a:custGeom>
              <a:avLst/>
              <a:gdLst/>
              <a:ahLst/>
              <a:cxnLst/>
              <a:rect r="r" b="b" t="t" l="l"/>
              <a:pathLst>
                <a:path h="2452479" w="584346">
                  <a:moveTo>
                    <a:pt x="194887" y="2433410"/>
                  </a:moveTo>
                  <a:cubicBezTo>
                    <a:pt x="224845" y="2444924"/>
                    <a:pt x="258904" y="2452479"/>
                    <a:pt x="292330" y="2452479"/>
                  </a:cubicBezTo>
                  <a:cubicBezTo>
                    <a:pt x="325758" y="2452479"/>
                    <a:pt x="357924" y="2446002"/>
                    <a:pt x="387567" y="2434488"/>
                  </a:cubicBezTo>
                  <a:cubicBezTo>
                    <a:pt x="388198" y="2434129"/>
                    <a:pt x="388828" y="2434129"/>
                    <a:pt x="389459" y="2433770"/>
                  </a:cubicBezTo>
                  <a:cubicBezTo>
                    <a:pt x="500778" y="2387714"/>
                    <a:pt x="582770" y="2266100"/>
                    <a:pt x="584346" y="2087556"/>
                  </a:cubicBezTo>
                  <a:lnTo>
                    <a:pt x="584346" y="61577"/>
                  </a:lnTo>
                  <a:cubicBezTo>
                    <a:pt x="584346" y="27569"/>
                    <a:pt x="556777" y="0"/>
                    <a:pt x="522769" y="0"/>
                  </a:cubicBezTo>
                  <a:lnTo>
                    <a:pt x="61577" y="0"/>
                  </a:lnTo>
                  <a:cubicBezTo>
                    <a:pt x="27569" y="0"/>
                    <a:pt x="0" y="27569"/>
                    <a:pt x="0" y="61577"/>
                  </a:cubicBezTo>
                  <a:lnTo>
                    <a:pt x="0" y="2086006"/>
                  </a:lnTo>
                  <a:cubicBezTo>
                    <a:pt x="1577" y="2266819"/>
                    <a:pt x="82307" y="2388434"/>
                    <a:pt x="194887" y="2433410"/>
                  </a:cubicBezTo>
                  <a:lnTo>
                    <a:pt x="194887" y="2433410"/>
                  </a:lnTo>
                  <a:close/>
                </a:path>
              </a:pathLst>
            </a:custGeom>
            <a:solidFill>
              <a:srgbClr val="FEFEFE"/>
            </a:solidFill>
            <a:ln w="28575" cap="sq">
              <a:solidFill>
                <a:srgbClr val="339966"/>
              </a:solidFill>
              <a:prstDash val="solid"/>
              <a:miter/>
            </a:ln>
          </p:spPr>
        </p:sp>
        <p:sp>
          <p:nvSpPr>
            <p:cNvPr name="TextBox 7" id="7"/>
            <p:cNvSpPr txBox="true"/>
            <p:nvPr/>
          </p:nvSpPr>
          <p:spPr>
            <a:xfrm>
              <a:off x="0" y="19050"/>
              <a:ext cx="584346" cy="2306429"/>
            </a:xfrm>
            <a:prstGeom prst="rect">
              <a:avLst/>
            </a:prstGeom>
          </p:spPr>
          <p:txBody>
            <a:bodyPr anchor="ctr" rtlCol="false" tIns="27432" lIns="27432" bIns="27432" rIns="27432"/>
            <a:lstStyle/>
            <a:p>
              <a:pPr algn="ctr">
                <a:lnSpc>
                  <a:spcPts val="777"/>
                </a:lnSpc>
              </a:pPr>
            </a:p>
          </p:txBody>
        </p:sp>
      </p:grpSp>
      <p:grpSp>
        <p:nvGrpSpPr>
          <p:cNvPr name="Group 8" id="8"/>
          <p:cNvGrpSpPr/>
          <p:nvPr/>
        </p:nvGrpSpPr>
        <p:grpSpPr>
          <a:xfrm rot="-5400000">
            <a:off x="12266404" y="2931014"/>
            <a:ext cx="1507695" cy="6002237"/>
            <a:chOff x="0" y="0"/>
            <a:chExt cx="616035" cy="2452479"/>
          </a:xfrm>
        </p:grpSpPr>
        <p:sp>
          <p:nvSpPr>
            <p:cNvPr name="Freeform 9" id="9"/>
            <p:cNvSpPr/>
            <p:nvPr/>
          </p:nvSpPr>
          <p:spPr>
            <a:xfrm flipH="false" flipV="false" rot="0">
              <a:off x="0" y="0"/>
              <a:ext cx="616035" cy="2452479"/>
            </a:xfrm>
            <a:custGeom>
              <a:avLst/>
              <a:gdLst/>
              <a:ahLst/>
              <a:cxnLst/>
              <a:rect r="r" b="b" t="t" l="l"/>
              <a:pathLst>
                <a:path h="2452479" w="616035">
                  <a:moveTo>
                    <a:pt x="205456" y="2433410"/>
                  </a:moveTo>
                  <a:cubicBezTo>
                    <a:pt x="237039" y="2444924"/>
                    <a:pt x="272944" y="2452479"/>
                    <a:pt x="308184" y="2452479"/>
                  </a:cubicBezTo>
                  <a:cubicBezTo>
                    <a:pt x="343424" y="2452479"/>
                    <a:pt x="377335" y="2446002"/>
                    <a:pt x="408584" y="2434488"/>
                  </a:cubicBezTo>
                  <a:cubicBezTo>
                    <a:pt x="409250" y="2434129"/>
                    <a:pt x="409915" y="2434129"/>
                    <a:pt x="410579" y="2433770"/>
                  </a:cubicBezTo>
                  <a:cubicBezTo>
                    <a:pt x="527935" y="2387714"/>
                    <a:pt x="614373" y="2266100"/>
                    <a:pt x="616035" y="2087556"/>
                  </a:cubicBezTo>
                  <a:lnTo>
                    <a:pt x="616035" y="58410"/>
                  </a:lnTo>
                  <a:cubicBezTo>
                    <a:pt x="616035" y="26151"/>
                    <a:pt x="589884" y="0"/>
                    <a:pt x="557625" y="0"/>
                  </a:cubicBezTo>
                  <a:lnTo>
                    <a:pt x="58410" y="0"/>
                  </a:lnTo>
                  <a:cubicBezTo>
                    <a:pt x="26151" y="0"/>
                    <a:pt x="0" y="26151"/>
                    <a:pt x="0" y="58410"/>
                  </a:cubicBezTo>
                  <a:lnTo>
                    <a:pt x="0" y="2086006"/>
                  </a:lnTo>
                  <a:cubicBezTo>
                    <a:pt x="1662" y="2266819"/>
                    <a:pt x="86770" y="2388434"/>
                    <a:pt x="205456" y="2433410"/>
                  </a:cubicBezTo>
                  <a:lnTo>
                    <a:pt x="205456" y="2433410"/>
                  </a:lnTo>
                  <a:close/>
                </a:path>
              </a:pathLst>
            </a:custGeom>
            <a:solidFill>
              <a:srgbClr val="FEFEFE"/>
            </a:solidFill>
            <a:ln w="28575" cap="sq">
              <a:solidFill>
                <a:srgbClr val="339966"/>
              </a:solidFill>
              <a:prstDash val="solid"/>
              <a:miter/>
            </a:ln>
          </p:spPr>
        </p:sp>
        <p:sp>
          <p:nvSpPr>
            <p:cNvPr name="TextBox 10" id="10"/>
            <p:cNvSpPr txBox="true"/>
            <p:nvPr/>
          </p:nvSpPr>
          <p:spPr>
            <a:xfrm>
              <a:off x="0" y="19050"/>
              <a:ext cx="616035" cy="2306429"/>
            </a:xfrm>
            <a:prstGeom prst="rect">
              <a:avLst/>
            </a:prstGeom>
          </p:spPr>
          <p:txBody>
            <a:bodyPr anchor="ctr" rtlCol="false" tIns="27432" lIns="27432" bIns="27432" rIns="27432"/>
            <a:lstStyle/>
            <a:p>
              <a:pPr algn="ctr">
                <a:lnSpc>
                  <a:spcPts val="777"/>
                </a:lnSpc>
              </a:pPr>
            </a:p>
          </p:txBody>
        </p:sp>
      </p:grpSp>
      <p:grpSp>
        <p:nvGrpSpPr>
          <p:cNvPr name="Group 11" id="11"/>
          <p:cNvGrpSpPr/>
          <p:nvPr/>
        </p:nvGrpSpPr>
        <p:grpSpPr>
          <a:xfrm rot="-5400000">
            <a:off x="12270858" y="4536294"/>
            <a:ext cx="1498786" cy="6002237"/>
            <a:chOff x="0" y="0"/>
            <a:chExt cx="616035" cy="2467056"/>
          </a:xfrm>
        </p:grpSpPr>
        <p:sp>
          <p:nvSpPr>
            <p:cNvPr name="Freeform 12" id="12"/>
            <p:cNvSpPr/>
            <p:nvPr/>
          </p:nvSpPr>
          <p:spPr>
            <a:xfrm flipH="false" flipV="false" rot="0">
              <a:off x="0" y="0"/>
              <a:ext cx="616035" cy="2467056"/>
            </a:xfrm>
            <a:custGeom>
              <a:avLst/>
              <a:gdLst/>
              <a:ahLst/>
              <a:cxnLst/>
              <a:rect r="r" b="b" t="t" l="l"/>
              <a:pathLst>
                <a:path h="2467056" w="616035">
                  <a:moveTo>
                    <a:pt x="205456" y="2447987"/>
                  </a:moveTo>
                  <a:cubicBezTo>
                    <a:pt x="237039" y="2459501"/>
                    <a:pt x="272944" y="2467056"/>
                    <a:pt x="308184" y="2467056"/>
                  </a:cubicBezTo>
                  <a:cubicBezTo>
                    <a:pt x="343424" y="2467056"/>
                    <a:pt x="377335" y="2460579"/>
                    <a:pt x="408584" y="2449065"/>
                  </a:cubicBezTo>
                  <a:cubicBezTo>
                    <a:pt x="409250" y="2448706"/>
                    <a:pt x="409915" y="2448706"/>
                    <a:pt x="410579" y="2448347"/>
                  </a:cubicBezTo>
                  <a:cubicBezTo>
                    <a:pt x="527935" y="2402291"/>
                    <a:pt x="614373" y="2280677"/>
                    <a:pt x="616035" y="2101809"/>
                  </a:cubicBezTo>
                  <a:lnTo>
                    <a:pt x="616035" y="58757"/>
                  </a:lnTo>
                  <a:cubicBezTo>
                    <a:pt x="616035" y="43174"/>
                    <a:pt x="609845" y="28229"/>
                    <a:pt x="598826" y="17210"/>
                  </a:cubicBezTo>
                  <a:cubicBezTo>
                    <a:pt x="587807" y="6190"/>
                    <a:pt x="572862" y="0"/>
                    <a:pt x="557278" y="0"/>
                  </a:cubicBezTo>
                  <a:lnTo>
                    <a:pt x="58757" y="0"/>
                  </a:lnTo>
                  <a:cubicBezTo>
                    <a:pt x="43174" y="0"/>
                    <a:pt x="28229" y="6190"/>
                    <a:pt x="17210" y="17210"/>
                  </a:cubicBezTo>
                  <a:cubicBezTo>
                    <a:pt x="6190" y="28229"/>
                    <a:pt x="0" y="43174"/>
                    <a:pt x="0" y="58757"/>
                  </a:cubicBezTo>
                  <a:lnTo>
                    <a:pt x="0" y="2100249"/>
                  </a:lnTo>
                  <a:cubicBezTo>
                    <a:pt x="1662" y="2281396"/>
                    <a:pt x="86770" y="2403011"/>
                    <a:pt x="205456" y="2447987"/>
                  </a:cubicBezTo>
                  <a:lnTo>
                    <a:pt x="205456" y="2447987"/>
                  </a:lnTo>
                  <a:close/>
                </a:path>
              </a:pathLst>
            </a:custGeom>
            <a:solidFill>
              <a:srgbClr val="FEFEFE"/>
            </a:solidFill>
            <a:ln w="28575" cap="sq">
              <a:solidFill>
                <a:srgbClr val="339966"/>
              </a:solidFill>
              <a:prstDash val="solid"/>
              <a:miter/>
            </a:ln>
          </p:spPr>
        </p:sp>
        <p:sp>
          <p:nvSpPr>
            <p:cNvPr name="TextBox 13" id="13"/>
            <p:cNvSpPr txBox="true"/>
            <p:nvPr/>
          </p:nvSpPr>
          <p:spPr>
            <a:xfrm>
              <a:off x="0" y="19050"/>
              <a:ext cx="616035" cy="2321006"/>
            </a:xfrm>
            <a:prstGeom prst="rect">
              <a:avLst/>
            </a:prstGeom>
          </p:spPr>
          <p:txBody>
            <a:bodyPr anchor="ctr" rtlCol="false" tIns="27432" lIns="27432" bIns="27432" rIns="27432"/>
            <a:lstStyle/>
            <a:p>
              <a:pPr algn="ctr">
                <a:lnSpc>
                  <a:spcPts val="777"/>
                </a:lnSpc>
              </a:pPr>
            </a:p>
          </p:txBody>
        </p:sp>
      </p:grpSp>
      <p:grpSp>
        <p:nvGrpSpPr>
          <p:cNvPr name="Group 14" id="14"/>
          <p:cNvGrpSpPr/>
          <p:nvPr/>
        </p:nvGrpSpPr>
        <p:grpSpPr>
          <a:xfrm rot="5400000">
            <a:off x="4237675" y="4502139"/>
            <a:ext cx="1498786" cy="6044004"/>
            <a:chOff x="0" y="0"/>
            <a:chExt cx="616035" cy="2484224"/>
          </a:xfrm>
        </p:grpSpPr>
        <p:sp>
          <p:nvSpPr>
            <p:cNvPr name="Freeform 15" id="15"/>
            <p:cNvSpPr/>
            <p:nvPr/>
          </p:nvSpPr>
          <p:spPr>
            <a:xfrm flipH="false" flipV="false" rot="0">
              <a:off x="0" y="0"/>
              <a:ext cx="616035" cy="2484224"/>
            </a:xfrm>
            <a:custGeom>
              <a:avLst/>
              <a:gdLst/>
              <a:ahLst/>
              <a:cxnLst/>
              <a:rect r="r" b="b" t="t" l="l"/>
              <a:pathLst>
                <a:path h="2484224" w="616035">
                  <a:moveTo>
                    <a:pt x="205456" y="2465155"/>
                  </a:moveTo>
                  <a:cubicBezTo>
                    <a:pt x="237039" y="2476668"/>
                    <a:pt x="272944" y="2484224"/>
                    <a:pt x="308184" y="2484224"/>
                  </a:cubicBezTo>
                  <a:cubicBezTo>
                    <a:pt x="343424" y="2484224"/>
                    <a:pt x="377335" y="2477747"/>
                    <a:pt x="408584" y="2466233"/>
                  </a:cubicBezTo>
                  <a:cubicBezTo>
                    <a:pt x="409250" y="2465873"/>
                    <a:pt x="409915" y="2465873"/>
                    <a:pt x="410579" y="2465514"/>
                  </a:cubicBezTo>
                  <a:cubicBezTo>
                    <a:pt x="527935" y="2419459"/>
                    <a:pt x="614373" y="2297845"/>
                    <a:pt x="616035" y="2118595"/>
                  </a:cubicBezTo>
                  <a:lnTo>
                    <a:pt x="616035" y="58757"/>
                  </a:lnTo>
                  <a:cubicBezTo>
                    <a:pt x="616035" y="43174"/>
                    <a:pt x="609845" y="28229"/>
                    <a:pt x="598826" y="17210"/>
                  </a:cubicBezTo>
                  <a:cubicBezTo>
                    <a:pt x="587807" y="6190"/>
                    <a:pt x="572862" y="0"/>
                    <a:pt x="557278" y="0"/>
                  </a:cubicBezTo>
                  <a:lnTo>
                    <a:pt x="58757" y="0"/>
                  </a:lnTo>
                  <a:cubicBezTo>
                    <a:pt x="43174" y="0"/>
                    <a:pt x="28229" y="6190"/>
                    <a:pt x="17210" y="17210"/>
                  </a:cubicBezTo>
                  <a:cubicBezTo>
                    <a:pt x="6190" y="28229"/>
                    <a:pt x="0" y="43174"/>
                    <a:pt x="0" y="58757"/>
                  </a:cubicBezTo>
                  <a:lnTo>
                    <a:pt x="0" y="2117022"/>
                  </a:lnTo>
                  <a:cubicBezTo>
                    <a:pt x="1662" y="2298564"/>
                    <a:pt x="86770" y="2420179"/>
                    <a:pt x="205456" y="2465155"/>
                  </a:cubicBezTo>
                  <a:lnTo>
                    <a:pt x="205456" y="2465155"/>
                  </a:lnTo>
                  <a:close/>
                </a:path>
              </a:pathLst>
            </a:custGeom>
            <a:solidFill>
              <a:srgbClr val="FEFEFE"/>
            </a:solidFill>
            <a:ln w="28575" cap="sq">
              <a:solidFill>
                <a:srgbClr val="FF7DB3"/>
              </a:solidFill>
              <a:prstDash val="solid"/>
              <a:miter/>
            </a:ln>
          </p:spPr>
        </p:sp>
        <p:sp>
          <p:nvSpPr>
            <p:cNvPr name="TextBox 16" id="16"/>
            <p:cNvSpPr txBox="true"/>
            <p:nvPr/>
          </p:nvSpPr>
          <p:spPr>
            <a:xfrm>
              <a:off x="0" y="19050"/>
              <a:ext cx="616035" cy="2338174"/>
            </a:xfrm>
            <a:prstGeom prst="rect">
              <a:avLst/>
            </a:prstGeom>
          </p:spPr>
          <p:txBody>
            <a:bodyPr anchor="ctr" rtlCol="false" tIns="27432" lIns="27432" bIns="27432" rIns="27432"/>
            <a:lstStyle/>
            <a:p>
              <a:pPr algn="ctr">
                <a:lnSpc>
                  <a:spcPts val="777"/>
                </a:lnSpc>
              </a:pPr>
            </a:p>
          </p:txBody>
        </p:sp>
      </p:grpSp>
      <p:grpSp>
        <p:nvGrpSpPr>
          <p:cNvPr name="Group 17" id="17"/>
          <p:cNvGrpSpPr/>
          <p:nvPr/>
        </p:nvGrpSpPr>
        <p:grpSpPr>
          <a:xfrm rot="5400000">
            <a:off x="4271537" y="-210479"/>
            <a:ext cx="1461845" cy="6013220"/>
            <a:chOff x="0" y="0"/>
            <a:chExt cx="597301" cy="2456967"/>
          </a:xfrm>
        </p:grpSpPr>
        <p:sp>
          <p:nvSpPr>
            <p:cNvPr name="Freeform 18" id="18"/>
            <p:cNvSpPr/>
            <p:nvPr/>
          </p:nvSpPr>
          <p:spPr>
            <a:xfrm flipH="false" flipV="false" rot="0">
              <a:off x="0" y="0"/>
              <a:ext cx="597301" cy="2456967"/>
            </a:xfrm>
            <a:custGeom>
              <a:avLst/>
              <a:gdLst/>
              <a:ahLst/>
              <a:cxnLst/>
              <a:rect r="r" b="b" t="t" l="l"/>
              <a:pathLst>
                <a:path h="2456967" w="597301">
                  <a:moveTo>
                    <a:pt x="199208" y="2437898"/>
                  </a:moveTo>
                  <a:cubicBezTo>
                    <a:pt x="229830" y="2449412"/>
                    <a:pt x="264644" y="2456967"/>
                    <a:pt x="298812" y="2456967"/>
                  </a:cubicBezTo>
                  <a:cubicBezTo>
                    <a:pt x="332981" y="2456967"/>
                    <a:pt x="365860" y="2450490"/>
                    <a:pt x="396159" y="2438976"/>
                  </a:cubicBezTo>
                  <a:cubicBezTo>
                    <a:pt x="396805" y="2438617"/>
                    <a:pt x="397449" y="2438617"/>
                    <a:pt x="398093" y="2438257"/>
                  </a:cubicBezTo>
                  <a:cubicBezTo>
                    <a:pt x="511880" y="2392202"/>
                    <a:pt x="595690" y="2270588"/>
                    <a:pt x="597301" y="2091943"/>
                  </a:cubicBezTo>
                  <a:lnTo>
                    <a:pt x="597301" y="60242"/>
                  </a:lnTo>
                  <a:cubicBezTo>
                    <a:pt x="597301" y="26971"/>
                    <a:pt x="570330" y="0"/>
                    <a:pt x="537060" y="0"/>
                  </a:cubicBezTo>
                  <a:lnTo>
                    <a:pt x="60242" y="0"/>
                  </a:lnTo>
                  <a:cubicBezTo>
                    <a:pt x="44265" y="0"/>
                    <a:pt x="28942" y="6347"/>
                    <a:pt x="17644" y="17644"/>
                  </a:cubicBezTo>
                  <a:cubicBezTo>
                    <a:pt x="6347" y="28942"/>
                    <a:pt x="0" y="44265"/>
                    <a:pt x="0" y="60242"/>
                  </a:cubicBezTo>
                  <a:lnTo>
                    <a:pt x="0" y="2090391"/>
                  </a:lnTo>
                  <a:cubicBezTo>
                    <a:pt x="1612" y="2271307"/>
                    <a:pt x="84132" y="2392922"/>
                    <a:pt x="199208" y="2437898"/>
                  </a:cubicBezTo>
                  <a:lnTo>
                    <a:pt x="199208" y="2437898"/>
                  </a:lnTo>
                  <a:close/>
                </a:path>
              </a:pathLst>
            </a:custGeom>
            <a:solidFill>
              <a:srgbClr val="FEFEFE"/>
            </a:solidFill>
            <a:ln w="28575" cap="sq">
              <a:solidFill>
                <a:srgbClr val="FF7DB3"/>
              </a:solidFill>
              <a:prstDash val="solid"/>
              <a:miter/>
            </a:ln>
          </p:spPr>
        </p:sp>
        <p:sp>
          <p:nvSpPr>
            <p:cNvPr name="TextBox 19" id="19"/>
            <p:cNvSpPr txBox="true"/>
            <p:nvPr/>
          </p:nvSpPr>
          <p:spPr>
            <a:xfrm>
              <a:off x="0" y="19050"/>
              <a:ext cx="597301" cy="2310917"/>
            </a:xfrm>
            <a:prstGeom prst="rect">
              <a:avLst/>
            </a:prstGeom>
          </p:spPr>
          <p:txBody>
            <a:bodyPr anchor="ctr" rtlCol="false" tIns="27432" lIns="27432" bIns="27432" rIns="27432"/>
            <a:lstStyle/>
            <a:p>
              <a:pPr algn="ctr">
                <a:lnSpc>
                  <a:spcPts val="777"/>
                </a:lnSpc>
              </a:pPr>
            </a:p>
          </p:txBody>
        </p:sp>
      </p:grpSp>
      <p:grpSp>
        <p:nvGrpSpPr>
          <p:cNvPr name="Group 20" id="20"/>
          <p:cNvGrpSpPr/>
          <p:nvPr/>
        </p:nvGrpSpPr>
        <p:grpSpPr>
          <a:xfrm rot="5400000">
            <a:off x="4299422" y="1363840"/>
            <a:ext cx="1430138" cy="5989157"/>
            <a:chOff x="0" y="0"/>
            <a:chExt cx="584346" cy="2447135"/>
          </a:xfrm>
        </p:grpSpPr>
        <p:sp>
          <p:nvSpPr>
            <p:cNvPr name="Freeform 21" id="21"/>
            <p:cNvSpPr/>
            <p:nvPr/>
          </p:nvSpPr>
          <p:spPr>
            <a:xfrm flipH="false" flipV="false" rot="0">
              <a:off x="0" y="0"/>
              <a:ext cx="584346" cy="2447135"/>
            </a:xfrm>
            <a:custGeom>
              <a:avLst/>
              <a:gdLst/>
              <a:ahLst/>
              <a:cxnLst/>
              <a:rect r="r" b="b" t="t" l="l"/>
              <a:pathLst>
                <a:path h="2447135" w="584346">
                  <a:moveTo>
                    <a:pt x="194887" y="2428066"/>
                  </a:moveTo>
                  <a:cubicBezTo>
                    <a:pt x="224845" y="2439580"/>
                    <a:pt x="258904" y="2447135"/>
                    <a:pt x="292330" y="2447135"/>
                  </a:cubicBezTo>
                  <a:cubicBezTo>
                    <a:pt x="325758" y="2447135"/>
                    <a:pt x="357924" y="2440658"/>
                    <a:pt x="387567" y="2429144"/>
                  </a:cubicBezTo>
                  <a:cubicBezTo>
                    <a:pt x="388198" y="2428785"/>
                    <a:pt x="388828" y="2428785"/>
                    <a:pt x="389459" y="2428425"/>
                  </a:cubicBezTo>
                  <a:cubicBezTo>
                    <a:pt x="500778" y="2382370"/>
                    <a:pt x="582770" y="2260756"/>
                    <a:pt x="584346" y="2082330"/>
                  </a:cubicBezTo>
                  <a:lnTo>
                    <a:pt x="584346" y="61577"/>
                  </a:lnTo>
                  <a:cubicBezTo>
                    <a:pt x="584346" y="27569"/>
                    <a:pt x="556777" y="0"/>
                    <a:pt x="522769" y="0"/>
                  </a:cubicBezTo>
                  <a:lnTo>
                    <a:pt x="61577" y="0"/>
                  </a:lnTo>
                  <a:cubicBezTo>
                    <a:pt x="27569" y="0"/>
                    <a:pt x="0" y="27569"/>
                    <a:pt x="0" y="61577"/>
                  </a:cubicBezTo>
                  <a:lnTo>
                    <a:pt x="0" y="2080784"/>
                  </a:lnTo>
                  <a:cubicBezTo>
                    <a:pt x="1577" y="2261475"/>
                    <a:pt x="82307" y="2383090"/>
                    <a:pt x="194887" y="2428066"/>
                  </a:cubicBezTo>
                  <a:lnTo>
                    <a:pt x="194887" y="2428066"/>
                  </a:lnTo>
                  <a:close/>
                </a:path>
              </a:pathLst>
            </a:custGeom>
            <a:solidFill>
              <a:srgbClr val="FEFEFE"/>
            </a:solidFill>
            <a:ln w="28575" cap="sq">
              <a:solidFill>
                <a:srgbClr val="FF7DB3"/>
              </a:solidFill>
              <a:prstDash val="solid"/>
              <a:miter/>
            </a:ln>
          </p:spPr>
        </p:sp>
        <p:sp>
          <p:nvSpPr>
            <p:cNvPr name="TextBox 22" id="22"/>
            <p:cNvSpPr txBox="true"/>
            <p:nvPr/>
          </p:nvSpPr>
          <p:spPr>
            <a:xfrm>
              <a:off x="0" y="19050"/>
              <a:ext cx="584346" cy="2301085"/>
            </a:xfrm>
            <a:prstGeom prst="rect">
              <a:avLst/>
            </a:prstGeom>
          </p:spPr>
          <p:txBody>
            <a:bodyPr anchor="ctr" rtlCol="false" tIns="27432" lIns="27432" bIns="27432" rIns="27432"/>
            <a:lstStyle/>
            <a:p>
              <a:pPr algn="ctr">
                <a:lnSpc>
                  <a:spcPts val="777"/>
                </a:lnSpc>
              </a:pPr>
            </a:p>
          </p:txBody>
        </p:sp>
      </p:grpSp>
      <p:grpSp>
        <p:nvGrpSpPr>
          <p:cNvPr name="Group 23" id="23"/>
          <p:cNvGrpSpPr/>
          <p:nvPr/>
        </p:nvGrpSpPr>
        <p:grpSpPr>
          <a:xfrm rot="5400000">
            <a:off x="4260644" y="2924283"/>
            <a:ext cx="1507695" cy="5989157"/>
            <a:chOff x="0" y="0"/>
            <a:chExt cx="616035" cy="2447135"/>
          </a:xfrm>
        </p:grpSpPr>
        <p:sp>
          <p:nvSpPr>
            <p:cNvPr name="Freeform 24" id="24"/>
            <p:cNvSpPr/>
            <p:nvPr/>
          </p:nvSpPr>
          <p:spPr>
            <a:xfrm flipH="false" flipV="false" rot="0">
              <a:off x="0" y="0"/>
              <a:ext cx="616035" cy="2447135"/>
            </a:xfrm>
            <a:custGeom>
              <a:avLst/>
              <a:gdLst/>
              <a:ahLst/>
              <a:cxnLst/>
              <a:rect r="r" b="b" t="t" l="l"/>
              <a:pathLst>
                <a:path h="2447135" w="616035">
                  <a:moveTo>
                    <a:pt x="205456" y="2428066"/>
                  </a:moveTo>
                  <a:cubicBezTo>
                    <a:pt x="237039" y="2439580"/>
                    <a:pt x="272944" y="2447135"/>
                    <a:pt x="308184" y="2447135"/>
                  </a:cubicBezTo>
                  <a:cubicBezTo>
                    <a:pt x="343424" y="2447135"/>
                    <a:pt x="377335" y="2440658"/>
                    <a:pt x="408584" y="2429144"/>
                  </a:cubicBezTo>
                  <a:cubicBezTo>
                    <a:pt x="409250" y="2428785"/>
                    <a:pt x="409915" y="2428785"/>
                    <a:pt x="410579" y="2428425"/>
                  </a:cubicBezTo>
                  <a:cubicBezTo>
                    <a:pt x="527935" y="2382370"/>
                    <a:pt x="614373" y="2260756"/>
                    <a:pt x="616035" y="2082330"/>
                  </a:cubicBezTo>
                  <a:lnTo>
                    <a:pt x="616035" y="58410"/>
                  </a:lnTo>
                  <a:cubicBezTo>
                    <a:pt x="616035" y="26151"/>
                    <a:pt x="589884" y="0"/>
                    <a:pt x="557625" y="0"/>
                  </a:cubicBezTo>
                  <a:lnTo>
                    <a:pt x="58410" y="0"/>
                  </a:lnTo>
                  <a:cubicBezTo>
                    <a:pt x="26151" y="0"/>
                    <a:pt x="0" y="26151"/>
                    <a:pt x="0" y="58410"/>
                  </a:cubicBezTo>
                  <a:lnTo>
                    <a:pt x="0" y="2080784"/>
                  </a:lnTo>
                  <a:cubicBezTo>
                    <a:pt x="1662" y="2261475"/>
                    <a:pt x="86770" y="2383090"/>
                    <a:pt x="205456" y="2428066"/>
                  </a:cubicBezTo>
                  <a:lnTo>
                    <a:pt x="205456" y="2428066"/>
                  </a:lnTo>
                  <a:close/>
                </a:path>
              </a:pathLst>
            </a:custGeom>
            <a:solidFill>
              <a:srgbClr val="FEFEFE"/>
            </a:solidFill>
            <a:ln w="28575" cap="sq">
              <a:solidFill>
                <a:srgbClr val="FF7DB3"/>
              </a:solidFill>
              <a:prstDash val="solid"/>
              <a:miter/>
            </a:ln>
          </p:spPr>
        </p:sp>
        <p:sp>
          <p:nvSpPr>
            <p:cNvPr name="TextBox 25" id="25"/>
            <p:cNvSpPr txBox="true"/>
            <p:nvPr/>
          </p:nvSpPr>
          <p:spPr>
            <a:xfrm>
              <a:off x="0" y="19050"/>
              <a:ext cx="616035" cy="2301085"/>
            </a:xfrm>
            <a:prstGeom prst="rect">
              <a:avLst/>
            </a:prstGeom>
          </p:spPr>
          <p:txBody>
            <a:bodyPr anchor="ctr" rtlCol="false" tIns="27432" lIns="27432" bIns="27432" rIns="27432"/>
            <a:lstStyle/>
            <a:p>
              <a:pPr algn="ctr">
                <a:lnSpc>
                  <a:spcPts val="777"/>
                </a:lnSpc>
              </a:pPr>
            </a:p>
          </p:txBody>
        </p:sp>
      </p:grpSp>
      <p:grpSp>
        <p:nvGrpSpPr>
          <p:cNvPr name="Group 26" id="26"/>
          <p:cNvGrpSpPr/>
          <p:nvPr/>
        </p:nvGrpSpPr>
        <p:grpSpPr>
          <a:xfrm rot="0">
            <a:off x="8354315" y="2065209"/>
            <a:ext cx="1461095" cy="7822206"/>
            <a:chOff x="0" y="0"/>
            <a:chExt cx="445852" cy="2386941"/>
          </a:xfrm>
        </p:grpSpPr>
        <p:sp>
          <p:nvSpPr>
            <p:cNvPr name="Freeform 27" id="27"/>
            <p:cNvSpPr/>
            <p:nvPr/>
          </p:nvSpPr>
          <p:spPr>
            <a:xfrm flipH="false" flipV="false" rot="0">
              <a:off x="0" y="0"/>
              <a:ext cx="445852" cy="2386941"/>
            </a:xfrm>
            <a:custGeom>
              <a:avLst/>
              <a:gdLst/>
              <a:ahLst/>
              <a:cxnLst/>
              <a:rect r="r" b="b" t="t" l="l"/>
              <a:pathLst>
                <a:path h="2386941" w="445852">
                  <a:moveTo>
                    <a:pt x="90078" y="0"/>
                  </a:moveTo>
                  <a:lnTo>
                    <a:pt x="355774" y="0"/>
                  </a:lnTo>
                  <a:cubicBezTo>
                    <a:pt x="379664" y="0"/>
                    <a:pt x="402576" y="9490"/>
                    <a:pt x="419469" y="26383"/>
                  </a:cubicBezTo>
                  <a:cubicBezTo>
                    <a:pt x="436362" y="43276"/>
                    <a:pt x="445852" y="66188"/>
                    <a:pt x="445852" y="90078"/>
                  </a:cubicBezTo>
                  <a:lnTo>
                    <a:pt x="445852" y="2296863"/>
                  </a:lnTo>
                  <a:cubicBezTo>
                    <a:pt x="445852" y="2320753"/>
                    <a:pt x="436362" y="2343665"/>
                    <a:pt x="419469" y="2360558"/>
                  </a:cubicBezTo>
                  <a:cubicBezTo>
                    <a:pt x="402576" y="2377451"/>
                    <a:pt x="379664" y="2386941"/>
                    <a:pt x="355774" y="2386941"/>
                  </a:cubicBezTo>
                  <a:lnTo>
                    <a:pt x="90078" y="2386941"/>
                  </a:lnTo>
                  <a:cubicBezTo>
                    <a:pt x="66188" y="2386941"/>
                    <a:pt x="43276" y="2377451"/>
                    <a:pt x="26383" y="2360558"/>
                  </a:cubicBezTo>
                  <a:cubicBezTo>
                    <a:pt x="9490" y="2343665"/>
                    <a:pt x="0" y="2320753"/>
                    <a:pt x="0" y="2296863"/>
                  </a:cubicBezTo>
                  <a:lnTo>
                    <a:pt x="0" y="90078"/>
                  </a:lnTo>
                  <a:cubicBezTo>
                    <a:pt x="0" y="66188"/>
                    <a:pt x="9490" y="43276"/>
                    <a:pt x="26383" y="26383"/>
                  </a:cubicBezTo>
                  <a:cubicBezTo>
                    <a:pt x="43276" y="9490"/>
                    <a:pt x="66188" y="0"/>
                    <a:pt x="90078" y="0"/>
                  </a:cubicBezTo>
                  <a:close/>
                </a:path>
              </a:pathLst>
            </a:custGeom>
            <a:solidFill>
              <a:srgbClr val="DCDDE3"/>
            </a:solidFill>
          </p:spPr>
        </p:sp>
        <p:sp>
          <p:nvSpPr>
            <p:cNvPr name="TextBox 28" id="28"/>
            <p:cNvSpPr txBox="true"/>
            <p:nvPr/>
          </p:nvSpPr>
          <p:spPr>
            <a:xfrm>
              <a:off x="0" y="9525"/>
              <a:ext cx="445852" cy="2377416"/>
            </a:xfrm>
            <a:prstGeom prst="rect">
              <a:avLst/>
            </a:prstGeom>
          </p:spPr>
          <p:txBody>
            <a:bodyPr anchor="ctr" rtlCol="false" tIns="50800" lIns="50800" bIns="50800" rIns="50800"/>
            <a:lstStyle/>
            <a:p>
              <a:pPr algn="ctr">
                <a:lnSpc>
                  <a:spcPts val="1739"/>
                </a:lnSpc>
              </a:pPr>
            </a:p>
          </p:txBody>
        </p:sp>
      </p:grpSp>
      <p:sp>
        <p:nvSpPr>
          <p:cNvPr name="TextBox 29" id="29"/>
          <p:cNvSpPr txBox="true"/>
          <p:nvPr/>
        </p:nvSpPr>
        <p:spPr>
          <a:xfrm rot="0">
            <a:off x="10559171" y="2650181"/>
            <a:ext cx="3913506" cy="298433"/>
          </a:xfrm>
          <a:prstGeom prst="rect">
            <a:avLst/>
          </a:prstGeom>
        </p:spPr>
        <p:txBody>
          <a:bodyPr anchor="t" rtlCol="false" tIns="0" lIns="0" bIns="0" rIns="0">
            <a:spAutoFit/>
          </a:bodyPr>
          <a:lstStyle/>
          <a:p>
            <a:pPr algn="ctr" marL="0" indent="0" lvl="0">
              <a:lnSpc>
                <a:spcPts val="2416"/>
              </a:lnSpc>
            </a:pPr>
            <a:r>
              <a:rPr lang="en-US" b="true" sz="1726">
                <a:solidFill>
                  <a:srgbClr val="3A3A3A"/>
                </a:solidFill>
                <a:latin typeface="Catamaran Semi-Bold"/>
                <a:ea typeface="Catamaran Semi-Bold"/>
                <a:cs typeface="Catamaran Semi-Bold"/>
                <a:sym typeface="Catamaran Semi-Bold"/>
              </a:rPr>
              <a:t>CC the 4-H Office on communications.</a:t>
            </a:r>
          </a:p>
        </p:txBody>
      </p:sp>
      <p:sp>
        <p:nvSpPr>
          <p:cNvPr name="TextBox 30" id="30"/>
          <p:cNvSpPr txBox="true"/>
          <p:nvPr/>
        </p:nvSpPr>
        <p:spPr>
          <a:xfrm rot="0">
            <a:off x="10655720" y="7326571"/>
            <a:ext cx="3913506" cy="298433"/>
          </a:xfrm>
          <a:prstGeom prst="rect">
            <a:avLst/>
          </a:prstGeom>
        </p:spPr>
        <p:txBody>
          <a:bodyPr anchor="t" rtlCol="false" tIns="0" lIns="0" bIns="0" rIns="0">
            <a:spAutoFit/>
          </a:bodyPr>
          <a:lstStyle/>
          <a:p>
            <a:pPr algn="ctr" marL="0" indent="0" lvl="0">
              <a:lnSpc>
                <a:spcPts val="2416"/>
              </a:lnSpc>
            </a:pPr>
            <a:r>
              <a:rPr lang="en-US" b="true" sz="1726">
                <a:solidFill>
                  <a:srgbClr val="3A3A3A"/>
                </a:solidFill>
                <a:latin typeface="Catamaran Semi-Bold"/>
                <a:ea typeface="Catamaran Semi-Bold"/>
                <a:cs typeface="Catamaran Semi-Bold"/>
                <a:sym typeface="Catamaran Semi-Bold"/>
              </a:rPr>
              <a:t>Communicate with all necessary parties.</a:t>
            </a:r>
          </a:p>
        </p:txBody>
      </p:sp>
      <p:sp>
        <p:nvSpPr>
          <p:cNvPr name="TextBox 31" id="31"/>
          <p:cNvSpPr txBox="true"/>
          <p:nvPr/>
        </p:nvSpPr>
        <p:spPr>
          <a:xfrm rot="0">
            <a:off x="10559171" y="5632352"/>
            <a:ext cx="3913506" cy="602611"/>
          </a:xfrm>
          <a:prstGeom prst="rect">
            <a:avLst/>
          </a:prstGeom>
        </p:spPr>
        <p:txBody>
          <a:bodyPr anchor="t" rtlCol="false" tIns="0" lIns="0" bIns="0" rIns="0">
            <a:spAutoFit/>
          </a:bodyPr>
          <a:lstStyle/>
          <a:p>
            <a:pPr algn="ctr" marL="0" indent="0" lvl="0">
              <a:lnSpc>
                <a:spcPts val="2416"/>
              </a:lnSpc>
            </a:pPr>
            <a:r>
              <a:rPr lang="en-US" b="true" sz="1726">
                <a:solidFill>
                  <a:srgbClr val="3A3A3A"/>
                </a:solidFill>
                <a:latin typeface="Catamaran Semi-Bold"/>
                <a:ea typeface="Catamaran Semi-Bold"/>
                <a:cs typeface="Catamaran Semi-Bold"/>
                <a:sym typeface="Catamaran Semi-Bold"/>
              </a:rPr>
              <a:t>Respond to families</a:t>
            </a:r>
            <a:r>
              <a:rPr lang="en-US" b="true" sz="1726">
                <a:solidFill>
                  <a:srgbClr val="3A3A3A"/>
                </a:solidFill>
                <a:latin typeface="Catamaran Semi-Bold"/>
                <a:ea typeface="Catamaran Semi-Bold"/>
                <a:cs typeface="Catamaran Semi-Bold"/>
                <a:sym typeface="Catamaran Semi-Bold"/>
              </a:rPr>
              <a:t> in a reasonable timeframe.</a:t>
            </a:r>
          </a:p>
        </p:txBody>
      </p:sp>
      <p:sp>
        <p:nvSpPr>
          <p:cNvPr name="TextBox 32" id="32"/>
          <p:cNvSpPr txBox="true"/>
          <p:nvPr/>
        </p:nvSpPr>
        <p:spPr>
          <a:xfrm rot="0">
            <a:off x="10559171" y="4095842"/>
            <a:ext cx="3913506" cy="592424"/>
          </a:xfrm>
          <a:prstGeom prst="rect">
            <a:avLst/>
          </a:prstGeom>
        </p:spPr>
        <p:txBody>
          <a:bodyPr anchor="t" rtlCol="false" tIns="0" lIns="0" bIns="0" rIns="0">
            <a:spAutoFit/>
          </a:bodyPr>
          <a:lstStyle/>
          <a:p>
            <a:pPr algn="ctr" marL="0" indent="0" lvl="0">
              <a:lnSpc>
                <a:spcPts val="2453"/>
              </a:lnSpc>
            </a:pPr>
            <a:r>
              <a:rPr lang="en-US" b="true" sz="1752">
                <a:solidFill>
                  <a:srgbClr val="3A3A3A"/>
                </a:solidFill>
                <a:latin typeface="Catamaran Semi-Bold"/>
                <a:ea typeface="Catamaran Semi-Bold"/>
                <a:cs typeface="Catamaran Semi-Bold"/>
                <a:sym typeface="Catamaran Semi-Bold"/>
              </a:rPr>
              <a:t>Have clear and consistent communication methods.</a:t>
            </a:r>
          </a:p>
        </p:txBody>
      </p:sp>
      <p:sp>
        <p:nvSpPr>
          <p:cNvPr name="TextBox 33" id="33"/>
          <p:cNvSpPr txBox="true"/>
          <p:nvPr/>
        </p:nvSpPr>
        <p:spPr>
          <a:xfrm rot="0">
            <a:off x="3705640" y="2521374"/>
            <a:ext cx="3958109" cy="592424"/>
          </a:xfrm>
          <a:prstGeom prst="rect">
            <a:avLst/>
          </a:prstGeom>
        </p:spPr>
        <p:txBody>
          <a:bodyPr anchor="t" rtlCol="false" tIns="0" lIns="0" bIns="0" rIns="0">
            <a:spAutoFit/>
          </a:bodyPr>
          <a:lstStyle/>
          <a:p>
            <a:pPr algn="ctr" marL="0" indent="0" lvl="0">
              <a:lnSpc>
                <a:spcPts val="2453"/>
              </a:lnSpc>
            </a:pPr>
            <a:r>
              <a:rPr lang="en-US" b="true" sz="1752">
                <a:solidFill>
                  <a:srgbClr val="3A3A3A"/>
                </a:solidFill>
                <a:latin typeface="Catamaran Semi-Bold"/>
                <a:ea typeface="Catamaran Semi-Bold"/>
                <a:cs typeface="Catamaran Semi-Bold"/>
                <a:sym typeface="Catamaran Semi-Bold"/>
              </a:rPr>
              <a:t>Don’t wait until the last minute to communicate with your families.</a:t>
            </a:r>
          </a:p>
        </p:txBody>
      </p:sp>
      <p:sp>
        <p:nvSpPr>
          <p:cNvPr name="TextBox 34" id="34"/>
          <p:cNvSpPr txBox="true"/>
          <p:nvPr/>
        </p:nvSpPr>
        <p:spPr>
          <a:xfrm rot="0">
            <a:off x="3763187" y="4107828"/>
            <a:ext cx="3958109" cy="592424"/>
          </a:xfrm>
          <a:prstGeom prst="rect">
            <a:avLst/>
          </a:prstGeom>
        </p:spPr>
        <p:txBody>
          <a:bodyPr anchor="t" rtlCol="false" tIns="0" lIns="0" bIns="0" rIns="0">
            <a:spAutoFit/>
          </a:bodyPr>
          <a:lstStyle/>
          <a:p>
            <a:pPr algn="ctr" marL="0" indent="0" lvl="0">
              <a:lnSpc>
                <a:spcPts val="2453"/>
              </a:lnSpc>
            </a:pPr>
            <a:r>
              <a:rPr lang="en-US" b="true" sz="1752">
                <a:solidFill>
                  <a:srgbClr val="3A3A3A"/>
                </a:solidFill>
                <a:latin typeface="Catamaran Semi-Bold"/>
                <a:ea typeface="Catamaran Semi-Bold"/>
                <a:cs typeface="Catamaran Semi-Bold"/>
                <a:sym typeface="Catamaran Semi-Bold"/>
              </a:rPr>
              <a:t>Don’t assume everyone knows everything.</a:t>
            </a:r>
          </a:p>
        </p:txBody>
      </p:sp>
      <p:sp>
        <p:nvSpPr>
          <p:cNvPr name="TextBox 35" id="35"/>
          <p:cNvSpPr txBox="true"/>
          <p:nvPr/>
        </p:nvSpPr>
        <p:spPr>
          <a:xfrm rot="0">
            <a:off x="3705640" y="5636089"/>
            <a:ext cx="3958109" cy="592424"/>
          </a:xfrm>
          <a:prstGeom prst="rect">
            <a:avLst/>
          </a:prstGeom>
        </p:spPr>
        <p:txBody>
          <a:bodyPr anchor="t" rtlCol="false" tIns="0" lIns="0" bIns="0" rIns="0">
            <a:spAutoFit/>
          </a:bodyPr>
          <a:lstStyle/>
          <a:p>
            <a:pPr algn="ctr" marL="0" indent="0" lvl="0">
              <a:lnSpc>
                <a:spcPts val="2453"/>
              </a:lnSpc>
            </a:pPr>
            <a:r>
              <a:rPr lang="en-US" b="true" sz="1752">
                <a:solidFill>
                  <a:srgbClr val="3A3A3A"/>
                </a:solidFill>
                <a:latin typeface="Catamaran Semi-Bold"/>
                <a:ea typeface="Catamaran Semi-Bold"/>
                <a:cs typeface="Catamaran Semi-Bold"/>
                <a:sym typeface="Catamaran Semi-Bold"/>
              </a:rPr>
              <a:t>Don’t only rely on email (i.e. not submitting to the Newsletter)</a:t>
            </a:r>
          </a:p>
        </p:txBody>
      </p:sp>
      <p:sp>
        <p:nvSpPr>
          <p:cNvPr name="TextBox 36" id="36"/>
          <p:cNvSpPr txBox="true"/>
          <p:nvPr/>
        </p:nvSpPr>
        <p:spPr>
          <a:xfrm rot="0">
            <a:off x="8838953" y="2163635"/>
            <a:ext cx="491820" cy="7486498"/>
          </a:xfrm>
          <a:prstGeom prst="rect">
            <a:avLst/>
          </a:prstGeom>
        </p:spPr>
        <p:txBody>
          <a:bodyPr anchor="t" rtlCol="false" tIns="0" lIns="0" bIns="0" rIns="0">
            <a:spAutoFit/>
          </a:bodyPr>
          <a:lstStyle/>
          <a:p>
            <a:pPr algn="ctr" marL="0" indent="0" lvl="0">
              <a:lnSpc>
                <a:spcPts val="4570"/>
              </a:lnSpc>
            </a:pPr>
            <a:r>
              <a:rPr lang="en-US" b="true" sz="3906" spc="753">
                <a:solidFill>
                  <a:srgbClr val="4B4B4B"/>
                </a:solidFill>
                <a:latin typeface="Catamaran Bold"/>
                <a:ea typeface="Catamaran Bold"/>
                <a:cs typeface="Catamaran Bold"/>
                <a:sym typeface="Catamaran Bold"/>
              </a:rPr>
              <a:t>COMMUNICATION</a:t>
            </a:r>
          </a:p>
        </p:txBody>
      </p:sp>
      <p:grpSp>
        <p:nvGrpSpPr>
          <p:cNvPr name="Group 37" id="37"/>
          <p:cNvGrpSpPr/>
          <p:nvPr/>
        </p:nvGrpSpPr>
        <p:grpSpPr>
          <a:xfrm rot="0">
            <a:off x="2461116" y="2324290"/>
            <a:ext cx="967375" cy="967375"/>
            <a:chOff x="0" y="0"/>
            <a:chExt cx="1289833" cy="1289833"/>
          </a:xfrm>
        </p:grpSpPr>
        <p:grpSp>
          <p:nvGrpSpPr>
            <p:cNvPr name="Group 38" id="38"/>
            <p:cNvGrpSpPr/>
            <p:nvPr/>
          </p:nvGrpSpPr>
          <p:grpSpPr>
            <a:xfrm rot="0">
              <a:off x="0" y="0"/>
              <a:ext cx="1289833" cy="1289833"/>
              <a:chOff x="0" y="0"/>
              <a:chExt cx="812800" cy="812800"/>
            </a:xfrm>
          </p:grpSpPr>
          <p:sp>
            <p:nvSpPr>
              <p:cNvPr name="Freeform 39" id="3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82BE"/>
              </a:solidFill>
            </p:spPr>
          </p:sp>
          <p:sp>
            <p:nvSpPr>
              <p:cNvPr name="TextBox 40" id="40"/>
              <p:cNvSpPr txBox="true"/>
              <p:nvPr/>
            </p:nvSpPr>
            <p:spPr>
              <a:xfrm>
                <a:off x="76200" y="85725"/>
                <a:ext cx="660400" cy="650875"/>
              </a:xfrm>
              <a:prstGeom prst="rect">
                <a:avLst/>
              </a:prstGeom>
            </p:spPr>
            <p:txBody>
              <a:bodyPr anchor="ctr" rtlCol="false" tIns="50800" lIns="50800" bIns="50800" rIns="50800"/>
              <a:lstStyle/>
              <a:p>
                <a:pPr algn="ctr">
                  <a:lnSpc>
                    <a:spcPts val="1739"/>
                  </a:lnSpc>
                </a:pPr>
              </a:p>
            </p:txBody>
          </p:sp>
        </p:grpSp>
        <p:sp>
          <p:nvSpPr>
            <p:cNvPr name="Freeform 41" id="41"/>
            <p:cNvSpPr/>
            <p:nvPr/>
          </p:nvSpPr>
          <p:spPr>
            <a:xfrm flipH="false" flipV="false" rot="0">
              <a:off x="363049" y="357685"/>
              <a:ext cx="563735" cy="563735"/>
            </a:xfrm>
            <a:custGeom>
              <a:avLst/>
              <a:gdLst/>
              <a:ahLst/>
              <a:cxnLst/>
              <a:rect r="r" b="b" t="t" l="l"/>
              <a:pathLst>
                <a:path h="563735" w="563735">
                  <a:moveTo>
                    <a:pt x="0" y="0"/>
                  </a:moveTo>
                  <a:lnTo>
                    <a:pt x="563735" y="0"/>
                  </a:lnTo>
                  <a:lnTo>
                    <a:pt x="563735" y="563734"/>
                  </a:lnTo>
                  <a:lnTo>
                    <a:pt x="0" y="56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grpSp>
        <p:nvGrpSpPr>
          <p:cNvPr name="Group 42" id="42"/>
          <p:cNvGrpSpPr/>
          <p:nvPr/>
        </p:nvGrpSpPr>
        <p:grpSpPr>
          <a:xfrm rot="0">
            <a:off x="2461116" y="3886577"/>
            <a:ext cx="967375" cy="967375"/>
            <a:chOff x="0" y="0"/>
            <a:chExt cx="1289833" cy="1289833"/>
          </a:xfrm>
        </p:grpSpPr>
        <p:grpSp>
          <p:nvGrpSpPr>
            <p:cNvPr name="Group 43" id="43"/>
            <p:cNvGrpSpPr/>
            <p:nvPr/>
          </p:nvGrpSpPr>
          <p:grpSpPr>
            <a:xfrm rot="0">
              <a:off x="0" y="0"/>
              <a:ext cx="1289833" cy="1289833"/>
              <a:chOff x="0" y="0"/>
              <a:chExt cx="812800" cy="812800"/>
            </a:xfrm>
          </p:grpSpPr>
          <p:sp>
            <p:nvSpPr>
              <p:cNvPr name="Freeform 44" id="4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82BE"/>
              </a:solidFill>
            </p:spPr>
          </p:sp>
          <p:sp>
            <p:nvSpPr>
              <p:cNvPr name="TextBox 45" id="45"/>
              <p:cNvSpPr txBox="true"/>
              <p:nvPr/>
            </p:nvSpPr>
            <p:spPr>
              <a:xfrm>
                <a:off x="76200" y="85725"/>
                <a:ext cx="660400" cy="650875"/>
              </a:xfrm>
              <a:prstGeom prst="rect">
                <a:avLst/>
              </a:prstGeom>
            </p:spPr>
            <p:txBody>
              <a:bodyPr anchor="ctr" rtlCol="false" tIns="50800" lIns="50800" bIns="50800" rIns="50800"/>
              <a:lstStyle/>
              <a:p>
                <a:pPr algn="ctr">
                  <a:lnSpc>
                    <a:spcPts val="1739"/>
                  </a:lnSpc>
                </a:pPr>
              </a:p>
            </p:txBody>
          </p:sp>
        </p:grpSp>
        <p:sp>
          <p:nvSpPr>
            <p:cNvPr name="Freeform 46" id="46"/>
            <p:cNvSpPr/>
            <p:nvPr/>
          </p:nvSpPr>
          <p:spPr>
            <a:xfrm flipH="false" flipV="false" rot="0">
              <a:off x="363049" y="340868"/>
              <a:ext cx="563735" cy="563735"/>
            </a:xfrm>
            <a:custGeom>
              <a:avLst/>
              <a:gdLst/>
              <a:ahLst/>
              <a:cxnLst/>
              <a:rect r="r" b="b" t="t" l="l"/>
              <a:pathLst>
                <a:path h="563735" w="563735">
                  <a:moveTo>
                    <a:pt x="0" y="0"/>
                  </a:moveTo>
                  <a:lnTo>
                    <a:pt x="563735" y="0"/>
                  </a:lnTo>
                  <a:lnTo>
                    <a:pt x="563735" y="563734"/>
                  </a:lnTo>
                  <a:lnTo>
                    <a:pt x="0" y="5637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grpSp>
        <p:nvGrpSpPr>
          <p:cNvPr name="Group 47" id="47"/>
          <p:cNvGrpSpPr/>
          <p:nvPr/>
        </p:nvGrpSpPr>
        <p:grpSpPr>
          <a:xfrm rot="0">
            <a:off x="2461116" y="5448863"/>
            <a:ext cx="967375" cy="967375"/>
            <a:chOff x="0" y="0"/>
            <a:chExt cx="1289833" cy="1289833"/>
          </a:xfrm>
        </p:grpSpPr>
        <p:grpSp>
          <p:nvGrpSpPr>
            <p:cNvPr name="Group 48" id="48"/>
            <p:cNvGrpSpPr/>
            <p:nvPr/>
          </p:nvGrpSpPr>
          <p:grpSpPr>
            <a:xfrm rot="0">
              <a:off x="0" y="0"/>
              <a:ext cx="1289833" cy="1289833"/>
              <a:chOff x="0" y="0"/>
              <a:chExt cx="812800" cy="812800"/>
            </a:xfrm>
          </p:grpSpPr>
          <p:sp>
            <p:nvSpPr>
              <p:cNvPr name="Freeform 49" id="4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82BE"/>
              </a:solidFill>
            </p:spPr>
          </p:sp>
          <p:sp>
            <p:nvSpPr>
              <p:cNvPr name="TextBox 50" id="50"/>
              <p:cNvSpPr txBox="true"/>
              <p:nvPr/>
            </p:nvSpPr>
            <p:spPr>
              <a:xfrm>
                <a:off x="76200" y="85725"/>
                <a:ext cx="660400" cy="650875"/>
              </a:xfrm>
              <a:prstGeom prst="rect">
                <a:avLst/>
              </a:prstGeom>
            </p:spPr>
            <p:txBody>
              <a:bodyPr anchor="ctr" rtlCol="false" tIns="50800" lIns="50800" bIns="50800" rIns="50800"/>
              <a:lstStyle/>
              <a:p>
                <a:pPr algn="ctr">
                  <a:lnSpc>
                    <a:spcPts val="1739"/>
                  </a:lnSpc>
                </a:pPr>
              </a:p>
            </p:txBody>
          </p:sp>
        </p:grpSp>
        <p:sp>
          <p:nvSpPr>
            <p:cNvPr name="Freeform 51" id="51"/>
            <p:cNvSpPr/>
            <p:nvPr/>
          </p:nvSpPr>
          <p:spPr>
            <a:xfrm flipH="false" flipV="false" rot="0">
              <a:off x="363049" y="386178"/>
              <a:ext cx="563735" cy="563735"/>
            </a:xfrm>
            <a:custGeom>
              <a:avLst/>
              <a:gdLst/>
              <a:ahLst/>
              <a:cxnLst/>
              <a:rect r="r" b="b" t="t" l="l"/>
              <a:pathLst>
                <a:path h="563735" w="563735">
                  <a:moveTo>
                    <a:pt x="0" y="0"/>
                  </a:moveTo>
                  <a:lnTo>
                    <a:pt x="563735" y="0"/>
                  </a:lnTo>
                  <a:lnTo>
                    <a:pt x="563735" y="563735"/>
                  </a:lnTo>
                  <a:lnTo>
                    <a:pt x="0" y="5637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grpSp>
        <p:nvGrpSpPr>
          <p:cNvPr name="Group 52" id="52"/>
          <p:cNvGrpSpPr/>
          <p:nvPr/>
        </p:nvGrpSpPr>
        <p:grpSpPr>
          <a:xfrm rot="0">
            <a:off x="2461116" y="7011150"/>
            <a:ext cx="967375" cy="967375"/>
            <a:chOff x="0" y="0"/>
            <a:chExt cx="1289833" cy="1289833"/>
          </a:xfrm>
        </p:grpSpPr>
        <p:grpSp>
          <p:nvGrpSpPr>
            <p:cNvPr name="Group 53" id="53"/>
            <p:cNvGrpSpPr/>
            <p:nvPr/>
          </p:nvGrpSpPr>
          <p:grpSpPr>
            <a:xfrm rot="0">
              <a:off x="0" y="0"/>
              <a:ext cx="1289833" cy="1289833"/>
              <a:chOff x="0" y="0"/>
              <a:chExt cx="812800" cy="812800"/>
            </a:xfrm>
          </p:grpSpPr>
          <p:sp>
            <p:nvSpPr>
              <p:cNvPr name="Freeform 54" id="5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82BE"/>
              </a:solidFill>
            </p:spPr>
          </p:sp>
          <p:sp>
            <p:nvSpPr>
              <p:cNvPr name="TextBox 55" id="55"/>
              <p:cNvSpPr txBox="true"/>
              <p:nvPr/>
            </p:nvSpPr>
            <p:spPr>
              <a:xfrm>
                <a:off x="76200" y="85725"/>
                <a:ext cx="660400" cy="650875"/>
              </a:xfrm>
              <a:prstGeom prst="rect">
                <a:avLst/>
              </a:prstGeom>
            </p:spPr>
            <p:txBody>
              <a:bodyPr anchor="ctr" rtlCol="false" tIns="50800" lIns="50800" bIns="50800" rIns="50800"/>
              <a:lstStyle/>
              <a:p>
                <a:pPr algn="ctr">
                  <a:lnSpc>
                    <a:spcPts val="1739"/>
                  </a:lnSpc>
                </a:pPr>
              </a:p>
            </p:txBody>
          </p:sp>
        </p:grpSp>
        <p:sp>
          <p:nvSpPr>
            <p:cNvPr name="Freeform 56" id="56"/>
            <p:cNvSpPr/>
            <p:nvPr/>
          </p:nvSpPr>
          <p:spPr>
            <a:xfrm flipH="false" flipV="false" rot="0">
              <a:off x="363049" y="412515"/>
              <a:ext cx="563735" cy="563735"/>
            </a:xfrm>
            <a:custGeom>
              <a:avLst/>
              <a:gdLst/>
              <a:ahLst/>
              <a:cxnLst/>
              <a:rect r="r" b="b" t="t" l="l"/>
              <a:pathLst>
                <a:path h="563735" w="563735">
                  <a:moveTo>
                    <a:pt x="0" y="0"/>
                  </a:moveTo>
                  <a:lnTo>
                    <a:pt x="563735" y="0"/>
                  </a:lnTo>
                  <a:lnTo>
                    <a:pt x="563735" y="563735"/>
                  </a:lnTo>
                  <a:lnTo>
                    <a:pt x="0" y="5637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grpSp>
        <p:nvGrpSpPr>
          <p:cNvPr name="Group 57" id="57"/>
          <p:cNvGrpSpPr/>
          <p:nvPr/>
        </p:nvGrpSpPr>
        <p:grpSpPr>
          <a:xfrm rot="0">
            <a:off x="14593889" y="2337896"/>
            <a:ext cx="967375" cy="967375"/>
            <a:chOff x="0" y="0"/>
            <a:chExt cx="1289833" cy="1289833"/>
          </a:xfrm>
        </p:grpSpPr>
        <p:grpSp>
          <p:nvGrpSpPr>
            <p:cNvPr name="Group 58" id="58"/>
            <p:cNvGrpSpPr/>
            <p:nvPr/>
          </p:nvGrpSpPr>
          <p:grpSpPr>
            <a:xfrm rot="0">
              <a:off x="0" y="0"/>
              <a:ext cx="1289833" cy="1289833"/>
              <a:chOff x="0" y="0"/>
              <a:chExt cx="812800" cy="812800"/>
            </a:xfrm>
          </p:grpSpPr>
          <p:sp>
            <p:nvSpPr>
              <p:cNvPr name="Freeform 59" id="5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4CCAD"/>
              </a:solidFill>
            </p:spPr>
          </p:sp>
          <p:sp>
            <p:nvSpPr>
              <p:cNvPr name="TextBox 60" id="60"/>
              <p:cNvSpPr txBox="true"/>
              <p:nvPr/>
            </p:nvSpPr>
            <p:spPr>
              <a:xfrm>
                <a:off x="76200" y="85725"/>
                <a:ext cx="660400" cy="650875"/>
              </a:xfrm>
              <a:prstGeom prst="rect">
                <a:avLst/>
              </a:prstGeom>
            </p:spPr>
            <p:txBody>
              <a:bodyPr anchor="ctr" rtlCol="false" tIns="50800" lIns="50800" bIns="50800" rIns="50800"/>
              <a:lstStyle/>
              <a:p>
                <a:pPr algn="ctr">
                  <a:lnSpc>
                    <a:spcPts val="1739"/>
                  </a:lnSpc>
                </a:pPr>
              </a:p>
            </p:txBody>
          </p:sp>
        </p:grpSp>
        <p:sp>
          <p:nvSpPr>
            <p:cNvPr name="Freeform 61" id="61"/>
            <p:cNvSpPr/>
            <p:nvPr/>
          </p:nvSpPr>
          <p:spPr>
            <a:xfrm flipH="false" flipV="false" rot="0">
              <a:off x="237960" y="273972"/>
              <a:ext cx="813912" cy="641554"/>
            </a:xfrm>
            <a:custGeom>
              <a:avLst/>
              <a:gdLst/>
              <a:ahLst/>
              <a:cxnLst/>
              <a:rect r="r" b="b" t="t" l="l"/>
              <a:pathLst>
                <a:path h="641554" w="813912">
                  <a:moveTo>
                    <a:pt x="0" y="0"/>
                  </a:moveTo>
                  <a:lnTo>
                    <a:pt x="813913" y="0"/>
                  </a:lnTo>
                  <a:lnTo>
                    <a:pt x="813913" y="641555"/>
                  </a:lnTo>
                  <a:lnTo>
                    <a:pt x="0" y="6415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62" id="62"/>
          <p:cNvGrpSpPr/>
          <p:nvPr/>
        </p:nvGrpSpPr>
        <p:grpSpPr>
          <a:xfrm rot="0">
            <a:off x="14593889" y="3900183"/>
            <a:ext cx="967375" cy="967375"/>
            <a:chOff x="0" y="0"/>
            <a:chExt cx="1289833" cy="1289833"/>
          </a:xfrm>
        </p:grpSpPr>
        <p:grpSp>
          <p:nvGrpSpPr>
            <p:cNvPr name="Group 63" id="63"/>
            <p:cNvGrpSpPr/>
            <p:nvPr/>
          </p:nvGrpSpPr>
          <p:grpSpPr>
            <a:xfrm rot="0">
              <a:off x="0" y="0"/>
              <a:ext cx="1289833" cy="1289833"/>
              <a:chOff x="0" y="0"/>
              <a:chExt cx="812800" cy="812800"/>
            </a:xfrm>
          </p:grpSpPr>
          <p:sp>
            <p:nvSpPr>
              <p:cNvPr name="Freeform 64" id="6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4CCAD"/>
              </a:solidFill>
            </p:spPr>
          </p:sp>
          <p:sp>
            <p:nvSpPr>
              <p:cNvPr name="TextBox 65" id="65"/>
              <p:cNvSpPr txBox="true"/>
              <p:nvPr/>
            </p:nvSpPr>
            <p:spPr>
              <a:xfrm>
                <a:off x="76200" y="85725"/>
                <a:ext cx="660400" cy="650875"/>
              </a:xfrm>
              <a:prstGeom prst="rect">
                <a:avLst/>
              </a:prstGeom>
            </p:spPr>
            <p:txBody>
              <a:bodyPr anchor="ctr" rtlCol="false" tIns="50800" lIns="50800" bIns="50800" rIns="50800"/>
              <a:lstStyle/>
              <a:p>
                <a:pPr algn="ctr">
                  <a:lnSpc>
                    <a:spcPts val="1739"/>
                  </a:lnSpc>
                </a:pPr>
              </a:p>
            </p:txBody>
          </p:sp>
        </p:grpSp>
        <p:sp>
          <p:nvSpPr>
            <p:cNvPr name="Freeform 66" id="66"/>
            <p:cNvSpPr/>
            <p:nvPr/>
          </p:nvSpPr>
          <p:spPr>
            <a:xfrm flipH="false" flipV="false" rot="0">
              <a:off x="237960" y="270716"/>
              <a:ext cx="813912" cy="641554"/>
            </a:xfrm>
            <a:custGeom>
              <a:avLst/>
              <a:gdLst/>
              <a:ahLst/>
              <a:cxnLst/>
              <a:rect r="r" b="b" t="t" l="l"/>
              <a:pathLst>
                <a:path h="641554" w="813912">
                  <a:moveTo>
                    <a:pt x="0" y="0"/>
                  </a:moveTo>
                  <a:lnTo>
                    <a:pt x="813913" y="0"/>
                  </a:lnTo>
                  <a:lnTo>
                    <a:pt x="813913" y="641555"/>
                  </a:lnTo>
                  <a:lnTo>
                    <a:pt x="0" y="6415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67" id="67"/>
          <p:cNvGrpSpPr/>
          <p:nvPr/>
        </p:nvGrpSpPr>
        <p:grpSpPr>
          <a:xfrm rot="0">
            <a:off x="14593889" y="5462470"/>
            <a:ext cx="967375" cy="967375"/>
            <a:chOff x="0" y="0"/>
            <a:chExt cx="1289833" cy="1289833"/>
          </a:xfrm>
        </p:grpSpPr>
        <p:grpSp>
          <p:nvGrpSpPr>
            <p:cNvPr name="Group 68" id="68"/>
            <p:cNvGrpSpPr/>
            <p:nvPr/>
          </p:nvGrpSpPr>
          <p:grpSpPr>
            <a:xfrm rot="0">
              <a:off x="0" y="0"/>
              <a:ext cx="1289833" cy="1289833"/>
              <a:chOff x="0" y="0"/>
              <a:chExt cx="812800" cy="812800"/>
            </a:xfrm>
          </p:grpSpPr>
          <p:sp>
            <p:nvSpPr>
              <p:cNvPr name="Freeform 69" id="6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4CCAD"/>
              </a:solidFill>
            </p:spPr>
          </p:sp>
          <p:sp>
            <p:nvSpPr>
              <p:cNvPr name="TextBox 70" id="70"/>
              <p:cNvSpPr txBox="true"/>
              <p:nvPr/>
            </p:nvSpPr>
            <p:spPr>
              <a:xfrm>
                <a:off x="76200" y="85725"/>
                <a:ext cx="660400" cy="650875"/>
              </a:xfrm>
              <a:prstGeom prst="rect">
                <a:avLst/>
              </a:prstGeom>
            </p:spPr>
            <p:txBody>
              <a:bodyPr anchor="ctr" rtlCol="false" tIns="50800" lIns="50800" bIns="50800" rIns="50800"/>
              <a:lstStyle/>
              <a:p>
                <a:pPr algn="ctr">
                  <a:lnSpc>
                    <a:spcPts val="1739"/>
                  </a:lnSpc>
                </a:pPr>
              </a:p>
            </p:txBody>
          </p:sp>
        </p:grpSp>
        <p:sp>
          <p:nvSpPr>
            <p:cNvPr name="Freeform 71" id="71"/>
            <p:cNvSpPr/>
            <p:nvPr/>
          </p:nvSpPr>
          <p:spPr>
            <a:xfrm flipH="false" flipV="false" rot="0">
              <a:off x="237960" y="267461"/>
              <a:ext cx="813912" cy="641554"/>
            </a:xfrm>
            <a:custGeom>
              <a:avLst/>
              <a:gdLst/>
              <a:ahLst/>
              <a:cxnLst/>
              <a:rect r="r" b="b" t="t" l="l"/>
              <a:pathLst>
                <a:path h="641554" w="813912">
                  <a:moveTo>
                    <a:pt x="0" y="0"/>
                  </a:moveTo>
                  <a:lnTo>
                    <a:pt x="813913" y="0"/>
                  </a:lnTo>
                  <a:lnTo>
                    <a:pt x="813913" y="641554"/>
                  </a:lnTo>
                  <a:lnTo>
                    <a:pt x="0" y="6415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72" id="72"/>
          <p:cNvGrpSpPr/>
          <p:nvPr/>
        </p:nvGrpSpPr>
        <p:grpSpPr>
          <a:xfrm rot="0">
            <a:off x="14593889" y="7024757"/>
            <a:ext cx="967375" cy="967375"/>
            <a:chOff x="0" y="0"/>
            <a:chExt cx="1289833" cy="1289833"/>
          </a:xfrm>
        </p:grpSpPr>
        <p:grpSp>
          <p:nvGrpSpPr>
            <p:cNvPr name="Group 73" id="73"/>
            <p:cNvGrpSpPr/>
            <p:nvPr/>
          </p:nvGrpSpPr>
          <p:grpSpPr>
            <a:xfrm rot="0">
              <a:off x="0" y="0"/>
              <a:ext cx="1289833" cy="1289833"/>
              <a:chOff x="0" y="0"/>
              <a:chExt cx="812800" cy="812800"/>
            </a:xfrm>
          </p:grpSpPr>
          <p:sp>
            <p:nvSpPr>
              <p:cNvPr name="Freeform 74" id="7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4CCAD"/>
              </a:solidFill>
            </p:spPr>
          </p:sp>
          <p:sp>
            <p:nvSpPr>
              <p:cNvPr name="TextBox 75" id="75"/>
              <p:cNvSpPr txBox="true"/>
              <p:nvPr/>
            </p:nvSpPr>
            <p:spPr>
              <a:xfrm>
                <a:off x="76200" y="85725"/>
                <a:ext cx="660400" cy="650875"/>
              </a:xfrm>
              <a:prstGeom prst="rect">
                <a:avLst/>
              </a:prstGeom>
            </p:spPr>
            <p:txBody>
              <a:bodyPr anchor="ctr" rtlCol="false" tIns="50800" lIns="50800" bIns="50800" rIns="50800"/>
              <a:lstStyle/>
              <a:p>
                <a:pPr algn="ctr">
                  <a:lnSpc>
                    <a:spcPts val="1739"/>
                  </a:lnSpc>
                </a:pPr>
              </a:p>
            </p:txBody>
          </p:sp>
        </p:grpSp>
        <p:sp>
          <p:nvSpPr>
            <p:cNvPr name="Freeform 76" id="76"/>
            <p:cNvSpPr/>
            <p:nvPr/>
          </p:nvSpPr>
          <p:spPr>
            <a:xfrm flipH="false" flipV="false" rot="0">
              <a:off x="237960" y="264205"/>
              <a:ext cx="813912" cy="641554"/>
            </a:xfrm>
            <a:custGeom>
              <a:avLst/>
              <a:gdLst/>
              <a:ahLst/>
              <a:cxnLst/>
              <a:rect r="r" b="b" t="t" l="l"/>
              <a:pathLst>
                <a:path h="641554" w="813912">
                  <a:moveTo>
                    <a:pt x="0" y="0"/>
                  </a:moveTo>
                  <a:lnTo>
                    <a:pt x="813913" y="0"/>
                  </a:lnTo>
                  <a:lnTo>
                    <a:pt x="813913" y="641554"/>
                  </a:lnTo>
                  <a:lnTo>
                    <a:pt x="0" y="6415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AutoShape 77" id="77"/>
          <p:cNvSpPr/>
          <p:nvPr/>
        </p:nvSpPr>
        <p:spPr>
          <a:xfrm>
            <a:off x="-2600915" y="238125"/>
            <a:ext cx="22007130" cy="0"/>
          </a:xfrm>
          <a:prstGeom prst="line">
            <a:avLst/>
          </a:prstGeom>
          <a:ln cap="flat" w="19050">
            <a:solidFill>
              <a:srgbClr val="ECEBE9"/>
            </a:solidFill>
            <a:prstDash val="solid"/>
            <a:headEnd type="none" len="sm" w="sm"/>
            <a:tailEnd type="none" len="sm" w="sm"/>
          </a:ln>
        </p:spPr>
      </p:sp>
      <p:sp>
        <p:nvSpPr>
          <p:cNvPr name="TextBox 78" id="78"/>
          <p:cNvSpPr txBox="true"/>
          <p:nvPr/>
        </p:nvSpPr>
        <p:spPr>
          <a:xfrm rot="0">
            <a:off x="3705640" y="7341813"/>
            <a:ext cx="3958109" cy="288246"/>
          </a:xfrm>
          <a:prstGeom prst="rect">
            <a:avLst/>
          </a:prstGeom>
        </p:spPr>
        <p:txBody>
          <a:bodyPr anchor="t" rtlCol="false" tIns="0" lIns="0" bIns="0" rIns="0">
            <a:spAutoFit/>
          </a:bodyPr>
          <a:lstStyle/>
          <a:p>
            <a:pPr algn="ctr" marL="0" indent="0" lvl="0">
              <a:lnSpc>
                <a:spcPts val="2453"/>
              </a:lnSpc>
            </a:pPr>
            <a:r>
              <a:rPr lang="en-US" b="true" sz="1752">
                <a:solidFill>
                  <a:srgbClr val="3A3A3A"/>
                </a:solidFill>
                <a:latin typeface="Catamaran Semi-Bold"/>
                <a:ea typeface="Catamaran Semi-Bold"/>
                <a:cs typeface="Catamaran Semi-Bold"/>
                <a:sym typeface="Catamaran Semi-Bold"/>
              </a:rPr>
              <a:t>Don’t react or respond without thinking.</a:t>
            </a:r>
          </a:p>
        </p:txBody>
      </p:sp>
      <p:grpSp>
        <p:nvGrpSpPr>
          <p:cNvPr name="Group 79" id="79"/>
          <p:cNvGrpSpPr/>
          <p:nvPr/>
        </p:nvGrpSpPr>
        <p:grpSpPr>
          <a:xfrm rot="5400000">
            <a:off x="4268459" y="6116020"/>
            <a:ext cx="1498786" cy="6044004"/>
            <a:chOff x="0" y="0"/>
            <a:chExt cx="616035" cy="2484224"/>
          </a:xfrm>
        </p:grpSpPr>
        <p:sp>
          <p:nvSpPr>
            <p:cNvPr name="Freeform 80" id="80"/>
            <p:cNvSpPr/>
            <p:nvPr/>
          </p:nvSpPr>
          <p:spPr>
            <a:xfrm flipH="false" flipV="false" rot="0">
              <a:off x="0" y="0"/>
              <a:ext cx="616035" cy="2484224"/>
            </a:xfrm>
            <a:custGeom>
              <a:avLst/>
              <a:gdLst/>
              <a:ahLst/>
              <a:cxnLst/>
              <a:rect r="r" b="b" t="t" l="l"/>
              <a:pathLst>
                <a:path h="2484224" w="616035">
                  <a:moveTo>
                    <a:pt x="205456" y="2465155"/>
                  </a:moveTo>
                  <a:cubicBezTo>
                    <a:pt x="237039" y="2476668"/>
                    <a:pt x="272944" y="2484224"/>
                    <a:pt x="308184" y="2484224"/>
                  </a:cubicBezTo>
                  <a:cubicBezTo>
                    <a:pt x="343424" y="2484224"/>
                    <a:pt x="377335" y="2477747"/>
                    <a:pt x="408584" y="2466233"/>
                  </a:cubicBezTo>
                  <a:cubicBezTo>
                    <a:pt x="409250" y="2465873"/>
                    <a:pt x="409915" y="2465873"/>
                    <a:pt x="410579" y="2465514"/>
                  </a:cubicBezTo>
                  <a:cubicBezTo>
                    <a:pt x="527935" y="2419459"/>
                    <a:pt x="614373" y="2297845"/>
                    <a:pt x="616035" y="2118595"/>
                  </a:cubicBezTo>
                  <a:lnTo>
                    <a:pt x="616035" y="58757"/>
                  </a:lnTo>
                  <a:cubicBezTo>
                    <a:pt x="616035" y="43174"/>
                    <a:pt x="609845" y="28229"/>
                    <a:pt x="598826" y="17210"/>
                  </a:cubicBezTo>
                  <a:cubicBezTo>
                    <a:pt x="587807" y="6190"/>
                    <a:pt x="572862" y="0"/>
                    <a:pt x="557278" y="0"/>
                  </a:cubicBezTo>
                  <a:lnTo>
                    <a:pt x="58757" y="0"/>
                  </a:lnTo>
                  <a:cubicBezTo>
                    <a:pt x="43174" y="0"/>
                    <a:pt x="28229" y="6190"/>
                    <a:pt x="17210" y="17210"/>
                  </a:cubicBezTo>
                  <a:cubicBezTo>
                    <a:pt x="6190" y="28229"/>
                    <a:pt x="0" y="43174"/>
                    <a:pt x="0" y="58757"/>
                  </a:cubicBezTo>
                  <a:lnTo>
                    <a:pt x="0" y="2117022"/>
                  </a:lnTo>
                  <a:cubicBezTo>
                    <a:pt x="1662" y="2298564"/>
                    <a:pt x="86770" y="2420179"/>
                    <a:pt x="205456" y="2465155"/>
                  </a:cubicBezTo>
                  <a:lnTo>
                    <a:pt x="205456" y="2465155"/>
                  </a:lnTo>
                  <a:close/>
                </a:path>
              </a:pathLst>
            </a:custGeom>
            <a:solidFill>
              <a:srgbClr val="FEFEFE"/>
            </a:solidFill>
            <a:ln w="28575" cap="sq">
              <a:solidFill>
                <a:srgbClr val="FF7DB3"/>
              </a:solidFill>
              <a:prstDash val="solid"/>
              <a:miter/>
            </a:ln>
          </p:spPr>
        </p:sp>
        <p:sp>
          <p:nvSpPr>
            <p:cNvPr name="TextBox 81" id="81"/>
            <p:cNvSpPr txBox="true"/>
            <p:nvPr/>
          </p:nvSpPr>
          <p:spPr>
            <a:xfrm>
              <a:off x="0" y="19050"/>
              <a:ext cx="616035" cy="2338174"/>
            </a:xfrm>
            <a:prstGeom prst="rect">
              <a:avLst/>
            </a:prstGeom>
          </p:spPr>
          <p:txBody>
            <a:bodyPr anchor="ctr" rtlCol="false" tIns="27432" lIns="27432" bIns="27432" rIns="27432"/>
            <a:lstStyle/>
            <a:p>
              <a:pPr algn="ctr">
                <a:lnSpc>
                  <a:spcPts val="777"/>
                </a:lnSpc>
              </a:pPr>
            </a:p>
          </p:txBody>
        </p:sp>
      </p:grpSp>
      <p:grpSp>
        <p:nvGrpSpPr>
          <p:cNvPr name="Group 82" id="82"/>
          <p:cNvGrpSpPr/>
          <p:nvPr/>
        </p:nvGrpSpPr>
        <p:grpSpPr>
          <a:xfrm rot="0">
            <a:off x="2491900" y="8625031"/>
            <a:ext cx="967375" cy="967375"/>
            <a:chOff x="0" y="0"/>
            <a:chExt cx="1289833" cy="1289833"/>
          </a:xfrm>
        </p:grpSpPr>
        <p:grpSp>
          <p:nvGrpSpPr>
            <p:cNvPr name="Group 83" id="83"/>
            <p:cNvGrpSpPr/>
            <p:nvPr/>
          </p:nvGrpSpPr>
          <p:grpSpPr>
            <a:xfrm rot="0">
              <a:off x="0" y="0"/>
              <a:ext cx="1289833" cy="1289833"/>
              <a:chOff x="0" y="0"/>
              <a:chExt cx="812800" cy="812800"/>
            </a:xfrm>
          </p:grpSpPr>
          <p:sp>
            <p:nvSpPr>
              <p:cNvPr name="Freeform 84" id="8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82BE"/>
              </a:solidFill>
            </p:spPr>
          </p:sp>
          <p:sp>
            <p:nvSpPr>
              <p:cNvPr name="TextBox 85" id="85"/>
              <p:cNvSpPr txBox="true"/>
              <p:nvPr/>
            </p:nvSpPr>
            <p:spPr>
              <a:xfrm>
                <a:off x="76200" y="85725"/>
                <a:ext cx="660400" cy="650875"/>
              </a:xfrm>
              <a:prstGeom prst="rect">
                <a:avLst/>
              </a:prstGeom>
            </p:spPr>
            <p:txBody>
              <a:bodyPr anchor="ctr" rtlCol="false" tIns="50800" lIns="50800" bIns="50800" rIns="50800"/>
              <a:lstStyle/>
              <a:p>
                <a:pPr algn="ctr">
                  <a:lnSpc>
                    <a:spcPts val="1739"/>
                  </a:lnSpc>
                </a:pPr>
              </a:p>
            </p:txBody>
          </p:sp>
        </p:grpSp>
        <p:sp>
          <p:nvSpPr>
            <p:cNvPr name="Freeform 86" id="86"/>
            <p:cNvSpPr/>
            <p:nvPr/>
          </p:nvSpPr>
          <p:spPr>
            <a:xfrm flipH="false" flipV="false" rot="0">
              <a:off x="363049" y="412515"/>
              <a:ext cx="563735" cy="563735"/>
            </a:xfrm>
            <a:custGeom>
              <a:avLst/>
              <a:gdLst/>
              <a:ahLst/>
              <a:cxnLst/>
              <a:rect r="r" b="b" t="t" l="l"/>
              <a:pathLst>
                <a:path h="563735" w="563735">
                  <a:moveTo>
                    <a:pt x="0" y="0"/>
                  </a:moveTo>
                  <a:lnTo>
                    <a:pt x="563735" y="0"/>
                  </a:lnTo>
                  <a:lnTo>
                    <a:pt x="563735" y="563735"/>
                  </a:lnTo>
                  <a:lnTo>
                    <a:pt x="0" y="5637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sp>
        <p:nvSpPr>
          <p:cNvPr name="TextBox 87" id="87"/>
          <p:cNvSpPr txBox="true"/>
          <p:nvPr/>
        </p:nvSpPr>
        <p:spPr>
          <a:xfrm rot="0">
            <a:off x="3763187" y="8853316"/>
            <a:ext cx="3958109" cy="592424"/>
          </a:xfrm>
          <a:prstGeom prst="rect">
            <a:avLst/>
          </a:prstGeom>
        </p:spPr>
        <p:txBody>
          <a:bodyPr anchor="t" rtlCol="false" tIns="0" lIns="0" bIns="0" rIns="0">
            <a:spAutoFit/>
          </a:bodyPr>
          <a:lstStyle/>
          <a:p>
            <a:pPr algn="ctr" marL="0" indent="0" lvl="0">
              <a:lnSpc>
                <a:spcPts val="2453"/>
              </a:lnSpc>
            </a:pPr>
            <a:r>
              <a:rPr lang="en-US" b="true" sz="1752">
                <a:solidFill>
                  <a:srgbClr val="3A3A3A"/>
                </a:solidFill>
                <a:latin typeface="Catamaran Semi-Bold"/>
                <a:ea typeface="Catamaran Semi-Bold"/>
                <a:cs typeface="Catamaran Semi-Bold"/>
                <a:sym typeface="Catamaran Semi-Bold"/>
              </a:rPr>
              <a:t>Allow people to overstep communication boundaries and timefames</a:t>
            </a:r>
          </a:p>
        </p:txBody>
      </p:sp>
      <p:grpSp>
        <p:nvGrpSpPr>
          <p:cNvPr name="Group 88" id="88"/>
          <p:cNvGrpSpPr/>
          <p:nvPr/>
        </p:nvGrpSpPr>
        <p:grpSpPr>
          <a:xfrm rot="-5400000">
            <a:off x="12271406" y="6150175"/>
            <a:ext cx="1498786" cy="6002237"/>
            <a:chOff x="0" y="0"/>
            <a:chExt cx="616035" cy="2467056"/>
          </a:xfrm>
        </p:grpSpPr>
        <p:sp>
          <p:nvSpPr>
            <p:cNvPr name="Freeform 89" id="89"/>
            <p:cNvSpPr/>
            <p:nvPr/>
          </p:nvSpPr>
          <p:spPr>
            <a:xfrm flipH="false" flipV="false" rot="0">
              <a:off x="0" y="0"/>
              <a:ext cx="616035" cy="2467056"/>
            </a:xfrm>
            <a:custGeom>
              <a:avLst/>
              <a:gdLst/>
              <a:ahLst/>
              <a:cxnLst/>
              <a:rect r="r" b="b" t="t" l="l"/>
              <a:pathLst>
                <a:path h="2467056" w="616035">
                  <a:moveTo>
                    <a:pt x="205456" y="2447987"/>
                  </a:moveTo>
                  <a:cubicBezTo>
                    <a:pt x="237039" y="2459501"/>
                    <a:pt x="272944" y="2467056"/>
                    <a:pt x="308184" y="2467056"/>
                  </a:cubicBezTo>
                  <a:cubicBezTo>
                    <a:pt x="343424" y="2467056"/>
                    <a:pt x="377335" y="2460579"/>
                    <a:pt x="408584" y="2449065"/>
                  </a:cubicBezTo>
                  <a:cubicBezTo>
                    <a:pt x="409250" y="2448706"/>
                    <a:pt x="409915" y="2448706"/>
                    <a:pt x="410579" y="2448347"/>
                  </a:cubicBezTo>
                  <a:cubicBezTo>
                    <a:pt x="527935" y="2402291"/>
                    <a:pt x="614373" y="2280677"/>
                    <a:pt x="616035" y="2101809"/>
                  </a:cubicBezTo>
                  <a:lnTo>
                    <a:pt x="616035" y="58757"/>
                  </a:lnTo>
                  <a:cubicBezTo>
                    <a:pt x="616035" y="43174"/>
                    <a:pt x="609845" y="28229"/>
                    <a:pt x="598826" y="17210"/>
                  </a:cubicBezTo>
                  <a:cubicBezTo>
                    <a:pt x="587807" y="6190"/>
                    <a:pt x="572862" y="0"/>
                    <a:pt x="557278" y="0"/>
                  </a:cubicBezTo>
                  <a:lnTo>
                    <a:pt x="58757" y="0"/>
                  </a:lnTo>
                  <a:cubicBezTo>
                    <a:pt x="43174" y="0"/>
                    <a:pt x="28229" y="6190"/>
                    <a:pt x="17210" y="17210"/>
                  </a:cubicBezTo>
                  <a:cubicBezTo>
                    <a:pt x="6190" y="28229"/>
                    <a:pt x="0" y="43174"/>
                    <a:pt x="0" y="58757"/>
                  </a:cubicBezTo>
                  <a:lnTo>
                    <a:pt x="0" y="2100249"/>
                  </a:lnTo>
                  <a:cubicBezTo>
                    <a:pt x="1662" y="2281396"/>
                    <a:pt x="86770" y="2403011"/>
                    <a:pt x="205456" y="2447987"/>
                  </a:cubicBezTo>
                  <a:lnTo>
                    <a:pt x="205456" y="2447987"/>
                  </a:lnTo>
                  <a:close/>
                </a:path>
              </a:pathLst>
            </a:custGeom>
            <a:solidFill>
              <a:srgbClr val="FEFEFE"/>
            </a:solidFill>
            <a:ln w="28575" cap="sq">
              <a:solidFill>
                <a:srgbClr val="339966"/>
              </a:solidFill>
              <a:prstDash val="solid"/>
              <a:miter/>
            </a:ln>
          </p:spPr>
        </p:sp>
        <p:sp>
          <p:nvSpPr>
            <p:cNvPr name="TextBox 90" id="90"/>
            <p:cNvSpPr txBox="true"/>
            <p:nvPr/>
          </p:nvSpPr>
          <p:spPr>
            <a:xfrm>
              <a:off x="0" y="19050"/>
              <a:ext cx="616035" cy="2321006"/>
            </a:xfrm>
            <a:prstGeom prst="rect">
              <a:avLst/>
            </a:prstGeom>
          </p:spPr>
          <p:txBody>
            <a:bodyPr anchor="ctr" rtlCol="false" tIns="27432" lIns="27432" bIns="27432" rIns="27432"/>
            <a:lstStyle/>
            <a:p>
              <a:pPr algn="ctr">
                <a:lnSpc>
                  <a:spcPts val="777"/>
                </a:lnSpc>
              </a:pPr>
            </a:p>
          </p:txBody>
        </p:sp>
      </p:grpSp>
      <p:sp>
        <p:nvSpPr>
          <p:cNvPr name="TextBox 91" id="91"/>
          <p:cNvSpPr txBox="true"/>
          <p:nvPr/>
        </p:nvSpPr>
        <p:spPr>
          <a:xfrm rot="0">
            <a:off x="10680383" y="8801970"/>
            <a:ext cx="3913506" cy="602611"/>
          </a:xfrm>
          <a:prstGeom prst="rect">
            <a:avLst/>
          </a:prstGeom>
        </p:spPr>
        <p:txBody>
          <a:bodyPr anchor="t" rtlCol="false" tIns="0" lIns="0" bIns="0" rIns="0">
            <a:spAutoFit/>
          </a:bodyPr>
          <a:lstStyle/>
          <a:p>
            <a:pPr algn="ctr" marL="0" indent="0" lvl="0">
              <a:lnSpc>
                <a:spcPts val="2416"/>
              </a:lnSpc>
            </a:pPr>
            <a:r>
              <a:rPr lang="en-US" b="true" sz="1726">
                <a:solidFill>
                  <a:srgbClr val="3A3A3A"/>
                </a:solidFill>
                <a:latin typeface="Catamaran Semi-Bold"/>
                <a:ea typeface="Catamaran Semi-Bold"/>
                <a:cs typeface="Catamaran Semi-Bold"/>
                <a:sym typeface="Catamaran Semi-Bold"/>
              </a:rPr>
              <a:t>Utilize communication methods appropriate to the situation/need</a:t>
            </a:r>
          </a:p>
        </p:txBody>
      </p:sp>
      <p:grpSp>
        <p:nvGrpSpPr>
          <p:cNvPr name="Group 92" id="92"/>
          <p:cNvGrpSpPr/>
          <p:nvPr/>
        </p:nvGrpSpPr>
        <p:grpSpPr>
          <a:xfrm rot="0">
            <a:off x="14594437" y="8638638"/>
            <a:ext cx="967375" cy="967375"/>
            <a:chOff x="0" y="0"/>
            <a:chExt cx="1289833" cy="1289833"/>
          </a:xfrm>
        </p:grpSpPr>
        <p:grpSp>
          <p:nvGrpSpPr>
            <p:cNvPr name="Group 93" id="93"/>
            <p:cNvGrpSpPr/>
            <p:nvPr/>
          </p:nvGrpSpPr>
          <p:grpSpPr>
            <a:xfrm rot="0">
              <a:off x="0" y="0"/>
              <a:ext cx="1289833" cy="1289833"/>
              <a:chOff x="0" y="0"/>
              <a:chExt cx="812800" cy="812800"/>
            </a:xfrm>
          </p:grpSpPr>
          <p:sp>
            <p:nvSpPr>
              <p:cNvPr name="Freeform 94" id="9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4CCAD"/>
              </a:solidFill>
            </p:spPr>
          </p:sp>
          <p:sp>
            <p:nvSpPr>
              <p:cNvPr name="TextBox 95" id="95"/>
              <p:cNvSpPr txBox="true"/>
              <p:nvPr/>
            </p:nvSpPr>
            <p:spPr>
              <a:xfrm>
                <a:off x="76200" y="85725"/>
                <a:ext cx="660400" cy="650875"/>
              </a:xfrm>
              <a:prstGeom prst="rect">
                <a:avLst/>
              </a:prstGeom>
            </p:spPr>
            <p:txBody>
              <a:bodyPr anchor="ctr" rtlCol="false" tIns="50800" lIns="50800" bIns="50800" rIns="50800"/>
              <a:lstStyle/>
              <a:p>
                <a:pPr algn="ctr">
                  <a:lnSpc>
                    <a:spcPts val="1739"/>
                  </a:lnSpc>
                </a:pPr>
              </a:p>
            </p:txBody>
          </p:sp>
        </p:grpSp>
        <p:sp>
          <p:nvSpPr>
            <p:cNvPr name="Freeform 96" id="96"/>
            <p:cNvSpPr/>
            <p:nvPr/>
          </p:nvSpPr>
          <p:spPr>
            <a:xfrm flipH="false" flipV="false" rot="0">
              <a:off x="237960" y="264205"/>
              <a:ext cx="813912" cy="641554"/>
            </a:xfrm>
            <a:custGeom>
              <a:avLst/>
              <a:gdLst/>
              <a:ahLst/>
              <a:cxnLst/>
              <a:rect r="r" b="b" t="t" l="l"/>
              <a:pathLst>
                <a:path h="641554" w="813912">
                  <a:moveTo>
                    <a:pt x="0" y="0"/>
                  </a:moveTo>
                  <a:lnTo>
                    <a:pt x="813913" y="0"/>
                  </a:lnTo>
                  <a:lnTo>
                    <a:pt x="813913" y="641554"/>
                  </a:lnTo>
                  <a:lnTo>
                    <a:pt x="0" y="6415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97" id="97"/>
          <p:cNvSpPr txBox="true"/>
          <p:nvPr/>
        </p:nvSpPr>
        <p:spPr>
          <a:xfrm rot="0">
            <a:off x="159710" y="438669"/>
            <a:ext cx="17667564" cy="933453"/>
          </a:xfrm>
          <a:prstGeom prst="rect">
            <a:avLst/>
          </a:prstGeom>
        </p:spPr>
        <p:txBody>
          <a:bodyPr anchor="t" rtlCol="false" tIns="0" lIns="0" bIns="0" rIns="0">
            <a:spAutoFit/>
          </a:bodyPr>
          <a:lstStyle/>
          <a:p>
            <a:pPr algn="l" marL="0" indent="0" lvl="0">
              <a:lnSpc>
                <a:spcPts val="6000"/>
              </a:lnSpc>
            </a:pPr>
            <a:r>
              <a:rPr lang="en-US" sz="6000" spc="-150">
                <a:solidFill>
                  <a:srgbClr val="339966"/>
                </a:solidFill>
                <a:latin typeface="Gotham 3"/>
                <a:ea typeface="Gotham 3"/>
                <a:cs typeface="Gotham 3"/>
                <a:sym typeface="Gotham 3"/>
              </a:rPr>
              <a:t>Communication is KEY</a:t>
            </a:r>
          </a:p>
        </p:txBody>
      </p:sp>
      <p:sp>
        <p:nvSpPr>
          <p:cNvPr name="TextBox 98" id="98"/>
          <p:cNvSpPr txBox="true"/>
          <p:nvPr/>
        </p:nvSpPr>
        <p:spPr>
          <a:xfrm rot="0">
            <a:off x="416432" y="1305447"/>
            <a:ext cx="9382240" cy="408305"/>
          </a:xfrm>
          <a:prstGeom prst="rect">
            <a:avLst/>
          </a:prstGeom>
        </p:spPr>
        <p:txBody>
          <a:bodyPr anchor="t" rtlCol="false" tIns="0" lIns="0" bIns="0" rIns="0">
            <a:spAutoFit/>
          </a:bodyPr>
          <a:lstStyle/>
          <a:p>
            <a:pPr algn="l">
              <a:lnSpc>
                <a:spcPts val="3219"/>
              </a:lnSpc>
              <a:spcBef>
                <a:spcPct val="0"/>
              </a:spcBef>
            </a:pPr>
            <a:r>
              <a:rPr lang="en-US" b="true" sz="2299">
                <a:solidFill>
                  <a:srgbClr val="000000"/>
                </a:solidFill>
                <a:latin typeface="Arimo Bold"/>
                <a:ea typeface="Arimo Bold"/>
                <a:cs typeface="Arimo Bold"/>
                <a:sym typeface="Arimo Bold"/>
              </a:rPr>
              <a:t>R</a:t>
            </a:r>
            <a:r>
              <a:rPr lang="en-US" b="true" sz="2299">
                <a:solidFill>
                  <a:srgbClr val="000000"/>
                </a:solidFill>
                <a:latin typeface="Arimo Bold"/>
                <a:ea typeface="Arimo Bold"/>
                <a:cs typeface="Arimo Bold"/>
                <a:sym typeface="Arimo Bold"/>
              </a:rPr>
              <a:t>osters, Email. BAND, Calendars, Other tools?</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81639" y="3159389"/>
            <a:ext cx="17724722" cy="3968221"/>
          </a:xfrm>
          <a:custGeom>
            <a:avLst/>
            <a:gdLst/>
            <a:ahLst/>
            <a:cxnLst/>
            <a:rect r="r" b="b" t="t" l="l"/>
            <a:pathLst>
              <a:path h="3968221" w="17724722">
                <a:moveTo>
                  <a:pt x="0" y="0"/>
                </a:moveTo>
                <a:lnTo>
                  <a:pt x="17724722" y="0"/>
                </a:lnTo>
                <a:lnTo>
                  <a:pt x="17724722" y="3968222"/>
                </a:lnTo>
                <a:lnTo>
                  <a:pt x="0" y="3968222"/>
                </a:lnTo>
                <a:lnTo>
                  <a:pt x="0" y="0"/>
                </a:lnTo>
                <a:close/>
              </a:path>
            </a:pathLst>
          </a:custGeom>
          <a:blipFill>
            <a:blip r:embed="rId2"/>
            <a:stretch>
              <a:fillRect l="0" t="0" r="0" b="0"/>
            </a:stretch>
          </a:blipFill>
        </p:spPr>
      </p:sp>
      <p:sp>
        <p:nvSpPr>
          <p:cNvPr name="TextBox 3" id="3"/>
          <p:cNvSpPr txBox="true"/>
          <p:nvPr/>
        </p:nvSpPr>
        <p:spPr>
          <a:xfrm rot="0">
            <a:off x="5204058" y="7013311"/>
            <a:ext cx="11825583" cy="876300"/>
          </a:xfrm>
          <a:prstGeom prst="rect">
            <a:avLst/>
          </a:prstGeom>
        </p:spPr>
        <p:txBody>
          <a:bodyPr anchor="t" rtlCol="false" tIns="0" lIns="0" bIns="0" rIns="0">
            <a:spAutoFit/>
          </a:bodyPr>
          <a:lstStyle/>
          <a:p>
            <a:pPr algn="ctr">
              <a:lnSpc>
                <a:spcPts val="6000"/>
              </a:lnSpc>
            </a:pPr>
            <a:r>
              <a:rPr lang="en-US" b="true" sz="5000">
                <a:solidFill>
                  <a:srgbClr val="339966"/>
                </a:solidFill>
                <a:latin typeface="Gotham 1"/>
                <a:ea typeface="Gotham 1"/>
                <a:cs typeface="Gotham 1"/>
                <a:sym typeface="Gotham 1"/>
              </a:rPr>
              <a:t>"To Make the Best Better"</a:t>
            </a:r>
          </a:p>
        </p:txBody>
      </p:sp>
      <p:sp>
        <p:nvSpPr>
          <p:cNvPr name="TextBox 4" id="4"/>
          <p:cNvSpPr txBox="true"/>
          <p:nvPr/>
        </p:nvSpPr>
        <p:spPr>
          <a:xfrm rot="0">
            <a:off x="620436" y="536575"/>
            <a:ext cx="17667564" cy="984250"/>
          </a:xfrm>
          <a:prstGeom prst="rect">
            <a:avLst/>
          </a:prstGeom>
        </p:spPr>
        <p:txBody>
          <a:bodyPr anchor="t" rtlCol="false" tIns="0" lIns="0" bIns="0" rIns="0">
            <a:spAutoFit/>
          </a:bodyPr>
          <a:lstStyle/>
          <a:p>
            <a:pPr algn="l" marL="0" indent="0" lvl="0">
              <a:lnSpc>
                <a:spcPts val="6500"/>
              </a:lnSpc>
            </a:pPr>
            <a:r>
              <a:rPr lang="en-US" sz="6500" spc="-162">
                <a:solidFill>
                  <a:srgbClr val="339966"/>
                </a:solidFill>
                <a:latin typeface="Gotham 3"/>
                <a:ea typeface="Gotham 3"/>
                <a:cs typeface="Gotham 3"/>
                <a:sym typeface="Gotham 3"/>
              </a:rPr>
              <a:t>Keeping 4-H the Focus</a:t>
            </a:r>
          </a:p>
        </p:txBody>
      </p:sp>
      <p:sp>
        <p:nvSpPr>
          <p:cNvPr name="TextBox 5" id="5"/>
          <p:cNvSpPr txBox="true"/>
          <p:nvPr/>
        </p:nvSpPr>
        <p:spPr>
          <a:xfrm rot="0">
            <a:off x="-829849" y="1560144"/>
            <a:ext cx="12416425" cy="408305"/>
          </a:xfrm>
          <a:prstGeom prst="rect">
            <a:avLst/>
          </a:prstGeom>
        </p:spPr>
        <p:txBody>
          <a:bodyPr anchor="t" rtlCol="false" tIns="0" lIns="0" bIns="0" rIns="0">
            <a:spAutoFit/>
          </a:bodyPr>
          <a:lstStyle/>
          <a:p>
            <a:pPr algn="ctr">
              <a:lnSpc>
                <a:spcPts val="3219"/>
              </a:lnSpc>
              <a:spcBef>
                <a:spcPct val="0"/>
              </a:spcBef>
            </a:pPr>
            <a:r>
              <a:rPr lang="en-US" b="true" sz="2299">
                <a:solidFill>
                  <a:srgbClr val="000000"/>
                </a:solidFill>
                <a:latin typeface="Arimo Bold"/>
                <a:ea typeface="Arimo Bold"/>
                <a:cs typeface="Arimo Bold"/>
                <a:sym typeface="Arimo Bold"/>
              </a:rPr>
              <a:t>4-H is more than just “classes” - it is a Youth Development Program</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7081527" y="4023668"/>
            <a:ext cx="2710170" cy="2973404"/>
          </a:xfrm>
          <a:prstGeom prst="rect">
            <a:avLst/>
          </a:prstGeom>
          <a:solidFill>
            <a:srgbClr val="339966"/>
          </a:solidFill>
        </p:spPr>
      </p:sp>
      <p:sp>
        <p:nvSpPr>
          <p:cNvPr name="AutoShape 3" id="3"/>
          <p:cNvSpPr/>
          <p:nvPr/>
        </p:nvSpPr>
        <p:spPr>
          <a:xfrm rot="0">
            <a:off x="2608661" y="6599738"/>
            <a:ext cx="1762695" cy="3687262"/>
          </a:xfrm>
          <a:prstGeom prst="rect">
            <a:avLst/>
          </a:prstGeom>
          <a:solidFill>
            <a:srgbClr val="BED600"/>
          </a:solidFill>
        </p:spPr>
      </p:sp>
      <p:sp>
        <p:nvSpPr>
          <p:cNvPr name="Freeform 4" id="4"/>
          <p:cNvSpPr/>
          <p:nvPr/>
        </p:nvSpPr>
        <p:spPr>
          <a:xfrm flipH="false" flipV="false" rot="0">
            <a:off x="4371357" y="4023668"/>
            <a:ext cx="2710170" cy="6263332"/>
          </a:xfrm>
          <a:custGeom>
            <a:avLst/>
            <a:gdLst/>
            <a:ahLst/>
            <a:cxnLst/>
            <a:rect r="r" b="b" t="t" l="l"/>
            <a:pathLst>
              <a:path h="6263332" w="2710170">
                <a:moveTo>
                  <a:pt x="0" y="0"/>
                </a:moveTo>
                <a:lnTo>
                  <a:pt x="2710170" y="0"/>
                </a:lnTo>
                <a:lnTo>
                  <a:pt x="2710170" y="6263332"/>
                </a:lnTo>
                <a:lnTo>
                  <a:pt x="0" y="6263332"/>
                </a:lnTo>
                <a:lnTo>
                  <a:pt x="0" y="0"/>
                </a:lnTo>
                <a:close/>
              </a:path>
            </a:pathLst>
          </a:custGeom>
          <a:blipFill>
            <a:blip r:embed="rId2"/>
            <a:stretch>
              <a:fillRect l="-123328" t="0" r="-123328" b="0"/>
            </a:stretch>
          </a:blipFill>
        </p:spPr>
      </p:sp>
      <p:sp>
        <p:nvSpPr>
          <p:cNvPr name="Freeform 5" id="5"/>
          <p:cNvSpPr/>
          <p:nvPr/>
        </p:nvSpPr>
        <p:spPr>
          <a:xfrm flipH="false" flipV="false" rot="0">
            <a:off x="7081527" y="0"/>
            <a:ext cx="2710170" cy="4023668"/>
          </a:xfrm>
          <a:custGeom>
            <a:avLst/>
            <a:gdLst/>
            <a:ahLst/>
            <a:cxnLst/>
            <a:rect r="r" b="b" t="t" l="l"/>
            <a:pathLst>
              <a:path h="4023668" w="2710170">
                <a:moveTo>
                  <a:pt x="0" y="0"/>
                </a:moveTo>
                <a:lnTo>
                  <a:pt x="2710169" y="0"/>
                </a:lnTo>
                <a:lnTo>
                  <a:pt x="2710169" y="4023668"/>
                </a:lnTo>
                <a:lnTo>
                  <a:pt x="0" y="4023668"/>
                </a:lnTo>
                <a:lnTo>
                  <a:pt x="0" y="0"/>
                </a:lnTo>
                <a:close/>
              </a:path>
            </a:pathLst>
          </a:custGeom>
          <a:blipFill>
            <a:blip r:embed="rId3"/>
            <a:stretch>
              <a:fillRect l="-55848" t="0" r="-66850" b="0"/>
            </a:stretch>
          </a:blipFill>
        </p:spPr>
      </p:sp>
      <p:sp>
        <p:nvSpPr>
          <p:cNvPr name="Freeform 6" id="6"/>
          <p:cNvSpPr/>
          <p:nvPr/>
        </p:nvSpPr>
        <p:spPr>
          <a:xfrm flipH="false" flipV="false" rot="0">
            <a:off x="7081527" y="6778644"/>
            <a:ext cx="2710170" cy="3508356"/>
          </a:xfrm>
          <a:custGeom>
            <a:avLst/>
            <a:gdLst/>
            <a:ahLst/>
            <a:cxnLst/>
            <a:rect r="r" b="b" t="t" l="l"/>
            <a:pathLst>
              <a:path h="3508356" w="2710170">
                <a:moveTo>
                  <a:pt x="0" y="0"/>
                </a:moveTo>
                <a:lnTo>
                  <a:pt x="2710169" y="0"/>
                </a:lnTo>
                <a:lnTo>
                  <a:pt x="2710169" y="3508356"/>
                </a:lnTo>
                <a:lnTo>
                  <a:pt x="0" y="3508356"/>
                </a:lnTo>
                <a:lnTo>
                  <a:pt x="0" y="0"/>
                </a:lnTo>
                <a:close/>
              </a:path>
            </a:pathLst>
          </a:custGeom>
          <a:blipFill>
            <a:blip r:embed="rId4"/>
            <a:stretch>
              <a:fillRect l="-23434" t="0" r="-70743" b="0"/>
            </a:stretch>
          </a:blipFill>
        </p:spPr>
      </p:sp>
      <p:sp>
        <p:nvSpPr>
          <p:cNvPr name="Freeform 7" id="7"/>
          <p:cNvSpPr/>
          <p:nvPr/>
        </p:nvSpPr>
        <p:spPr>
          <a:xfrm flipH="false" flipV="false" rot="0">
            <a:off x="0" y="6773440"/>
            <a:ext cx="2616795" cy="3513560"/>
          </a:xfrm>
          <a:custGeom>
            <a:avLst/>
            <a:gdLst/>
            <a:ahLst/>
            <a:cxnLst/>
            <a:rect r="r" b="b" t="t" l="l"/>
            <a:pathLst>
              <a:path h="3513560" w="2616795">
                <a:moveTo>
                  <a:pt x="0" y="0"/>
                </a:moveTo>
                <a:lnTo>
                  <a:pt x="2616795" y="0"/>
                </a:lnTo>
                <a:lnTo>
                  <a:pt x="2616795" y="3513560"/>
                </a:lnTo>
                <a:lnTo>
                  <a:pt x="0" y="3513560"/>
                </a:lnTo>
                <a:lnTo>
                  <a:pt x="0" y="0"/>
                </a:lnTo>
                <a:close/>
              </a:path>
            </a:pathLst>
          </a:custGeom>
          <a:blipFill>
            <a:blip r:embed="rId5"/>
            <a:stretch>
              <a:fillRect l="-58678" t="0" r="-42725" b="0"/>
            </a:stretch>
          </a:blipFill>
        </p:spPr>
      </p:sp>
      <p:sp>
        <p:nvSpPr>
          <p:cNvPr name="Freeform 8" id="8"/>
          <p:cNvSpPr/>
          <p:nvPr/>
        </p:nvSpPr>
        <p:spPr>
          <a:xfrm flipH="false" flipV="false" rot="0">
            <a:off x="0" y="0"/>
            <a:ext cx="4371357" cy="6778644"/>
          </a:xfrm>
          <a:custGeom>
            <a:avLst/>
            <a:gdLst/>
            <a:ahLst/>
            <a:cxnLst/>
            <a:rect r="r" b="b" t="t" l="l"/>
            <a:pathLst>
              <a:path h="6778644" w="4371357">
                <a:moveTo>
                  <a:pt x="0" y="0"/>
                </a:moveTo>
                <a:lnTo>
                  <a:pt x="4371357" y="0"/>
                </a:lnTo>
                <a:lnTo>
                  <a:pt x="4371357" y="6778644"/>
                </a:lnTo>
                <a:lnTo>
                  <a:pt x="0" y="6778644"/>
                </a:lnTo>
                <a:lnTo>
                  <a:pt x="0" y="0"/>
                </a:lnTo>
                <a:close/>
              </a:path>
            </a:pathLst>
          </a:custGeom>
          <a:blipFill>
            <a:blip r:embed="rId6"/>
            <a:stretch>
              <a:fillRect l="0" t="0" r="-3379" b="0"/>
            </a:stretch>
          </a:blipFill>
        </p:spPr>
      </p:sp>
      <p:sp>
        <p:nvSpPr>
          <p:cNvPr name="Freeform 9" id="9"/>
          <p:cNvSpPr/>
          <p:nvPr/>
        </p:nvSpPr>
        <p:spPr>
          <a:xfrm flipH="false" flipV="false" rot="0">
            <a:off x="4371357" y="0"/>
            <a:ext cx="2710170" cy="4044461"/>
          </a:xfrm>
          <a:custGeom>
            <a:avLst/>
            <a:gdLst/>
            <a:ahLst/>
            <a:cxnLst/>
            <a:rect r="r" b="b" t="t" l="l"/>
            <a:pathLst>
              <a:path h="4044461" w="2710170">
                <a:moveTo>
                  <a:pt x="0" y="0"/>
                </a:moveTo>
                <a:lnTo>
                  <a:pt x="2710170" y="0"/>
                </a:lnTo>
                <a:lnTo>
                  <a:pt x="2710170" y="4044461"/>
                </a:lnTo>
                <a:lnTo>
                  <a:pt x="0" y="4044461"/>
                </a:lnTo>
                <a:lnTo>
                  <a:pt x="0" y="0"/>
                </a:lnTo>
                <a:close/>
              </a:path>
            </a:pathLst>
          </a:custGeom>
          <a:blipFill>
            <a:blip r:embed="rId7"/>
            <a:stretch>
              <a:fillRect l="-46736" t="-34058" r="-12308" b="-25803"/>
            </a:stretch>
          </a:blipFill>
        </p:spPr>
      </p:sp>
      <p:sp>
        <p:nvSpPr>
          <p:cNvPr name="Freeform 10" id="10"/>
          <p:cNvSpPr/>
          <p:nvPr/>
        </p:nvSpPr>
        <p:spPr>
          <a:xfrm flipH="false" flipV="false" rot="0">
            <a:off x="14344434" y="6453672"/>
            <a:ext cx="3757808" cy="3585575"/>
          </a:xfrm>
          <a:custGeom>
            <a:avLst/>
            <a:gdLst/>
            <a:ahLst/>
            <a:cxnLst/>
            <a:rect r="r" b="b" t="t" l="l"/>
            <a:pathLst>
              <a:path h="3585575" w="3757808">
                <a:moveTo>
                  <a:pt x="0" y="0"/>
                </a:moveTo>
                <a:lnTo>
                  <a:pt x="3757809" y="0"/>
                </a:lnTo>
                <a:lnTo>
                  <a:pt x="3757809" y="3585575"/>
                </a:lnTo>
                <a:lnTo>
                  <a:pt x="0" y="3585575"/>
                </a:lnTo>
                <a:lnTo>
                  <a:pt x="0" y="0"/>
                </a:lnTo>
                <a:close/>
              </a:path>
            </a:pathLst>
          </a:custGeom>
          <a:blipFill>
            <a:blip r:embed="rId8"/>
            <a:stretch>
              <a:fillRect l="-6798" t="-34054" r="-7110" b="-2183"/>
            </a:stretch>
          </a:blipFill>
        </p:spPr>
      </p:sp>
      <p:sp>
        <p:nvSpPr>
          <p:cNvPr name="TextBox 11" id="11"/>
          <p:cNvSpPr txBox="true"/>
          <p:nvPr/>
        </p:nvSpPr>
        <p:spPr>
          <a:xfrm rot="0">
            <a:off x="10057875" y="431214"/>
            <a:ext cx="8496304" cy="933450"/>
          </a:xfrm>
          <a:prstGeom prst="rect">
            <a:avLst/>
          </a:prstGeom>
        </p:spPr>
        <p:txBody>
          <a:bodyPr anchor="t" rtlCol="false" tIns="0" lIns="0" bIns="0" rIns="0">
            <a:spAutoFit/>
          </a:bodyPr>
          <a:lstStyle/>
          <a:p>
            <a:pPr algn="l" marL="0" indent="0" lvl="0">
              <a:lnSpc>
                <a:spcPts val="6000"/>
              </a:lnSpc>
            </a:pPr>
            <a:r>
              <a:rPr lang="en-US" sz="6000" spc="-150">
                <a:solidFill>
                  <a:srgbClr val="339966"/>
                </a:solidFill>
                <a:latin typeface="Gotham 3"/>
                <a:ea typeface="Gotham 3"/>
                <a:cs typeface="Gotham 3"/>
                <a:sym typeface="Gotham 3"/>
              </a:rPr>
              <a:t>Opportunities</a:t>
            </a:r>
          </a:p>
        </p:txBody>
      </p:sp>
      <p:sp>
        <p:nvSpPr>
          <p:cNvPr name="TextBox 12" id="12"/>
          <p:cNvSpPr txBox="true"/>
          <p:nvPr/>
        </p:nvSpPr>
        <p:spPr>
          <a:xfrm rot="0">
            <a:off x="10575472" y="3835391"/>
            <a:ext cx="11295732" cy="555996"/>
          </a:xfrm>
          <a:prstGeom prst="rect">
            <a:avLst/>
          </a:prstGeom>
        </p:spPr>
        <p:txBody>
          <a:bodyPr anchor="t" rtlCol="false" tIns="0" lIns="0" bIns="0" rIns="0">
            <a:spAutoFit/>
          </a:bodyPr>
          <a:lstStyle/>
          <a:p>
            <a:pPr algn="l">
              <a:lnSpc>
                <a:spcPts val="4004"/>
              </a:lnSpc>
            </a:pPr>
            <a:r>
              <a:rPr lang="en-US" sz="2860">
                <a:solidFill>
                  <a:srgbClr val="37424A"/>
                </a:solidFill>
                <a:latin typeface="Gotham 3"/>
                <a:ea typeface="Gotham 3"/>
                <a:cs typeface="Gotham 3"/>
                <a:sym typeface="Gotham 3"/>
              </a:rPr>
              <a:t>For Leadership</a:t>
            </a:r>
          </a:p>
        </p:txBody>
      </p:sp>
      <p:sp>
        <p:nvSpPr>
          <p:cNvPr name="TextBox 13" id="13"/>
          <p:cNvSpPr txBox="true"/>
          <p:nvPr/>
        </p:nvSpPr>
        <p:spPr>
          <a:xfrm rot="0">
            <a:off x="10726324" y="4526695"/>
            <a:ext cx="5421047" cy="1291791"/>
          </a:xfrm>
          <a:prstGeom prst="rect">
            <a:avLst/>
          </a:prstGeom>
        </p:spPr>
        <p:txBody>
          <a:bodyPr anchor="t" rtlCol="false" tIns="0" lIns="0" bIns="0" rIns="0">
            <a:spAutoFit/>
          </a:bodyPr>
          <a:lstStyle/>
          <a:p>
            <a:pPr algn="l" marL="516452" indent="-258226" lvl="1">
              <a:lnSpc>
                <a:spcPts val="3348"/>
              </a:lnSpc>
              <a:buFont typeface="Arial"/>
              <a:buChar char="•"/>
            </a:pPr>
            <a:r>
              <a:rPr lang="en-US" sz="2392">
                <a:solidFill>
                  <a:srgbClr val="37424A"/>
                </a:solidFill>
                <a:latin typeface="Gotham 2"/>
                <a:ea typeface="Gotham 2"/>
                <a:cs typeface="Gotham 2"/>
                <a:sym typeface="Gotham 2"/>
              </a:rPr>
              <a:t>Peer-to-peer instruction</a:t>
            </a:r>
          </a:p>
          <a:p>
            <a:pPr algn="l" marL="516452" indent="-258226" lvl="1">
              <a:lnSpc>
                <a:spcPts val="3348"/>
              </a:lnSpc>
              <a:buFont typeface="Arial"/>
              <a:buChar char="•"/>
            </a:pPr>
            <a:r>
              <a:rPr lang="en-US" sz="2392">
                <a:solidFill>
                  <a:srgbClr val="37424A"/>
                </a:solidFill>
                <a:latin typeface="Gotham 2"/>
                <a:ea typeface="Gotham 2"/>
                <a:cs typeface="Gotham 2"/>
                <a:sym typeface="Gotham 2"/>
              </a:rPr>
              <a:t>Mentorship</a:t>
            </a:r>
          </a:p>
          <a:p>
            <a:pPr algn="l" marL="516452" indent="-258226" lvl="1">
              <a:lnSpc>
                <a:spcPts val="3348"/>
              </a:lnSpc>
              <a:buFont typeface="Arial"/>
              <a:buChar char="•"/>
            </a:pPr>
            <a:r>
              <a:rPr lang="en-US" sz="2392">
                <a:solidFill>
                  <a:srgbClr val="37424A"/>
                </a:solidFill>
                <a:latin typeface="Gotham 2"/>
                <a:ea typeface="Gotham 2"/>
                <a:cs typeface="Gotham 2"/>
                <a:sym typeface="Gotham 2"/>
              </a:rPr>
              <a:t>Youth voice</a:t>
            </a:r>
          </a:p>
        </p:txBody>
      </p:sp>
      <p:sp>
        <p:nvSpPr>
          <p:cNvPr name="TextBox 14" id="14"/>
          <p:cNvSpPr txBox="true"/>
          <p:nvPr/>
        </p:nvSpPr>
        <p:spPr>
          <a:xfrm rot="0">
            <a:off x="10575472" y="1736139"/>
            <a:ext cx="11295732" cy="555996"/>
          </a:xfrm>
          <a:prstGeom prst="rect">
            <a:avLst/>
          </a:prstGeom>
        </p:spPr>
        <p:txBody>
          <a:bodyPr anchor="t" rtlCol="false" tIns="0" lIns="0" bIns="0" rIns="0">
            <a:spAutoFit/>
          </a:bodyPr>
          <a:lstStyle/>
          <a:p>
            <a:pPr algn="l">
              <a:lnSpc>
                <a:spcPts val="4004"/>
              </a:lnSpc>
            </a:pPr>
            <a:r>
              <a:rPr lang="en-US" sz="2860">
                <a:solidFill>
                  <a:srgbClr val="37424A"/>
                </a:solidFill>
                <a:latin typeface="Gotham 3"/>
                <a:ea typeface="Gotham 3"/>
                <a:cs typeface="Gotham 3"/>
                <a:sym typeface="Gotham 3"/>
              </a:rPr>
              <a:t>For Development</a:t>
            </a:r>
          </a:p>
        </p:txBody>
      </p:sp>
      <p:sp>
        <p:nvSpPr>
          <p:cNvPr name="TextBox 15" id="15"/>
          <p:cNvSpPr txBox="true"/>
          <p:nvPr/>
        </p:nvSpPr>
        <p:spPr>
          <a:xfrm rot="0">
            <a:off x="10726324" y="2341605"/>
            <a:ext cx="5421047" cy="1237181"/>
          </a:xfrm>
          <a:prstGeom prst="rect">
            <a:avLst/>
          </a:prstGeom>
        </p:spPr>
        <p:txBody>
          <a:bodyPr anchor="t" rtlCol="false" tIns="0" lIns="0" bIns="0" rIns="0">
            <a:spAutoFit/>
          </a:bodyPr>
          <a:lstStyle/>
          <a:p>
            <a:pPr algn="l" marL="494861" indent="-247430" lvl="1">
              <a:lnSpc>
                <a:spcPts val="3208"/>
              </a:lnSpc>
              <a:buFont typeface="Arial"/>
              <a:buChar char="•"/>
            </a:pPr>
            <a:r>
              <a:rPr lang="en-US" sz="2292">
                <a:solidFill>
                  <a:srgbClr val="37424A"/>
                </a:solidFill>
                <a:latin typeface="Gotham 2"/>
                <a:ea typeface="Gotham 2"/>
                <a:cs typeface="Gotham 2"/>
                <a:sym typeface="Gotham 2"/>
              </a:rPr>
              <a:t>Roll Call</a:t>
            </a:r>
          </a:p>
          <a:p>
            <a:pPr algn="l" marL="494861" indent="-247430" lvl="1">
              <a:lnSpc>
                <a:spcPts val="3208"/>
              </a:lnSpc>
              <a:buFont typeface="Arial"/>
              <a:buChar char="•"/>
            </a:pPr>
            <a:r>
              <a:rPr lang="en-US" sz="2292">
                <a:solidFill>
                  <a:srgbClr val="37424A"/>
                </a:solidFill>
                <a:latin typeface="Gotham 2"/>
                <a:ea typeface="Gotham 2"/>
                <a:cs typeface="Gotham 2"/>
                <a:sym typeface="Gotham 2"/>
              </a:rPr>
              <a:t>Belonging</a:t>
            </a:r>
          </a:p>
          <a:p>
            <a:pPr algn="l" marL="494861" indent="-247430" lvl="1">
              <a:lnSpc>
                <a:spcPts val="3208"/>
              </a:lnSpc>
              <a:buFont typeface="Arial"/>
              <a:buChar char="•"/>
            </a:pPr>
            <a:r>
              <a:rPr lang="en-US" sz="2292">
                <a:solidFill>
                  <a:srgbClr val="37424A"/>
                </a:solidFill>
                <a:latin typeface="Gotham 2"/>
                <a:ea typeface="Gotham 2"/>
                <a:cs typeface="Gotham 2"/>
                <a:sym typeface="Gotham 2"/>
              </a:rPr>
              <a:t>Connections/Careers</a:t>
            </a:r>
          </a:p>
        </p:txBody>
      </p:sp>
      <p:sp>
        <p:nvSpPr>
          <p:cNvPr name="TextBox 16" id="16"/>
          <p:cNvSpPr txBox="true"/>
          <p:nvPr/>
        </p:nvSpPr>
        <p:spPr>
          <a:xfrm rot="0">
            <a:off x="10575472" y="6113761"/>
            <a:ext cx="11295732" cy="555996"/>
          </a:xfrm>
          <a:prstGeom prst="rect">
            <a:avLst/>
          </a:prstGeom>
        </p:spPr>
        <p:txBody>
          <a:bodyPr anchor="t" rtlCol="false" tIns="0" lIns="0" bIns="0" rIns="0">
            <a:spAutoFit/>
          </a:bodyPr>
          <a:lstStyle/>
          <a:p>
            <a:pPr algn="l">
              <a:lnSpc>
                <a:spcPts val="4004"/>
              </a:lnSpc>
            </a:pPr>
            <a:r>
              <a:rPr lang="en-US" sz="2860">
                <a:solidFill>
                  <a:srgbClr val="37424A"/>
                </a:solidFill>
                <a:latin typeface="Gotham 3"/>
                <a:ea typeface="Gotham 3"/>
                <a:cs typeface="Gotham 3"/>
                <a:sym typeface="Gotham 3"/>
              </a:rPr>
              <a:t>For Improvement</a:t>
            </a:r>
          </a:p>
        </p:txBody>
      </p:sp>
      <p:sp>
        <p:nvSpPr>
          <p:cNvPr name="TextBox 17" id="17"/>
          <p:cNvSpPr txBox="true"/>
          <p:nvPr/>
        </p:nvSpPr>
        <p:spPr>
          <a:xfrm rot="0">
            <a:off x="10726324" y="6625442"/>
            <a:ext cx="5497015" cy="1291791"/>
          </a:xfrm>
          <a:prstGeom prst="rect">
            <a:avLst/>
          </a:prstGeom>
        </p:spPr>
        <p:txBody>
          <a:bodyPr anchor="t" rtlCol="false" tIns="0" lIns="0" bIns="0" rIns="0">
            <a:spAutoFit/>
          </a:bodyPr>
          <a:lstStyle/>
          <a:p>
            <a:pPr algn="l" marL="516452" indent="-258226" lvl="1">
              <a:lnSpc>
                <a:spcPts val="3348"/>
              </a:lnSpc>
              <a:buFont typeface="Arial"/>
              <a:buChar char="•"/>
            </a:pPr>
            <a:r>
              <a:rPr lang="en-US" sz="2392">
                <a:solidFill>
                  <a:srgbClr val="37424A"/>
                </a:solidFill>
                <a:latin typeface="Gotham 2"/>
                <a:ea typeface="Gotham 2"/>
                <a:cs typeface="Gotham 2"/>
                <a:sym typeface="Gotham 2"/>
              </a:rPr>
              <a:t>Welcome feedback</a:t>
            </a:r>
          </a:p>
          <a:p>
            <a:pPr algn="l" marL="516452" indent="-258226" lvl="1">
              <a:lnSpc>
                <a:spcPts val="3348"/>
              </a:lnSpc>
              <a:buFont typeface="Arial"/>
              <a:buChar char="•"/>
            </a:pPr>
            <a:r>
              <a:rPr lang="en-US" sz="2392">
                <a:solidFill>
                  <a:srgbClr val="37424A"/>
                </a:solidFill>
                <a:latin typeface="Gotham 2"/>
                <a:ea typeface="Gotham 2"/>
                <a:cs typeface="Gotham 2"/>
                <a:sym typeface="Gotham 2"/>
              </a:rPr>
              <a:t>Change it up</a:t>
            </a:r>
          </a:p>
          <a:p>
            <a:pPr algn="l" marL="516452" indent="-258226" lvl="1">
              <a:lnSpc>
                <a:spcPts val="3348"/>
              </a:lnSpc>
              <a:buFont typeface="Arial"/>
              <a:buChar char="•"/>
            </a:pPr>
            <a:r>
              <a:rPr lang="en-US" sz="2392">
                <a:solidFill>
                  <a:srgbClr val="37424A"/>
                </a:solidFill>
                <a:latin typeface="Gotham 2"/>
                <a:ea typeface="Gotham 2"/>
                <a:cs typeface="Gotham 2"/>
                <a:sym typeface="Gotham 2"/>
              </a:rPr>
              <a:t>Reflect</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48203" y="584833"/>
            <a:ext cx="17667564" cy="878208"/>
          </a:xfrm>
          <a:prstGeom prst="rect">
            <a:avLst/>
          </a:prstGeom>
        </p:spPr>
        <p:txBody>
          <a:bodyPr anchor="t" rtlCol="false" tIns="0" lIns="0" bIns="0" rIns="0">
            <a:spAutoFit/>
          </a:bodyPr>
          <a:lstStyle/>
          <a:p>
            <a:pPr algn="l" marL="0" indent="0" lvl="0">
              <a:lnSpc>
                <a:spcPts val="5700"/>
              </a:lnSpc>
            </a:pPr>
            <a:r>
              <a:rPr lang="en-US" sz="5700" spc="-142">
                <a:solidFill>
                  <a:srgbClr val="339966"/>
                </a:solidFill>
                <a:latin typeface="Gotham 3"/>
                <a:ea typeface="Gotham 3"/>
                <a:cs typeface="Gotham 3"/>
                <a:sym typeface="Gotham 3"/>
              </a:rPr>
              <a:t>WHAT DOES "LEADING 4-H WELL" LOOK LIKE?</a:t>
            </a:r>
          </a:p>
        </p:txBody>
      </p:sp>
      <p:sp>
        <p:nvSpPr>
          <p:cNvPr name="TextBox 3" id="3"/>
          <p:cNvSpPr txBox="true"/>
          <p:nvPr/>
        </p:nvSpPr>
        <p:spPr>
          <a:xfrm rot="0">
            <a:off x="56309" y="1396367"/>
            <a:ext cx="9382240" cy="408305"/>
          </a:xfrm>
          <a:prstGeom prst="rect">
            <a:avLst/>
          </a:prstGeom>
        </p:spPr>
        <p:txBody>
          <a:bodyPr anchor="t" rtlCol="false" tIns="0" lIns="0" bIns="0" rIns="0">
            <a:spAutoFit/>
          </a:bodyPr>
          <a:lstStyle/>
          <a:p>
            <a:pPr algn="ctr">
              <a:lnSpc>
                <a:spcPts val="3219"/>
              </a:lnSpc>
              <a:spcBef>
                <a:spcPct val="0"/>
              </a:spcBef>
            </a:pPr>
            <a:r>
              <a:rPr lang="en-US" b="true" sz="2299">
                <a:solidFill>
                  <a:srgbClr val="000000"/>
                </a:solidFill>
                <a:latin typeface="Arimo Bold"/>
                <a:ea typeface="Arimo Bold"/>
                <a:cs typeface="Arimo Bold"/>
                <a:sym typeface="Arimo Bold"/>
              </a:rPr>
              <a:t>It's more than running meetings and completing projects.</a:t>
            </a:r>
          </a:p>
        </p:txBody>
      </p:sp>
      <p:sp>
        <p:nvSpPr>
          <p:cNvPr name="Freeform 4" id="4"/>
          <p:cNvSpPr/>
          <p:nvPr/>
        </p:nvSpPr>
        <p:spPr>
          <a:xfrm flipH="true" flipV="false" rot="0">
            <a:off x="12213414" y="3143478"/>
            <a:ext cx="5488383" cy="4000045"/>
          </a:xfrm>
          <a:custGeom>
            <a:avLst/>
            <a:gdLst/>
            <a:ahLst/>
            <a:cxnLst/>
            <a:rect r="r" b="b" t="t" l="l"/>
            <a:pathLst>
              <a:path h="4000045" w="5488383">
                <a:moveTo>
                  <a:pt x="5488383" y="0"/>
                </a:moveTo>
                <a:lnTo>
                  <a:pt x="0" y="0"/>
                </a:lnTo>
                <a:lnTo>
                  <a:pt x="0" y="4000044"/>
                </a:lnTo>
                <a:lnTo>
                  <a:pt x="5488383" y="4000044"/>
                </a:lnTo>
                <a:lnTo>
                  <a:pt x="5488383" y="0"/>
                </a:lnTo>
                <a:close/>
              </a:path>
            </a:pathLst>
          </a:custGeom>
          <a:blipFill>
            <a:blip r:embed="rId2">
              <a:extLst>
                <a:ext uri="{96DAC541-7B7A-43D3-8B79-37D633B846F1}">
                  <asvg:svgBlip xmlns:asvg="http://schemas.microsoft.com/office/drawing/2016/SVG/main" r:embed="rId3"/>
                </a:ext>
              </a:extLst>
            </a:blip>
            <a:stretch>
              <a:fillRect l="0" t="0" r="-152107" b="0"/>
            </a:stretch>
          </a:blipFill>
          <a:ln cap="sq">
            <a:noFill/>
            <a:prstDash val="solid"/>
            <a:miter/>
          </a:ln>
        </p:spPr>
      </p:sp>
      <p:sp>
        <p:nvSpPr>
          <p:cNvPr name="Freeform 5" id="5"/>
          <p:cNvSpPr/>
          <p:nvPr/>
        </p:nvSpPr>
        <p:spPr>
          <a:xfrm flipH="true" flipV="false" rot="0">
            <a:off x="586203" y="3143478"/>
            <a:ext cx="13836632" cy="4000045"/>
          </a:xfrm>
          <a:custGeom>
            <a:avLst/>
            <a:gdLst/>
            <a:ahLst/>
            <a:cxnLst/>
            <a:rect r="r" b="b" t="t" l="l"/>
            <a:pathLst>
              <a:path h="4000045" w="13836632">
                <a:moveTo>
                  <a:pt x="13836632" y="0"/>
                </a:moveTo>
                <a:lnTo>
                  <a:pt x="0" y="0"/>
                </a:lnTo>
                <a:lnTo>
                  <a:pt x="0" y="4000044"/>
                </a:lnTo>
                <a:lnTo>
                  <a:pt x="13836632" y="4000044"/>
                </a:lnTo>
                <a:lnTo>
                  <a:pt x="13836632"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1109903" y="4398079"/>
            <a:ext cx="3063664" cy="600267"/>
          </a:xfrm>
          <a:prstGeom prst="rect">
            <a:avLst/>
          </a:prstGeom>
        </p:spPr>
        <p:txBody>
          <a:bodyPr anchor="t" rtlCol="false" tIns="0" lIns="0" bIns="0" rIns="0">
            <a:spAutoFit/>
          </a:bodyPr>
          <a:lstStyle/>
          <a:p>
            <a:pPr algn="ctr">
              <a:lnSpc>
                <a:spcPts val="4989"/>
              </a:lnSpc>
              <a:spcBef>
                <a:spcPct val="0"/>
              </a:spcBef>
            </a:pPr>
            <a:r>
              <a:rPr lang="en-US" b="true" sz="3563">
                <a:solidFill>
                  <a:srgbClr val="FFFFFF"/>
                </a:solidFill>
                <a:latin typeface="DM Sans Bold"/>
                <a:ea typeface="DM Sans Bold"/>
                <a:cs typeface="DM Sans Bold"/>
                <a:sym typeface="DM Sans Bold"/>
              </a:rPr>
              <a:t>Safe</a:t>
            </a:r>
          </a:p>
        </p:txBody>
      </p:sp>
      <p:sp>
        <p:nvSpPr>
          <p:cNvPr name="TextBox 7" id="7"/>
          <p:cNvSpPr txBox="true"/>
          <p:nvPr/>
        </p:nvSpPr>
        <p:spPr>
          <a:xfrm rot="0">
            <a:off x="4747429" y="4510097"/>
            <a:ext cx="2757091" cy="600267"/>
          </a:xfrm>
          <a:prstGeom prst="rect">
            <a:avLst/>
          </a:prstGeom>
        </p:spPr>
        <p:txBody>
          <a:bodyPr anchor="t" rtlCol="false" tIns="0" lIns="0" bIns="0" rIns="0">
            <a:spAutoFit/>
          </a:bodyPr>
          <a:lstStyle/>
          <a:p>
            <a:pPr algn="ctr">
              <a:lnSpc>
                <a:spcPts val="4989"/>
              </a:lnSpc>
              <a:spcBef>
                <a:spcPct val="0"/>
              </a:spcBef>
            </a:pPr>
            <a:r>
              <a:rPr lang="en-US" b="true" sz="3563">
                <a:solidFill>
                  <a:srgbClr val="FFFFFF"/>
                </a:solidFill>
                <a:latin typeface="DM Sans Bold"/>
                <a:ea typeface="DM Sans Bold"/>
                <a:cs typeface="DM Sans Bold"/>
                <a:sym typeface="DM Sans Bold"/>
              </a:rPr>
              <a:t>Inclusive</a:t>
            </a:r>
          </a:p>
        </p:txBody>
      </p:sp>
      <p:sp>
        <p:nvSpPr>
          <p:cNvPr name="TextBox 8" id="8"/>
          <p:cNvSpPr txBox="true"/>
          <p:nvPr/>
        </p:nvSpPr>
        <p:spPr>
          <a:xfrm rot="0">
            <a:off x="1109903" y="5309452"/>
            <a:ext cx="3063664" cy="317956"/>
          </a:xfrm>
          <a:prstGeom prst="rect">
            <a:avLst/>
          </a:prstGeom>
        </p:spPr>
        <p:txBody>
          <a:bodyPr anchor="t" rtlCol="false" tIns="0" lIns="0" bIns="0" rIns="0">
            <a:spAutoFit/>
          </a:bodyPr>
          <a:lstStyle/>
          <a:p>
            <a:pPr algn="ctr">
              <a:lnSpc>
                <a:spcPts val="2660"/>
              </a:lnSpc>
              <a:spcBef>
                <a:spcPct val="0"/>
              </a:spcBef>
            </a:pPr>
            <a:r>
              <a:rPr lang="en-US" sz="1900">
                <a:solidFill>
                  <a:srgbClr val="FFFFFF"/>
                </a:solidFill>
                <a:latin typeface="DM Sans"/>
                <a:ea typeface="DM Sans"/>
                <a:cs typeface="DM Sans"/>
                <a:sym typeface="DM Sans"/>
              </a:rPr>
              <a:t>Protect Youth</a:t>
            </a:r>
          </a:p>
        </p:txBody>
      </p:sp>
      <p:sp>
        <p:nvSpPr>
          <p:cNvPr name="TextBox 9" id="9"/>
          <p:cNvSpPr txBox="true"/>
          <p:nvPr/>
        </p:nvSpPr>
        <p:spPr>
          <a:xfrm rot="0">
            <a:off x="11480817" y="5285313"/>
            <a:ext cx="2757091" cy="646090"/>
          </a:xfrm>
          <a:prstGeom prst="rect">
            <a:avLst/>
          </a:prstGeom>
        </p:spPr>
        <p:txBody>
          <a:bodyPr anchor="t" rtlCol="false" tIns="0" lIns="0" bIns="0" rIns="0">
            <a:spAutoFit/>
          </a:bodyPr>
          <a:lstStyle/>
          <a:p>
            <a:pPr algn="ctr">
              <a:lnSpc>
                <a:spcPts val="2660"/>
              </a:lnSpc>
              <a:spcBef>
                <a:spcPct val="0"/>
              </a:spcBef>
            </a:pPr>
            <a:r>
              <a:rPr lang="en-US" sz="1900">
                <a:solidFill>
                  <a:srgbClr val="FFFFFF"/>
                </a:solidFill>
                <a:latin typeface="DM Sans"/>
                <a:ea typeface="DM Sans"/>
                <a:cs typeface="DM Sans"/>
                <a:sym typeface="DM Sans"/>
              </a:rPr>
              <a:t>Meet them where they’re at</a:t>
            </a:r>
          </a:p>
        </p:txBody>
      </p:sp>
      <p:sp>
        <p:nvSpPr>
          <p:cNvPr name="TextBox 10" id="10"/>
          <p:cNvSpPr txBox="true"/>
          <p:nvPr/>
        </p:nvSpPr>
        <p:spPr>
          <a:xfrm rot="0">
            <a:off x="8041690" y="5309452"/>
            <a:ext cx="3063664" cy="317956"/>
          </a:xfrm>
          <a:prstGeom prst="rect">
            <a:avLst/>
          </a:prstGeom>
        </p:spPr>
        <p:txBody>
          <a:bodyPr anchor="t" rtlCol="false" tIns="0" lIns="0" bIns="0" rIns="0">
            <a:spAutoFit/>
          </a:bodyPr>
          <a:lstStyle/>
          <a:p>
            <a:pPr algn="ctr">
              <a:lnSpc>
                <a:spcPts val="2660"/>
              </a:lnSpc>
              <a:spcBef>
                <a:spcPct val="0"/>
              </a:spcBef>
            </a:pPr>
            <a:r>
              <a:rPr lang="en-US" sz="1900">
                <a:solidFill>
                  <a:srgbClr val="FFFFFF"/>
                </a:solidFill>
                <a:latin typeface="DM Sans"/>
                <a:ea typeface="DM Sans"/>
                <a:cs typeface="DM Sans"/>
                <a:sym typeface="DM Sans"/>
              </a:rPr>
              <a:t>Make it meaningful</a:t>
            </a:r>
          </a:p>
        </p:txBody>
      </p:sp>
      <p:sp>
        <p:nvSpPr>
          <p:cNvPr name="TextBox 11" id="11"/>
          <p:cNvSpPr txBox="true"/>
          <p:nvPr/>
        </p:nvSpPr>
        <p:spPr>
          <a:xfrm rot="0">
            <a:off x="8041690" y="4520017"/>
            <a:ext cx="3063664" cy="550955"/>
          </a:xfrm>
          <a:prstGeom prst="rect">
            <a:avLst/>
          </a:prstGeom>
        </p:spPr>
        <p:txBody>
          <a:bodyPr anchor="t" rtlCol="false" tIns="0" lIns="0" bIns="0" rIns="0">
            <a:spAutoFit/>
          </a:bodyPr>
          <a:lstStyle/>
          <a:p>
            <a:pPr algn="ctr">
              <a:lnSpc>
                <a:spcPts val="4490"/>
              </a:lnSpc>
              <a:spcBef>
                <a:spcPct val="0"/>
              </a:spcBef>
            </a:pPr>
            <a:r>
              <a:rPr lang="en-US" b="true" sz="3207">
                <a:solidFill>
                  <a:srgbClr val="FFFFFF"/>
                </a:solidFill>
                <a:latin typeface="DM Sans Bold"/>
                <a:ea typeface="DM Sans Bold"/>
                <a:cs typeface="DM Sans Bold"/>
                <a:sym typeface="DM Sans Bold"/>
              </a:rPr>
              <a:t>Educational</a:t>
            </a:r>
          </a:p>
        </p:txBody>
      </p:sp>
      <p:sp>
        <p:nvSpPr>
          <p:cNvPr name="TextBox 12" id="12"/>
          <p:cNvSpPr txBox="true"/>
          <p:nvPr/>
        </p:nvSpPr>
        <p:spPr>
          <a:xfrm rot="0">
            <a:off x="4619923" y="5309452"/>
            <a:ext cx="3063664" cy="317956"/>
          </a:xfrm>
          <a:prstGeom prst="rect">
            <a:avLst/>
          </a:prstGeom>
        </p:spPr>
        <p:txBody>
          <a:bodyPr anchor="t" rtlCol="false" tIns="0" lIns="0" bIns="0" rIns="0">
            <a:spAutoFit/>
          </a:bodyPr>
          <a:lstStyle/>
          <a:p>
            <a:pPr algn="ctr">
              <a:lnSpc>
                <a:spcPts val="2660"/>
              </a:lnSpc>
              <a:spcBef>
                <a:spcPct val="0"/>
              </a:spcBef>
            </a:pPr>
            <a:r>
              <a:rPr lang="en-US" sz="1900">
                <a:solidFill>
                  <a:srgbClr val="FFFFFF"/>
                </a:solidFill>
                <a:latin typeface="DM Sans"/>
                <a:ea typeface="DM Sans"/>
                <a:cs typeface="DM Sans"/>
                <a:sym typeface="DM Sans"/>
              </a:rPr>
              <a:t>Create belonging</a:t>
            </a:r>
          </a:p>
        </p:txBody>
      </p:sp>
      <p:sp>
        <p:nvSpPr>
          <p:cNvPr name="TextBox 13" id="13"/>
          <p:cNvSpPr txBox="true"/>
          <p:nvPr/>
        </p:nvSpPr>
        <p:spPr>
          <a:xfrm rot="0">
            <a:off x="11327530" y="4602221"/>
            <a:ext cx="3063664" cy="453455"/>
          </a:xfrm>
          <a:prstGeom prst="rect">
            <a:avLst/>
          </a:prstGeom>
        </p:spPr>
        <p:txBody>
          <a:bodyPr anchor="t" rtlCol="false" tIns="0" lIns="0" bIns="0" rIns="0">
            <a:spAutoFit/>
          </a:bodyPr>
          <a:lstStyle/>
          <a:p>
            <a:pPr algn="ctr">
              <a:lnSpc>
                <a:spcPts val="3825"/>
              </a:lnSpc>
              <a:spcBef>
                <a:spcPct val="0"/>
              </a:spcBef>
            </a:pPr>
            <a:r>
              <a:rPr lang="en-US" b="true" sz="2732">
                <a:solidFill>
                  <a:srgbClr val="FFFFFF"/>
                </a:solidFill>
                <a:latin typeface="DM Sans Bold"/>
                <a:ea typeface="DM Sans Bold"/>
                <a:cs typeface="DM Sans Bold"/>
                <a:sym typeface="DM Sans Bold"/>
              </a:rPr>
              <a:t>Youth-Focused</a:t>
            </a:r>
          </a:p>
        </p:txBody>
      </p:sp>
      <p:sp>
        <p:nvSpPr>
          <p:cNvPr name="TextBox 14" id="14"/>
          <p:cNvSpPr txBox="true"/>
          <p:nvPr/>
        </p:nvSpPr>
        <p:spPr>
          <a:xfrm rot="0">
            <a:off x="14638132" y="5309452"/>
            <a:ext cx="3063664" cy="317956"/>
          </a:xfrm>
          <a:prstGeom prst="rect">
            <a:avLst/>
          </a:prstGeom>
        </p:spPr>
        <p:txBody>
          <a:bodyPr anchor="t" rtlCol="false" tIns="0" lIns="0" bIns="0" rIns="0">
            <a:spAutoFit/>
          </a:bodyPr>
          <a:lstStyle/>
          <a:p>
            <a:pPr algn="ctr">
              <a:lnSpc>
                <a:spcPts val="2660"/>
              </a:lnSpc>
              <a:spcBef>
                <a:spcPct val="0"/>
              </a:spcBef>
            </a:pPr>
            <a:r>
              <a:rPr lang="en-US" sz="1900">
                <a:solidFill>
                  <a:srgbClr val="FFFFFF"/>
                </a:solidFill>
                <a:latin typeface="DM Sans"/>
                <a:ea typeface="DM Sans"/>
                <a:cs typeface="DM Sans"/>
                <a:sym typeface="DM Sans"/>
              </a:rPr>
              <a:t>Coach, don’t control</a:t>
            </a:r>
          </a:p>
        </p:txBody>
      </p:sp>
      <p:sp>
        <p:nvSpPr>
          <p:cNvPr name="TextBox 15" id="15"/>
          <p:cNvSpPr txBox="true"/>
          <p:nvPr/>
        </p:nvSpPr>
        <p:spPr>
          <a:xfrm rot="0">
            <a:off x="14626504" y="4627491"/>
            <a:ext cx="3063664" cy="425544"/>
          </a:xfrm>
          <a:prstGeom prst="rect">
            <a:avLst/>
          </a:prstGeom>
        </p:spPr>
        <p:txBody>
          <a:bodyPr anchor="t" rtlCol="false" tIns="0" lIns="0" bIns="0" rIns="0">
            <a:spAutoFit/>
          </a:bodyPr>
          <a:lstStyle/>
          <a:p>
            <a:pPr algn="ctr">
              <a:lnSpc>
                <a:spcPts val="3492"/>
              </a:lnSpc>
              <a:spcBef>
                <a:spcPct val="0"/>
              </a:spcBef>
            </a:pPr>
            <a:r>
              <a:rPr lang="en-US" b="true" sz="2494">
                <a:solidFill>
                  <a:srgbClr val="FFFFFF"/>
                </a:solidFill>
                <a:latin typeface="DM Sans Bold"/>
                <a:ea typeface="DM Sans Bold"/>
                <a:cs typeface="DM Sans Bold"/>
                <a:sym typeface="DM Sans Bold"/>
              </a:rPr>
              <a:t>Leader-Supported</a:t>
            </a:r>
          </a:p>
        </p:txBody>
      </p:sp>
      <p:sp>
        <p:nvSpPr>
          <p:cNvPr name="TextBox 16" id="16"/>
          <p:cNvSpPr txBox="true"/>
          <p:nvPr/>
        </p:nvSpPr>
        <p:spPr>
          <a:xfrm rot="0">
            <a:off x="7895957" y="9482986"/>
            <a:ext cx="10115588" cy="423366"/>
          </a:xfrm>
          <a:prstGeom prst="rect">
            <a:avLst/>
          </a:prstGeom>
        </p:spPr>
        <p:txBody>
          <a:bodyPr anchor="t" rtlCol="false" tIns="0" lIns="0" bIns="0" rIns="0">
            <a:spAutoFit/>
          </a:bodyPr>
          <a:lstStyle/>
          <a:p>
            <a:pPr algn="ctr">
              <a:lnSpc>
                <a:spcPts val="3439"/>
              </a:lnSpc>
              <a:spcBef>
                <a:spcPct val="0"/>
              </a:spcBef>
            </a:pPr>
            <a:r>
              <a:rPr lang="en-US" b="true" sz="2457">
                <a:solidFill>
                  <a:srgbClr val="000000"/>
                </a:solidFill>
                <a:latin typeface="Arimo Bold"/>
                <a:ea typeface="Arimo Bold"/>
                <a:cs typeface="Arimo Bold"/>
                <a:sym typeface="Arimo Bold"/>
              </a:rPr>
              <a:t>Share an example of how you’ve led well in one of the above areas?</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sp>
        <p:nvSpPr>
          <p:cNvPr name="Freeform 2" id="2"/>
          <p:cNvSpPr/>
          <p:nvPr/>
        </p:nvSpPr>
        <p:spPr>
          <a:xfrm flipH="false" flipV="false" rot="0">
            <a:off x="8534530" y="2587847"/>
            <a:ext cx="1218939" cy="1240067"/>
          </a:xfrm>
          <a:custGeom>
            <a:avLst/>
            <a:gdLst/>
            <a:ahLst/>
            <a:cxnLst/>
            <a:rect r="r" b="b" t="t" l="l"/>
            <a:pathLst>
              <a:path h="1240067" w="1218939">
                <a:moveTo>
                  <a:pt x="0" y="0"/>
                </a:moveTo>
                <a:lnTo>
                  <a:pt x="1218940" y="0"/>
                </a:lnTo>
                <a:lnTo>
                  <a:pt x="1218940" y="1240068"/>
                </a:lnTo>
                <a:lnTo>
                  <a:pt x="0" y="1240068"/>
                </a:lnTo>
                <a:lnTo>
                  <a:pt x="0" y="0"/>
                </a:lnTo>
                <a:close/>
              </a:path>
            </a:pathLst>
          </a:custGeom>
          <a:blipFill>
            <a:blip r:embed="rId2"/>
            <a:stretch>
              <a:fillRect l="0" t="0" r="0" b="0"/>
            </a:stretch>
          </a:blipFill>
        </p:spPr>
      </p:sp>
      <p:sp>
        <p:nvSpPr>
          <p:cNvPr name="TextBox 3" id="3"/>
          <p:cNvSpPr txBox="true"/>
          <p:nvPr/>
        </p:nvSpPr>
        <p:spPr>
          <a:xfrm rot="0">
            <a:off x="0" y="4471987"/>
            <a:ext cx="18288000" cy="1200150"/>
          </a:xfrm>
          <a:prstGeom prst="rect">
            <a:avLst/>
          </a:prstGeom>
        </p:spPr>
        <p:txBody>
          <a:bodyPr anchor="t" rtlCol="false" tIns="0" lIns="0" bIns="0" rIns="0">
            <a:spAutoFit/>
          </a:bodyPr>
          <a:lstStyle/>
          <a:p>
            <a:pPr algn="ctr">
              <a:lnSpc>
                <a:spcPts val="8399"/>
              </a:lnSpc>
            </a:pPr>
            <a:r>
              <a:rPr lang="en-US" b="true" sz="6999">
                <a:solidFill>
                  <a:srgbClr val="FFFFFF"/>
                </a:solidFill>
                <a:latin typeface="Gotham 1"/>
                <a:ea typeface="Gotham 1"/>
                <a:cs typeface="Gotham 1"/>
                <a:sym typeface="Gotham 1"/>
              </a:rPr>
              <a:t>Resources &amp; Tools</a:t>
            </a:r>
          </a:p>
        </p:txBody>
      </p:sp>
      <p:sp>
        <p:nvSpPr>
          <p:cNvPr name="TextBox 4" id="4"/>
          <p:cNvSpPr txBox="true"/>
          <p:nvPr/>
        </p:nvSpPr>
        <p:spPr>
          <a:xfrm rot="0">
            <a:off x="4771719" y="5810512"/>
            <a:ext cx="8744562" cy="476250"/>
          </a:xfrm>
          <a:prstGeom prst="rect">
            <a:avLst/>
          </a:prstGeom>
        </p:spPr>
        <p:txBody>
          <a:bodyPr anchor="t" rtlCol="false" tIns="0" lIns="0" bIns="0" rIns="0">
            <a:spAutoFit/>
          </a:bodyPr>
          <a:lstStyle/>
          <a:p>
            <a:pPr algn="ctr" marL="0" indent="0" lvl="0">
              <a:lnSpc>
                <a:spcPts val="3360"/>
              </a:lnSpc>
              <a:spcBef>
                <a:spcPct val="0"/>
              </a:spcBef>
            </a:pPr>
            <a:r>
              <a:rPr lang="en-US" sz="2800">
                <a:solidFill>
                  <a:srgbClr val="FFFFFF"/>
                </a:solidFill>
                <a:latin typeface="Gotham 2"/>
                <a:ea typeface="Gotham 2"/>
                <a:cs typeface="Gotham 2"/>
                <a:sym typeface="Gotham 2"/>
              </a:rPr>
              <a:t>GALLATIN COUNTY 4-H</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5400000">
            <a:off x="6923666" y="-1917078"/>
            <a:ext cx="9552" cy="11799484"/>
          </a:xfrm>
          <a:prstGeom prst="rect">
            <a:avLst/>
          </a:prstGeom>
          <a:solidFill>
            <a:srgbClr val="37424A">
              <a:alpha val="19608"/>
            </a:srgbClr>
          </a:solidFill>
        </p:spPr>
      </p:sp>
      <p:sp>
        <p:nvSpPr>
          <p:cNvPr name="AutoShape 3" id="3"/>
          <p:cNvSpPr/>
          <p:nvPr/>
        </p:nvSpPr>
        <p:spPr>
          <a:xfrm rot="-5400000">
            <a:off x="6900452" y="-279764"/>
            <a:ext cx="9525" cy="11845939"/>
          </a:xfrm>
          <a:prstGeom prst="rect">
            <a:avLst/>
          </a:prstGeom>
          <a:solidFill>
            <a:srgbClr val="37424A">
              <a:alpha val="19608"/>
            </a:srgbClr>
          </a:solidFill>
        </p:spPr>
      </p:sp>
      <p:sp>
        <p:nvSpPr>
          <p:cNvPr name="Freeform 4" id="4"/>
          <p:cNvSpPr/>
          <p:nvPr/>
        </p:nvSpPr>
        <p:spPr>
          <a:xfrm flipH="false" flipV="false" rot="0">
            <a:off x="2938511" y="8036045"/>
            <a:ext cx="1795043" cy="1795043"/>
          </a:xfrm>
          <a:custGeom>
            <a:avLst/>
            <a:gdLst/>
            <a:ahLst/>
            <a:cxnLst/>
            <a:rect r="r" b="b" t="t" l="l"/>
            <a:pathLst>
              <a:path h="1795043" w="1795043">
                <a:moveTo>
                  <a:pt x="0" y="0"/>
                </a:moveTo>
                <a:lnTo>
                  <a:pt x="1795042" y="0"/>
                </a:lnTo>
                <a:lnTo>
                  <a:pt x="1795042" y="1795043"/>
                </a:lnTo>
                <a:lnTo>
                  <a:pt x="0" y="1795043"/>
                </a:lnTo>
                <a:lnTo>
                  <a:pt x="0" y="0"/>
                </a:lnTo>
                <a:close/>
              </a:path>
            </a:pathLst>
          </a:custGeom>
          <a:blipFill>
            <a:blip r:embed="rId2"/>
            <a:stretch>
              <a:fillRect l="0" t="0" r="0" b="0"/>
            </a:stretch>
          </a:blipFill>
        </p:spPr>
      </p:sp>
      <p:sp>
        <p:nvSpPr>
          <p:cNvPr name="Freeform 5" id="5"/>
          <p:cNvSpPr/>
          <p:nvPr/>
        </p:nvSpPr>
        <p:spPr>
          <a:xfrm flipH="false" flipV="false" rot="0">
            <a:off x="1028700" y="8520550"/>
            <a:ext cx="1220920" cy="1220920"/>
          </a:xfrm>
          <a:custGeom>
            <a:avLst/>
            <a:gdLst/>
            <a:ahLst/>
            <a:cxnLst/>
            <a:rect r="r" b="b" t="t" l="l"/>
            <a:pathLst>
              <a:path h="1220920" w="1220920">
                <a:moveTo>
                  <a:pt x="0" y="0"/>
                </a:moveTo>
                <a:lnTo>
                  <a:pt x="1220920" y="0"/>
                </a:lnTo>
                <a:lnTo>
                  <a:pt x="1220920" y="1220920"/>
                </a:lnTo>
                <a:lnTo>
                  <a:pt x="0" y="1220920"/>
                </a:lnTo>
                <a:lnTo>
                  <a:pt x="0" y="0"/>
                </a:lnTo>
                <a:close/>
              </a:path>
            </a:pathLst>
          </a:custGeom>
          <a:blipFill>
            <a:blip r:embed="rId3"/>
            <a:stretch>
              <a:fillRect l="0" t="0" r="0" b="0"/>
            </a:stretch>
          </a:blipFill>
        </p:spPr>
      </p:sp>
      <p:sp>
        <p:nvSpPr>
          <p:cNvPr name="AutoShape 6" id="6"/>
          <p:cNvSpPr/>
          <p:nvPr/>
        </p:nvSpPr>
        <p:spPr>
          <a:xfrm rot="-5400000">
            <a:off x="6876330" y="1741291"/>
            <a:ext cx="9525" cy="11894183"/>
          </a:xfrm>
          <a:prstGeom prst="rect">
            <a:avLst/>
          </a:prstGeom>
          <a:solidFill>
            <a:srgbClr val="37424A">
              <a:alpha val="19608"/>
            </a:srgbClr>
          </a:solidFill>
        </p:spPr>
      </p:sp>
      <p:sp>
        <p:nvSpPr>
          <p:cNvPr name="Freeform 7" id="7"/>
          <p:cNvSpPr/>
          <p:nvPr/>
        </p:nvSpPr>
        <p:spPr>
          <a:xfrm flipH="false" flipV="false" rot="0">
            <a:off x="14698545" y="5386798"/>
            <a:ext cx="2258200" cy="2258200"/>
          </a:xfrm>
          <a:custGeom>
            <a:avLst/>
            <a:gdLst/>
            <a:ahLst/>
            <a:cxnLst/>
            <a:rect r="r" b="b" t="t" l="l"/>
            <a:pathLst>
              <a:path h="2258200" w="2258200">
                <a:moveTo>
                  <a:pt x="0" y="0"/>
                </a:moveTo>
                <a:lnTo>
                  <a:pt x="2258200" y="0"/>
                </a:lnTo>
                <a:lnTo>
                  <a:pt x="2258200" y="2258200"/>
                </a:lnTo>
                <a:lnTo>
                  <a:pt x="0" y="22582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4698545" y="3048838"/>
            <a:ext cx="1848843" cy="2465125"/>
          </a:xfrm>
          <a:custGeom>
            <a:avLst/>
            <a:gdLst/>
            <a:ahLst/>
            <a:cxnLst/>
            <a:rect r="r" b="b" t="t" l="l"/>
            <a:pathLst>
              <a:path h="2465125" w="1848843">
                <a:moveTo>
                  <a:pt x="0" y="0"/>
                </a:moveTo>
                <a:lnTo>
                  <a:pt x="1848844" y="0"/>
                </a:lnTo>
                <a:lnTo>
                  <a:pt x="1848844" y="2465125"/>
                </a:lnTo>
                <a:lnTo>
                  <a:pt x="0" y="2465125"/>
                </a:lnTo>
                <a:lnTo>
                  <a:pt x="0" y="0"/>
                </a:lnTo>
                <a:close/>
              </a:path>
            </a:pathLst>
          </a:custGeom>
          <a:blipFill>
            <a:blip r:embed="rId6"/>
            <a:stretch>
              <a:fillRect l="0" t="0" r="0" b="0"/>
            </a:stretch>
          </a:blipFill>
        </p:spPr>
      </p:sp>
      <p:sp>
        <p:nvSpPr>
          <p:cNvPr name="Freeform 9" id="9"/>
          <p:cNvSpPr/>
          <p:nvPr/>
        </p:nvSpPr>
        <p:spPr>
          <a:xfrm flipH="false" flipV="false" rot="0">
            <a:off x="7717106" y="8434825"/>
            <a:ext cx="4470921" cy="1124941"/>
          </a:xfrm>
          <a:custGeom>
            <a:avLst/>
            <a:gdLst/>
            <a:ahLst/>
            <a:cxnLst/>
            <a:rect r="r" b="b" t="t" l="l"/>
            <a:pathLst>
              <a:path h="1124941" w="4470921">
                <a:moveTo>
                  <a:pt x="0" y="0"/>
                </a:moveTo>
                <a:lnTo>
                  <a:pt x="4470921" y="0"/>
                </a:lnTo>
                <a:lnTo>
                  <a:pt x="4470921" y="1124942"/>
                </a:lnTo>
                <a:lnTo>
                  <a:pt x="0" y="1124942"/>
                </a:lnTo>
                <a:lnTo>
                  <a:pt x="0" y="0"/>
                </a:lnTo>
                <a:close/>
              </a:path>
            </a:pathLst>
          </a:custGeom>
          <a:blipFill>
            <a:blip r:embed="rId7"/>
            <a:stretch>
              <a:fillRect l="0" t="0" r="0" b="0"/>
            </a:stretch>
          </a:blipFill>
        </p:spPr>
      </p:sp>
      <p:sp>
        <p:nvSpPr>
          <p:cNvPr name="Freeform 10" id="10"/>
          <p:cNvSpPr/>
          <p:nvPr/>
        </p:nvSpPr>
        <p:spPr>
          <a:xfrm flipH="false" flipV="false" rot="0">
            <a:off x="12477489" y="8316223"/>
            <a:ext cx="1234688" cy="1234688"/>
          </a:xfrm>
          <a:custGeom>
            <a:avLst/>
            <a:gdLst/>
            <a:ahLst/>
            <a:cxnLst/>
            <a:rect r="r" b="b" t="t" l="l"/>
            <a:pathLst>
              <a:path h="1234688" w="1234688">
                <a:moveTo>
                  <a:pt x="0" y="0"/>
                </a:moveTo>
                <a:lnTo>
                  <a:pt x="1234688" y="0"/>
                </a:lnTo>
                <a:lnTo>
                  <a:pt x="1234688" y="1234688"/>
                </a:lnTo>
                <a:lnTo>
                  <a:pt x="0" y="1234688"/>
                </a:lnTo>
                <a:lnTo>
                  <a:pt x="0" y="0"/>
                </a:lnTo>
                <a:close/>
              </a:path>
            </a:pathLst>
          </a:custGeom>
          <a:blipFill>
            <a:blip r:embed="rId8"/>
            <a:stretch>
              <a:fillRect l="0" t="0" r="0" b="0"/>
            </a:stretch>
          </a:blipFill>
        </p:spPr>
      </p:sp>
      <p:sp>
        <p:nvSpPr>
          <p:cNvPr name="TextBox 11" id="11"/>
          <p:cNvSpPr txBox="true"/>
          <p:nvPr/>
        </p:nvSpPr>
        <p:spPr>
          <a:xfrm rot="0">
            <a:off x="800104" y="796656"/>
            <a:ext cx="16077381" cy="1231901"/>
          </a:xfrm>
          <a:prstGeom prst="rect">
            <a:avLst/>
          </a:prstGeom>
        </p:spPr>
        <p:txBody>
          <a:bodyPr anchor="t" rtlCol="false" tIns="0" lIns="0" bIns="0" rIns="0">
            <a:spAutoFit/>
          </a:bodyPr>
          <a:lstStyle/>
          <a:p>
            <a:pPr algn="l" marL="0" indent="0" lvl="0">
              <a:lnSpc>
                <a:spcPts val="8000"/>
              </a:lnSpc>
            </a:pPr>
            <a:r>
              <a:rPr lang="en-US" sz="8000" spc="-200">
                <a:solidFill>
                  <a:srgbClr val="339966"/>
                </a:solidFill>
                <a:latin typeface="Gotham 3"/>
                <a:ea typeface="Gotham 3"/>
                <a:cs typeface="Gotham 3"/>
                <a:sym typeface="Gotham 3"/>
              </a:rPr>
              <a:t>Where to Find 4-H Information</a:t>
            </a:r>
          </a:p>
        </p:txBody>
      </p:sp>
      <p:sp>
        <p:nvSpPr>
          <p:cNvPr name="TextBox 12" id="12"/>
          <p:cNvSpPr txBox="true"/>
          <p:nvPr/>
        </p:nvSpPr>
        <p:spPr>
          <a:xfrm rot="0">
            <a:off x="1028700" y="4043910"/>
            <a:ext cx="2853787" cy="408305"/>
          </a:xfrm>
          <a:prstGeom prst="rect">
            <a:avLst/>
          </a:prstGeom>
        </p:spPr>
        <p:txBody>
          <a:bodyPr anchor="t" rtlCol="false" tIns="0" lIns="0" bIns="0" rIns="0">
            <a:spAutoFit/>
          </a:bodyPr>
          <a:lstStyle/>
          <a:p>
            <a:pPr algn="l">
              <a:lnSpc>
                <a:spcPts val="3219"/>
              </a:lnSpc>
            </a:pPr>
            <a:r>
              <a:rPr lang="en-US" sz="2299" b="true">
                <a:solidFill>
                  <a:srgbClr val="37424A"/>
                </a:solidFill>
                <a:latin typeface="Arimo Bold"/>
                <a:ea typeface="Arimo Bold"/>
                <a:cs typeface="Arimo Bold"/>
                <a:sym typeface="Arimo Bold"/>
              </a:rPr>
              <a:t>Email Listserv</a:t>
            </a:r>
          </a:p>
        </p:txBody>
      </p:sp>
      <p:sp>
        <p:nvSpPr>
          <p:cNvPr name="TextBox 13" id="13"/>
          <p:cNvSpPr txBox="true"/>
          <p:nvPr/>
        </p:nvSpPr>
        <p:spPr>
          <a:xfrm rot="0">
            <a:off x="982245" y="5790843"/>
            <a:ext cx="2853787" cy="408305"/>
          </a:xfrm>
          <a:prstGeom prst="rect">
            <a:avLst/>
          </a:prstGeom>
        </p:spPr>
        <p:txBody>
          <a:bodyPr anchor="t" rtlCol="false" tIns="0" lIns="0" bIns="0" rIns="0">
            <a:spAutoFit/>
          </a:bodyPr>
          <a:lstStyle/>
          <a:p>
            <a:pPr algn="l">
              <a:lnSpc>
                <a:spcPts val="3219"/>
              </a:lnSpc>
            </a:pPr>
            <a:r>
              <a:rPr lang="en-US" b="true" sz="2299" u="sng">
                <a:solidFill>
                  <a:srgbClr val="37424A"/>
                </a:solidFill>
                <a:latin typeface="Arimo Bold"/>
                <a:ea typeface="Arimo Bold"/>
                <a:cs typeface="Arimo Bold"/>
                <a:sym typeface="Arimo Bold"/>
                <a:hlinkClick r:id="rId9" tooltip="http://gallatin.msuextension.org/4hnewsletters.html"/>
              </a:rPr>
              <a:t>Monthly Newsletter</a:t>
            </a:r>
          </a:p>
        </p:txBody>
      </p:sp>
      <p:sp>
        <p:nvSpPr>
          <p:cNvPr name="TextBox 14" id="14"/>
          <p:cNvSpPr txBox="true"/>
          <p:nvPr/>
        </p:nvSpPr>
        <p:spPr>
          <a:xfrm rot="0">
            <a:off x="1028700" y="7864595"/>
            <a:ext cx="2853787" cy="408305"/>
          </a:xfrm>
          <a:prstGeom prst="rect">
            <a:avLst/>
          </a:prstGeom>
        </p:spPr>
        <p:txBody>
          <a:bodyPr anchor="t" rtlCol="false" tIns="0" lIns="0" bIns="0" rIns="0">
            <a:spAutoFit/>
          </a:bodyPr>
          <a:lstStyle/>
          <a:p>
            <a:pPr algn="l">
              <a:lnSpc>
                <a:spcPts val="3219"/>
              </a:lnSpc>
            </a:pPr>
            <a:r>
              <a:rPr lang="en-US" sz="2299" b="true">
                <a:solidFill>
                  <a:srgbClr val="37424A"/>
                </a:solidFill>
                <a:latin typeface="Arimo Bold"/>
                <a:ea typeface="Arimo Bold"/>
                <a:cs typeface="Arimo Bold"/>
                <a:sym typeface="Arimo Bold"/>
              </a:rPr>
              <a:t>BAND App</a:t>
            </a:r>
          </a:p>
        </p:txBody>
      </p:sp>
      <p:sp>
        <p:nvSpPr>
          <p:cNvPr name="TextBox 15" id="15"/>
          <p:cNvSpPr txBox="true"/>
          <p:nvPr/>
        </p:nvSpPr>
        <p:spPr>
          <a:xfrm rot="0">
            <a:off x="7717106" y="7864595"/>
            <a:ext cx="3714952" cy="408305"/>
          </a:xfrm>
          <a:prstGeom prst="rect">
            <a:avLst/>
          </a:prstGeom>
        </p:spPr>
        <p:txBody>
          <a:bodyPr anchor="t" rtlCol="false" tIns="0" lIns="0" bIns="0" rIns="0">
            <a:spAutoFit/>
          </a:bodyPr>
          <a:lstStyle/>
          <a:p>
            <a:pPr algn="l">
              <a:lnSpc>
                <a:spcPts val="3219"/>
              </a:lnSpc>
            </a:pPr>
            <a:r>
              <a:rPr lang="en-US" b="true" sz="2299" u="sng">
                <a:solidFill>
                  <a:srgbClr val="37424A"/>
                </a:solidFill>
                <a:latin typeface="Arimo Bold"/>
                <a:ea typeface="Arimo Bold"/>
                <a:cs typeface="Arimo Bold"/>
                <a:sym typeface="Arimo Bold"/>
                <a:hlinkClick r:id="rId10" tooltip="https://www.facebook.com/GallatinCounty4H/"/>
              </a:rPr>
              <a:t>Facebook</a:t>
            </a:r>
            <a:r>
              <a:rPr lang="en-US" sz="2299">
                <a:solidFill>
                  <a:srgbClr val="37424A"/>
                </a:solidFill>
                <a:latin typeface="Arimo"/>
                <a:ea typeface="Arimo"/>
                <a:cs typeface="Arimo"/>
                <a:sym typeface="Arimo"/>
              </a:rPr>
              <a:t> &amp; </a:t>
            </a:r>
            <a:r>
              <a:rPr lang="en-US" b="true" sz="2299" u="sng">
                <a:solidFill>
                  <a:srgbClr val="37424A"/>
                </a:solidFill>
                <a:latin typeface="Arimo Bold"/>
                <a:ea typeface="Arimo Bold"/>
                <a:cs typeface="Arimo Bold"/>
                <a:sym typeface="Arimo Bold"/>
                <a:hlinkClick r:id="rId11" tooltip="https://www.instagram.com/gallatincounty_4h/"/>
              </a:rPr>
              <a:t>Instagram</a:t>
            </a:r>
          </a:p>
        </p:txBody>
      </p:sp>
      <p:sp>
        <p:nvSpPr>
          <p:cNvPr name="TextBox 16" id="16"/>
          <p:cNvSpPr txBox="true"/>
          <p:nvPr/>
        </p:nvSpPr>
        <p:spPr>
          <a:xfrm rot="0">
            <a:off x="982245" y="6430173"/>
            <a:ext cx="11688661" cy="775335"/>
          </a:xfrm>
          <a:prstGeom prst="rect">
            <a:avLst/>
          </a:prstGeom>
        </p:spPr>
        <p:txBody>
          <a:bodyPr anchor="t" rtlCol="false" tIns="0" lIns="0" bIns="0" rIns="0">
            <a:spAutoFit/>
          </a:bodyPr>
          <a:lstStyle/>
          <a:p>
            <a:pPr algn="l" marL="453392" indent="-226696" lvl="1">
              <a:lnSpc>
                <a:spcPts val="2940"/>
              </a:lnSpc>
              <a:buFont typeface="Arial"/>
              <a:buChar char="•"/>
            </a:pPr>
            <a:r>
              <a:rPr lang="en-US" sz="2100">
                <a:solidFill>
                  <a:srgbClr val="37424A"/>
                </a:solidFill>
                <a:latin typeface="Gotham 2"/>
                <a:ea typeface="Gotham 2"/>
                <a:cs typeface="Gotham 2"/>
                <a:sym typeface="Gotham 2"/>
              </a:rPr>
              <a:t>Monthly 4-H Newsletter with all the information you will need to stay in the loop with 4-H activities, events and opportunities. </a:t>
            </a:r>
          </a:p>
        </p:txBody>
      </p:sp>
      <p:sp>
        <p:nvSpPr>
          <p:cNvPr name="TextBox 17" id="17"/>
          <p:cNvSpPr txBox="true"/>
          <p:nvPr/>
        </p:nvSpPr>
        <p:spPr>
          <a:xfrm rot="0">
            <a:off x="982245" y="2389788"/>
            <a:ext cx="3994962" cy="408305"/>
          </a:xfrm>
          <a:prstGeom prst="rect">
            <a:avLst/>
          </a:prstGeom>
        </p:spPr>
        <p:txBody>
          <a:bodyPr anchor="t" rtlCol="false" tIns="0" lIns="0" bIns="0" rIns="0">
            <a:spAutoFit/>
          </a:bodyPr>
          <a:lstStyle/>
          <a:p>
            <a:pPr algn="l">
              <a:lnSpc>
                <a:spcPts val="3219"/>
              </a:lnSpc>
            </a:pPr>
            <a:r>
              <a:rPr lang="en-US" b="true" sz="2299" u="sng">
                <a:solidFill>
                  <a:srgbClr val="37424A"/>
                </a:solidFill>
                <a:latin typeface="Arimo Bold"/>
                <a:ea typeface="Arimo Bold"/>
                <a:cs typeface="Arimo Bold"/>
                <a:sym typeface="Arimo Bold"/>
                <a:hlinkClick r:id="rId12" tooltip="https://www.montana.edu/extension/gallatin/4hyouth.html"/>
              </a:rPr>
              <a:t>Gallatin County 4-H Website</a:t>
            </a:r>
          </a:p>
        </p:txBody>
      </p:sp>
      <p:sp>
        <p:nvSpPr>
          <p:cNvPr name="TextBox 18" id="18"/>
          <p:cNvSpPr txBox="true"/>
          <p:nvPr/>
        </p:nvSpPr>
        <p:spPr>
          <a:xfrm rot="0">
            <a:off x="1028700" y="2963113"/>
            <a:ext cx="9120081" cy="775335"/>
          </a:xfrm>
          <a:prstGeom prst="rect">
            <a:avLst/>
          </a:prstGeom>
        </p:spPr>
        <p:txBody>
          <a:bodyPr anchor="t" rtlCol="false" tIns="0" lIns="0" bIns="0" rIns="0">
            <a:spAutoFit/>
          </a:bodyPr>
          <a:lstStyle/>
          <a:p>
            <a:pPr algn="l" marL="453392" indent="-226696" lvl="1">
              <a:lnSpc>
                <a:spcPts val="2940"/>
              </a:lnSpc>
              <a:buFont typeface="Arial"/>
              <a:buChar char="•"/>
            </a:pPr>
            <a:r>
              <a:rPr lang="en-US" sz="2100">
                <a:solidFill>
                  <a:srgbClr val="37424A"/>
                </a:solidFill>
                <a:latin typeface="Gotham 2"/>
                <a:ea typeface="Gotham 2"/>
                <a:cs typeface="Gotham 2"/>
                <a:sym typeface="Gotham 2"/>
              </a:rPr>
              <a:t>Forms and Documents, Newsletter, Online enrollment, Record Books</a:t>
            </a:r>
          </a:p>
        </p:txBody>
      </p:sp>
      <p:sp>
        <p:nvSpPr>
          <p:cNvPr name="TextBox 19" id="19"/>
          <p:cNvSpPr txBox="true"/>
          <p:nvPr/>
        </p:nvSpPr>
        <p:spPr>
          <a:xfrm rot="0">
            <a:off x="982245" y="4586245"/>
            <a:ext cx="9120081" cy="775335"/>
          </a:xfrm>
          <a:prstGeom prst="rect">
            <a:avLst/>
          </a:prstGeom>
        </p:spPr>
        <p:txBody>
          <a:bodyPr anchor="t" rtlCol="false" tIns="0" lIns="0" bIns="0" rIns="0">
            <a:spAutoFit/>
          </a:bodyPr>
          <a:lstStyle/>
          <a:p>
            <a:pPr algn="l" marL="453392" indent="-226696" lvl="1">
              <a:lnSpc>
                <a:spcPts val="2940"/>
              </a:lnSpc>
              <a:buFont typeface="Arial"/>
              <a:buChar char="•"/>
            </a:pPr>
            <a:r>
              <a:rPr lang="en-US" sz="2100">
                <a:solidFill>
                  <a:srgbClr val="37424A"/>
                </a:solidFill>
                <a:latin typeface="Gotham 2"/>
                <a:ea typeface="Gotham 2"/>
                <a:cs typeface="Gotham 2"/>
                <a:sym typeface="Gotham 2"/>
              </a:rPr>
              <a:t>Enrolling on ZSuite auto-adds you to our listserv</a:t>
            </a:r>
          </a:p>
          <a:p>
            <a:pPr algn="l" marL="453392" indent="-226696" lvl="1">
              <a:lnSpc>
                <a:spcPts val="2940"/>
              </a:lnSpc>
              <a:buFont typeface="Arial"/>
              <a:buChar char="•"/>
            </a:pPr>
            <a:r>
              <a:rPr lang="en-US" sz="2100">
                <a:solidFill>
                  <a:srgbClr val="37424A"/>
                </a:solidFill>
                <a:latin typeface="Gotham 2"/>
                <a:ea typeface="Gotham 2"/>
                <a:cs typeface="Gotham 2"/>
                <a:sym typeface="Gotham 2"/>
              </a:rPr>
              <a:t>Reminders, announcements, newsletter, opportunities, deadlines</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5400000">
            <a:off x="6923666" y="-1917078"/>
            <a:ext cx="9552" cy="11799484"/>
          </a:xfrm>
          <a:prstGeom prst="rect">
            <a:avLst/>
          </a:prstGeom>
          <a:solidFill>
            <a:srgbClr val="37424A">
              <a:alpha val="19608"/>
            </a:srgbClr>
          </a:solidFill>
        </p:spPr>
      </p:sp>
      <p:sp>
        <p:nvSpPr>
          <p:cNvPr name="AutoShape 3" id="3"/>
          <p:cNvSpPr/>
          <p:nvPr/>
        </p:nvSpPr>
        <p:spPr>
          <a:xfrm rot="-5400000">
            <a:off x="6900452" y="-108952"/>
            <a:ext cx="9525" cy="11845939"/>
          </a:xfrm>
          <a:prstGeom prst="rect">
            <a:avLst/>
          </a:prstGeom>
          <a:solidFill>
            <a:srgbClr val="37424A">
              <a:alpha val="19608"/>
            </a:srgbClr>
          </a:solidFill>
        </p:spPr>
      </p:sp>
      <p:sp>
        <p:nvSpPr>
          <p:cNvPr name="Freeform 4" id="4"/>
          <p:cNvSpPr/>
          <p:nvPr/>
        </p:nvSpPr>
        <p:spPr>
          <a:xfrm flipH="false" flipV="false" rot="0">
            <a:off x="14698545" y="5386798"/>
            <a:ext cx="2258200" cy="2258200"/>
          </a:xfrm>
          <a:custGeom>
            <a:avLst/>
            <a:gdLst/>
            <a:ahLst/>
            <a:cxnLst/>
            <a:rect r="r" b="b" t="t" l="l"/>
            <a:pathLst>
              <a:path h="2258200" w="2258200">
                <a:moveTo>
                  <a:pt x="0" y="0"/>
                </a:moveTo>
                <a:lnTo>
                  <a:pt x="2258200" y="0"/>
                </a:lnTo>
                <a:lnTo>
                  <a:pt x="2258200" y="2258200"/>
                </a:lnTo>
                <a:lnTo>
                  <a:pt x="0" y="22582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4698545" y="3048838"/>
            <a:ext cx="1848843" cy="2465125"/>
          </a:xfrm>
          <a:custGeom>
            <a:avLst/>
            <a:gdLst/>
            <a:ahLst/>
            <a:cxnLst/>
            <a:rect r="r" b="b" t="t" l="l"/>
            <a:pathLst>
              <a:path h="2465125" w="1848843">
                <a:moveTo>
                  <a:pt x="0" y="0"/>
                </a:moveTo>
                <a:lnTo>
                  <a:pt x="1848844" y="0"/>
                </a:lnTo>
                <a:lnTo>
                  <a:pt x="1848844" y="2465125"/>
                </a:lnTo>
                <a:lnTo>
                  <a:pt x="0" y="2465125"/>
                </a:lnTo>
                <a:lnTo>
                  <a:pt x="0" y="0"/>
                </a:lnTo>
                <a:close/>
              </a:path>
            </a:pathLst>
          </a:custGeom>
          <a:blipFill>
            <a:blip r:embed="rId4"/>
            <a:stretch>
              <a:fillRect l="0" t="0" r="0" b="0"/>
            </a:stretch>
          </a:blipFill>
        </p:spPr>
      </p:sp>
      <p:sp>
        <p:nvSpPr>
          <p:cNvPr name="TextBox 6" id="6"/>
          <p:cNvSpPr txBox="true"/>
          <p:nvPr/>
        </p:nvSpPr>
        <p:spPr>
          <a:xfrm rot="0">
            <a:off x="800104" y="796656"/>
            <a:ext cx="16077381" cy="1231901"/>
          </a:xfrm>
          <a:prstGeom prst="rect">
            <a:avLst/>
          </a:prstGeom>
        </p:spPr>
        <p:txBody>
          <a:bodyPr anchor="t" rtlCol="false" tIns="0" lIns="0" bIns="0" rIns="0">
            <a:spAutoFit/>
          </a:bodyPr>
          <a:lstStyle/>
          <a:p>
            <a:pPr algn="l" marL="0" indent="0" lvl="0">
              <a:lnSpc>
                <a:spcPts val="8000"/>
              </a:lnSpc>
            </a:pPr>
            <a:r>
              <a:rPr lang="en-US" sz="8000" spc="-200">
                <a:solidFill>
                  <a:srgbClr val="339966"/>
                </a:solidFill>
                <a:latin typeface="Gotham 3"/>
                <a:ea typeface="Gotham 3"/>
                <a:cs typeface="Gotham 3"/>
                <a:sym typeface="Gotham 3"/>
              </a:rPr>
              <a:t>Where to Find 4-H Resources</a:t>
            </a:r>
          </a:p>
        </p:txBody>
      </p:sp>
      <p:sp>
        <p:nvSpPr>
          <p:cNvPr name="TextBox 7" id="7"/>
          <p:cNvSpPr txBox="true"/>
          <p:nvPr/>
        </p:nvSpPr>
        <p:spPr>
          <a:xfrm rot="0">
            <a:off x="1028700" y="4063640"/>
            <a:ext cx="2853787" cy="408305"/>
          </a:xfrm>
          <a:prstGeom prst="rect">
            <a:avLst/>
          </a:prstGeom>
        </p:spPr>
        <p:txBody>
          <a:bodyPr anchor="t" rtlCol="false" tIns="0" lIns="0" bIns="0" rIns="0">
            <a:spAutoFit/>
          </a:bodyPr>
          <a:lstStyle/>
          <a:p>
            <a:pPr algn="l">
              <a:lnSpc>
                <a:spcPts val="3219"/>
              </a:lnSpc>
            </a:pPr>
            <a:r>
              <a:rPr lang="en-US" sz="2299" b="true">
                <a:solidFill>
                  <a:srgbClr val="37424A"/>
                </a:solidFill>
                <a:latin typeface="Arimo Bold"/>
                <a:ea typeface="Arimo Bold"/>
                <a:cs typeface="Arimo Bold"/>
                <a:sym typeface="Arimo Bold"/>
              </a:rPr>
              <a:t>The </a:t>
            </a:r>
            <a:r>
              <a:rPr lang="en-US" b="true" sz="2299" u="sng">
                <a:solidFill>
                  <a:srgbClr val="37424A"/>
                </a:solidFill>
                <a:latin typeface="Arimo Bold"/>
                <a:ea typeface="Arimo Bold"/>
                <a:cs typeface="Arimo Bold"/>
                <a:sym typeface="Arimo Bold"/>
                <a:hlinkClick r:id="rId5" tooltip="https://4-h.org/the-quad/"/>
              </a:rPr>
              <a:t>QUAD</a:t>
            </a:r>
          </a:p>
        </p:txBody>
      </p:sp>
      <p:sp>
        <p:nvSpPr>
          <p:cNvPr name="TextBox 8" id="8"/>
          <p:cNvSpPr txBox="true"/>
          <p:nvPr/>
        </p:nvSpPr>
        <p:spPr>
          <a:xfrm rot="0">
            <a:off x="982245" y="2164283"/>
            <a:ext cx="3994962" cy="408305"/>
          </a:xfrm>
          <a:prstGeom prst="rect">
            <a:avLst/>
          </a:prstGeom>
        </p:spPr>
        <p:txBody>
          <a:bodyPr anchor="t" rtlCol="false" tIns="0" lIns="0" bIns="0" rIns="0">
            <a:spAutoFit/>
          </a:bodyPr>
          <a:lstStyle/>
          <a:p>
            <a:pPr algn="l">
              <a:lnSpc>
                <a:spcPts val="3219"/>
              </a:lnSpc>
            </a:pPr>
            <a:r>
              <a:rPr lang="en-US" b="true" sz="2299" u="sng">
                <a:solidFill>
                  <a:srgbClr val="37424A"/>
                </a:solidFill>
                <a:latin typeface="Arimo Bold"/>
                <a:ea typeface="Arimo Bold"/>
                <a:cs typeface="Arimo Bold"/>
                <a:sym typeface="Arimo Bold"/>
                <a:hlinkClick r:id="rId6" tooltip="https://www.montana.edu/extension/4h/"/>
              </a:rPr>
              <a:t>Montana 4-H Website</a:t>
            </a:r>
          </a:p>
        </p:txBody>
      </p:sp>
      <p:sp>
        <p:nvSpPr>
          <p:cNvPr name="TextBox 9" id="9"/>
          <p:cNvSpPr txBox="true"/>
          <p:nvPr/>
        </p:nvSpPr>
        <p:spPr>
          <a:xfrm rot="0">
            <a:off x="1028700" y="2612003"/>
            <a:ext cx="9793355" cy="1146810"/>
          </a:xfrm>
          <a:prstGeom prst="rect">
            <a:avLst/>
          </a:prstGeom>
        </p:spPr>
        <p:txBody>
          <a:bodyPr anchor="t" rtlCol="false" tIns="0" lIns="0" bIns="0" rIns="0">
            <a:spAutoFit/>
          </a:bodyPr>
          <a:lstStyle/>
          <a:p>
            <a:pPr algn="l" marL="453392" indent="-226696" lvl="1">
              <a:lnSpc>
                <a:spcPts val="2940"/>
              </a:lnSpc>
              <a:buFont typeface="Arial"/>
              <a:buChar char="•"/>
            </a:pPr>
            <a:r>
              <a:rPr lang="en-US" sz="2100">
                <a:solidFill>
                  <a:srgbClr val="37424A"/>
                </a:solidFill>
                <a:latin typeface="Gotham 2"/>
                <a:ea typeface="Gotham 2"/>
                <a:cs typeface="Gotham 2"/>
                <a:sym typeface="Gotham 2"/>
              </a:rPr>
              <a:t>Forms and Documents, Newsletter, Online enrollment, Record Books</a:t>
            </a:r>
          </a:p>
          <a:p>
            <a:pPr algn="l" marL="453392" indent="-226696" lvl="1">
              <a:lnSpc>
                <a:spcPts val="2940"/>
              </a:lnSpc>
              <a:buFont typeface="Arial"/>
              <a:buChar char="•"/>
            </a:pPr>
            <a:r>
              <a:rPr lang="en-US" sz="2100">
                <a:solidFill>
                  <a:srgbClr val="37424A"/>
                </a:solidFill>
                <a:latin typeface="Gotham 2"/>
                <a:ea typeface="Gotham 2"/>
                <a:cs typeface="Gotham 2"/>
                <a:sym typeface="Gotham 2"/>
              </a:rPr>
              <a:t>Policies</a:t>
            </a:r>
          </a:p>
          <a:p>
            <a:pPr algn="l" marL="453392" indent="-226696" lvl="1">
              <a:lnSpc>
                <a:spcPts val="2940"/>
              </a:lnSpc>
              <a:buFont typeface="Arial"/>
              <a:buChar char="•"/>
            </a:pPr>
            <a:r>
              <a:rPr lang="en-US" sz="2100">
                <a:solidFill>
                  <a:srgbClr val="37424A"/>
                </a:solidFill>
                <a:latin typeface="Gotham 2"/>
                <a:ea typeface="Gotham 2"/>
                <a:cs typeface="Gotham 2"/>
                <a:sym typeface="Gotham 2"/>
              </a:rPr>
              <a:t>State &amp; National Events</a:t>
            </a:r>
          </a:p>
        </p:txBody>
      </p:sp>
      <p:sp>
        <p:nvSpPr>
          <p:cNvPr name="TextBox 10" id="10"/>
          <p:cNvSpPr txBox="true"/>
          <p:nvPr/>
        </p:nvSpPr>
        <p:spPr>
          <a:xfrm rot="0">
            <a:off x="1030489" y="4510045"/>
            <a:ext cx="12016725" cy="1146810"/>
          </a:xfrm>
          <a:prstGeom prst="rect">
            <a:avLst/>
          </a:prstGeom>
        </p:spPr>
        <p:txBody>
          <a:bodyPr anchor="t" rtlCol="false" tIns="0" lIns="0" bIns="0" rIns="0">
            <a:spAutoFit/>
          </a:bodyPr>
          <a:lstStyle/>
          <a:p>
            <a:pPr algn="l" marL="453392" indent="-226696" lvl="1">
              <a:lnSpc>
                <a:spcPts val="2940"/>
              </a:lnSpc>
              <a:buFont typeface="Arial"/>
              <a:buChar char="•"/>
            </a:pPr>
            <a:r>
              <a:rPr lang="en-US" sz="2100">
                <a:solidFill>
                  <a:srgbClr val="37424A"/>
                </a:solidFill>
                <a:latin typeface="Gotham 2"/>
                <a:ea typeface="Gotham 2"/>
                <a:cs typeface="Gotham 2"/>
                <a:sym typeface="Gotham 2"/>
              </a:rPr>
              <a:t>The Quad is an online platform that brings together professional development, youth learning, curated resources, and professional networking and collaboration in one streamlined platform.</a:t>
            </a:r>
          </a:p>
        </p:txBody>
      </p:sp>
      <p:sp>
        <p:nvSpPr>
          <p:cNvPr name="AutoShape 11" id="11"/>
          <p:cNvSpPr/>
          <p:nvPr/>
        </p:nvSpPr>
        <p:spPr>
          <a:xfrm rot="-5400000">
            <a:off x="6847755" y="1854953"/>
            <a:ext cx="9525" cy="11894183"/>
          </a:xfrm>
          <a:prstGeom prst="rect">
            <a:avLst/>
          </a:prstGeom>
          <a:solidFill>
            <a:srgbClr val="37424A">
              <a:alpha val="19608"/>
            </a:srgbClr>
          </a:solidFill>
        </p:spPr>
      </p:sp>
      <p:sp>
        <p:nvSpPr>
          <p:cNvPr name="TextBox 12" id="12"/>
          <p:cNvSpPr txBox="true"/>
          <p:nvPr/>
        </p:nvSpPr>
        <p:spPr>
          <a:xfrm rot="0">
            <a:off x="953670" y="5904505"/>
            <a:ext cx="2853787" cy="408305"/>
          </a:xfrm>
          <a:prstGeom prst="rect">
            <a:avLst/>
          </a:prstGeom>
        </p:spPr>
        <p:txBody>
          <a:bodyPr anchor="t" rtlCol="false" tIns="0" lIns="0" bIns="0" rIns="0">
            <a:spAutoFit/>
          </a:bodyPr>
          <a:lstStyle/>
          <a:p>
            <a:pPr algn="l">
              <a:lnSpc>
                <a:spcPts val="3219"/>
              </a:lnSpc>
            </a:pPr>
            <a:r>
              <a:rPr lang="en-US" sz="2299" b="true">
                <a:solidFill>
                  <a:srgbClr val="37424A"/>
                </a:solidFill>
                <a:latin typeface="Arimo Bold"/>
                <a:ea typeface="Arimo Bold"/>
                <a:cs typeface="Arimo Bold"/>
                <a:sym typeface="Arimo Bold"/>
              </a:rPr>
              <a:t>Online</a:t>
            </a:r>
          </a:p>
        </p:txBody>
      </p:sp>
      <p:sp>
        <p:nvSpPr>
          <p:cNvPr name="TextBox 13" id="13"/>
          <p:cNvSpPr txBox="true"/>
          <p:nvPr/>
        </p:nvSpPr>
        <p:spPr>
          <a:xfrm rot="0">
            <a:off x="953670" y="6331860"/>
            <a:ext cx="12093544" cy="1146810"/>
          </a:xfrm>
          <a:prstGeom prst="rect">
            <a:avLst/>
          </a:prstGeom>
        </p:spPr>
        <p:txBody>
          <a:bodyPr anchor="t" rtlCol="false" tIns="0" lIns="0" bIns="0" rIns="0">
            <a:spAutoFit/>
          </a:bodyPr>
          <a:lstStyle/>
          <a:p>
            <a:pPr algn="l" marL="453392" indent="-226696" lvl="1">
              <a:lnSpc>
                <a:spcPts val="2940"/>
              </a:lnSpc>
              <a:buFont typeface="Arial"/>
              <a:buChar char="•"/>
            </a:pPr>
            <a:r>
              <a:rPr lang="en-US" sz="2100">
                <a:solidFill>
                  <a:srgbClr val="37424A"/>
                </a:solidFill>
                <a:latin typeface="Gotham 2"/>
                <a:ea typeface="Gotham 2"/>
                <a:cs typeface="Gotham 2"/>
                <a:sym typeface="Gotham 2"/>
              </a:rPr>
              <a:t>Find research-based, or tried-and-true, activities</a:t>
            </a:r>
          </a:p>
          <a:p>
            <a:pPr algn="l" marL="453392" indent="-226696" lvl="1">
              <a:lnSpc>
                <a:spcPts val="2940"/>
              </a:lnSpc>
              <a:buFont typeface="Arial"/>
              <a:buChar char="•"/>
            </a:pPr>
            <a:r>
              <a:rPr lang="en-US" sz="2100">
                <a:solidFill>
                  <a:srgbClr val="37424A"/>
                </a:solidFill>
                <a:latin typeface="Gotham 2"/>
                <a:ea typeface="Gotham 2"/>
                <a:cs typeface="Gotham 2"/>
                <a:sym typeface="Gotham 2"/>
              </a:rPr>
              <a:t>Extension resources from other states (Ohio, Idaho, Michigan, Texas, Kansas, Georgia)</a:t>
            </a:r>
          </a:p>
          <a:p>
            <a:pPr algn="l" marL="453392" indent="-226696" lvl="1">
              <a:lnSpc>
                <a:spcPts val="2940"/>
              </a:lnSpc>
              <a:buFont typeface="Arial"/>
              <a:buChar char="•"/>
            </a:pPr>
            <a:r>
              <a:rPr lang="en-US" sz="2100">
                <a:solidFill>
                  <a:srgbClr val="37424A"/>
                </a:solidFill>
                <a:latin typeface="Gotham 2"/>
                <a:ea typeface="Gotham 2"/>
                <a:cs typeface="Gotham 2"/>
                <a:sym typeface="Gotham 2"/>
              </a:rPr>
              <a:t>Facebook groups</a:t>
            </a:r>
          </a:p>
        </p:txBody>
      </p:sp>
      <p:sp>
        <p:nvSpPr>
          <p:cNvPr name="AutoShape 14" id="14"/>
          <p:cNvSpPr/>
          <p:nvPr/>
        </p:nvSpPr>
        <p:spPr>
          <a:xfrm rot="-5400000">
            <a:off x="6924574" y="3707768"/>
            <a:ext cx="9525" cy="11894183"/>
          </a:xfrm>
          <a:prstGeom prst="rect">
            <a:avLst/>
          </a:prstGeom>
          <a:solidFill>
            <a:srgbClr val="37424A">
              <a:alpha val="19608"/>
            </a:srgbClr>
          </a:solidFill>
        </p:spPr>
      </p:sp>
      <p:sp>
        <p:nvSpPr>
          <p:cNvPr name="TextBox 15" id="15"/>
          <p:cNvSpPr txBox="true"/>
          <p:nvPr/>
        </p:nvSpPr>
        <p:spPr>
          <a:xfrm rot="0">
            <a:off x="1030489" y="7959207"/>
            <a:ext cx="2853787" cy="408305"/>
          </a:xfrm>
          <a:prstGeom prst="rect">
            <a:avLst/>
          </a:prstGeom>
        </p:spPr>
        <p:txBody>
          <a:bodyPr anchor="t" rtlCol="false" tIns="0" lIns="0" bIns="0" rIns="0">
            <a:spAutoFit/>
          </a:bodyPr>
          <a:lstStyle/>
          <a:p>
            <a:pPr algn="l">
              <a:lnSpc>
                <a:spcPts val="3219"/>
              </a:lnSpc>
            </a:pPr>
            <a:r>
              <a:rPr lang="en-US" sz="2299" b="true">
                <a:solidFill>
                  <a:srgbClr val="37424A"/>
                </a:solidFill>
                <a:latin typeface="Arimo Bold"/>
                <a:ea typeface="Arimo Bold"/>
                <a:cs typeface="Arimo Bold"/>
                <a:sym typeface="Arimo Bold"/>
              </a:rPr>
              <a:t>Community Network</a:t>
            </a:r>
          </a:p>
        </p:txBody>
      </p:sp>
      <p:sp>
        <p:nvSpPr>
          <p:cNvPr name="TextBox 16" id="16"/>
          <p:cNvSpPr txBox="true"/>
          <p:nvPr/>
        </p:nvSpPr>
        <p:spPr>
          <a:xfrm rot="0">
            <a:off x="1030489" y="8383012"/>
            <a:ext cx="11688661" cy="1146810"/>
          </a:xfrm>
          <a:prstGeom prst="rect">
            <a:avLst/>
          </a:prstGeom>
        </p:spPr>
        <p:txBody>
          <a:bodyPr anchor="t" rtlCol="false" tIns="0" lIns="0" bIns="0" rIns="0">
            <a:spAutoFit/>
          </a:bodyPr>
          <a:lstStyle/>
          <a:p>
            <a:pPr algn="l" marL="453392" indent="-226696" lvl="1">
              <a:lnSpc>
                <a:spcPts val="2940"/>
              </a:lnSpc>
              <a:buFont typeface="Arial"/>
              <a:buChar char="•"/>
            </a:pPr>
            <a:r>
              <a:rPr lang="en-US" sz="2100">
                <a:solidFill>
                  <a:srgbClr val="37424A"/>
                </a:solidFill>
                <a:latin typeface="Gotham 2"/>
                <a:ea typeface="Gotham 2"/>
                <a:cs typeface="Gotham 2"/>
                <a:sym typeface="Gotham 2"/>
              </a:rPr>
              <a:t>Fellow Club/Project leaders</a:t>
            </a:r>
          </a:p>
          <a:p>
            <a:pPr algn="l" marL="453392" indent="-226696" lvl="1">
              <a:lnSpc>
                <a:spcPts val="2940"/>
              </a:lnSpc>
              <a:buFont typeface="Arial"/>
              <a:buChar char="•"/>
            </a:pPr>
            <a:r>
              <a:rPr lang="en-US" sz="2100">
                <a:solidFill>
                  <a:srgbClr val="37424A"/>
                </a:solidFill>
                <a:latin typeface="Gotham 2"/>
                <a:ea typeface="Gotham 2"/>
                <a:cs typeface="Gotham 2"/>
                <a:sym typeface="Gotham 2"/>
              </a:rPr>
              <a:t>Businesses/Organizations</a:t>
            </a:r>
          </a:p>
          <a:p>
            <a:pPr algn="l" marL="453392" indent="-226696" lvl="1">
              <a:lnSpc>
                <a:spcPts val="2940"/>
              </a:lnSpc>
              <a:buFont typeface="Arial"/>
              <a:buChar char="•"/>
            </a:pPr>
            <a:r>
              <a:rPr lang="en-US" sz="2100">
                <a:solidFill>
                  <a:srgbClr val="37424A"/>
                </a:solidFill>
                <a:latin typeface="Gotham 2"/>
                <a:ea typeface="Gotham 2"/>
                <a:cs typeface="Gotham 2"/>
                <a:sym typeface="Gotham 2"/>
              </a:rPr>
              <a:t>Parents, individuals</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586860" y="382690"/>
            <a:ext cx="4379796" cy="4379796"/>
          </a:xfrm>
          <a:custGeom>
            <a:avLst/>
            <a:gdLst/>
            <a:ahLst/>
            <a:cxnLst/>
            <a:rect r="r" b="b" t="t" l="l"/>
            <a:pathLst>
              <a:path h="4379796" w="4379796">
                <a:moveTo>
                  <a:pt x="0" y="0"/>
                </a:moveTo>
                <a:lnTo>
                  <a:pt x="4379796" y="0"/>
                </a:lnTo>
                <a:lnTo>
                  <a:pt x="4379796" y="4379796"/>
                </a:lnTo>
                <a:lnTo>
                  <a:pt x="0" y="43797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00104" y="796656"/>
            <a:ext cx="16077381" cy="1231901"/>
          </a:xfrm>
          <a:prstGeom prst="rect">
            <a:avLst/>
          </a:prstGeom>
        </p:spPr>
        <p:txBody>
          <a:bodyPr anchor="t" rtlCol="false" tIns="0" lIns="0" bIns="0" rIns="0">
            <a:spAutoFit/>
          </a:bodyPr>
          <a:lstStyle/>
          <a:p>
            <a:pPr algn="l" marL="0" indent="0" lvl="0">
              <a:lnSpc>
                <a:spcPts val="8000"/>
              </a:lnSpc>
            </a:pPr>
            <a:r>
              <a:rPr lang="en-US" sz="8000" spc="-200">
                <a:solidFill>
                  <a:srgbClr val="339966"/>
                </a:solidFill>
                <a:latin typeface="Gotham 3"/>
                <a:ea typeface="Gotham 3"/>
                <a:cs typeface="Gotham 3"/>
                <a:sym typeface="Gotham 3"/>
              </a:rPr>
              <a:t>Did You Know?</a:t>
            </a:r>
          </a:p>
        </p:txBody>
      </p:sp>
      <p:sp>
        <p:nvSpPr>
          <p:cNvPr name="TextBox 4" id="4"/>
          <p:cNvSpPr txBox="true"/>
          <p:nvPr/>
        </p:nvSpPr>
        <p:spPr>
          <a:xfrm rot="0">
            <a:off x="982245" y="1961882"/>
            <a:ext cx="10774674" cy="474345"/>
          </a:xfrm>
          <a:prstGeom prst="rect">
            <a:avLst/>
          </a:prstGeom>
        </p:spPr>
        <p:txBody>
          <a:bodyPr anchor="t" rtlCol="false" tIns="0" lIns="0" bIns="0" rIns="0">
            <a:spAutoFit/>
          </a:bodyPr>
          <a:lstStyle/>
          <a:p>
            <a:pPr algn="l">
              <a:lnSpc>
                <a:spcPts val="3779"/>
              </a:lnSpc>
            </a:pPr>
            <a:r>
              <a:rPr lang="en-US" sz="2699" b="true">
                <a:solidFill>
                  <a:srgbClr val="37424A"/>
                </a:solidFill>
                <a:latin typeface="Arimo Bold"/>
                <a:ea typeface="Arimo Bold"/>
                <a:cs typeface="Arimo Bold"/>
                <a:sym typeface="Arimo Bold"/>
              </a:rPr>
              <a:t>The Gallatin 4-H Office has the following items for your use:</a:t>
            </a:r>
          </a:p>
        </p:txBody>
      </p:sp>
      <p:sp>
        <p:nvSpPr>
          <p:cNvPr name="TextBox 5" id="5"/>
          <p:cNvSpPr txBox="true"/>
          <p:nvPr/>
        </p:nvSpPr>
        <p:spPr>
          <a:xfrm rot="0">
            <a:off x="1028700" y="2526278"/>
            <a:ext cx="9793355" cy="7353935"/>
          </a:xfrm>
          <a:prstGeom prst="rect">
            <a:avLst/>
          </a:prstGeom>
        </p:spPr>
        <p:txBody>
          <a:bodyPr anchor="t" rtlCol="false" tIns="0" lIns="0" bIns="0" rIns="0">
            <a:spAutoFit/>
          </a:bodyPr>
          <a:lstStyle/>
          <a:p>
            <a:pPr algn="l" marL="561339" indent="-280669" lvl="1">
              <a:lnSpc>
                <a:spcPts val="3639"/>
              </a:lnSpc>
              <a:buFont typeface="Arial"/>
              <a:buChar char="•"/>
            </a:pPr>
            <a:r>
              <a:rPr lang="en-US" sz="2599">
                <a:solidFill>
                  <a:srgbClr val="37424A"/>
                </a:solidFill>
                <a:latin typeface="Gotham 2"/>
                <a:ea typeface="Gotham 2"/>
                <a:cs typeface="Gotham 2"/>
                <a:sym typeface="Gotham 2"/>
              </a:rPr>
              <a:t>Canva Pro subscription</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SignUp Genius pro subscription</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Kahoot subscription</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Projector screens</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Projectors</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Extension cords</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Power strips</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Two PA systems with microphones</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Folding tables</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Pop-Up Canopy tents</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An abundance of craft supplies</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Ipads</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Laptops</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Cotton Candy Machine</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T-shirt Press</a:t>
            </a:r>
          </a:p>
          <a:p>
            <a:pPr algn="l" marL="561339" indent="-280669" lvl="1">
              <a:lnSpc>
                <a:spcPts val="3639"/>
              </a:lnSpc>
              <a:buFont typeface="Arial"/>
              <a:buChar char="•"/>
            </a:pPr>
            <a:r>
              <a:rPr lang="en-US" sz="2599">
                <a:solidFill>
                  <a:srgbClr val="37424A"/>
                </a:solidFill>
                <a:latin typeface="Gotham 2"/>
                <a:ea typeface="Gotham 2"/>
                <a:cs typeface="Gotham 2"/>
                <a:sym typeface="Gotham 2"/>
              </a:rPr>
              <a:t>Education kits</a:t>
            </a:r>
          </a:p>
        </p:txBody>
      </p:sp>
      <p:sp>
        <p:nvSpPr>
          <p:cNvPr name="TextBox 6" id="6"/>
          <p:cNvSpPr txBox="true"/>
          <p:nvPr/>
        </p:nvSpPr>
        <p:spPr>
          <a:xfrm rot="0">
            <a:off x="14742347" y="9609703"/>
            <a:ext cx="10774674" cy="474345"/>
          </a:xfrm>
          <a:prstGeom prst="rect">
            <a:avLst/>
          </a:prstGeom>
        </p:spPr>
        <p:txBody>
          <a:bodyPr anchor="t" rtlCol="false" tIns="0" lIns="0" bIns="0" rIns="0">
            <a:spAutoFit/>
          </a:bodyPr>
          <a:lstStyle/>
          <a:p>
            <a:pPr algn="l">
              <a:lnSpc>
                <a:spcPts val="3779"/>
              </a:lnSpc>
            </a:pPr>
            <a:r>
              <a:rPr lang="en-US" sz="2699" b="true">
                <a:solidFill>
                  <a:srgbClr val="37424A"/>
                </a:solidFill>
                <a:latin typeface="Arimo Bold"/>
                <a:ea typeface="Arimo Bold"/>
                <a:cs typeface="Arimo Bold"/>
                <a:sym typeface="Arimo Bold"/>
              </a:rPr>
              <a:t>**Use is a privilege</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sp>
        <p:nvSpPr>
          <p:cNvPr name="Freeform 2" id="2"/>
          <p:cNvSpPr/>
          <p:nvPr/>
        </p:nvSpPr>
        <p:spPr>
          <a:xfrm flipH="false" flipV="false" rot="0">
            <a:off x="3596799" y="0"/>
            <a:ext cx="11094402" cy="10339367"/>
          </a:xfrm>
          <a:custGeom>
            <a:avLst/>
            <a:gdLst/>
            <a:ahLst/>
            <a:cxnLst/>
            <a:rect r="r" b="b" t="t" l="l"/>
            <a:pathLst>
              <a:path h="10339367" w="11094402">
                <a:moveTo>
                  <a:pt x="0" y="0"/>
                </a:moveTo>
                <a:lnTo>
                  <a:pt x="11094402" y="0"/>
                </a:lnTo>
                <a:lnTo>
                  <a:pt x="11094402" y="10339367"/>
                </a:lnTo>
                <a:lnTo>
                  <a:pt x="0" y="10339367"/>
                </a:lnTo>
                <a:lnTo>
                  <a:pt x="0" y="0"/>
                </a:lnTo>
                <a:close/>
              </a:path>
            </a:pathLst>
          </a:custGeom>
          <a:blipFill>
            <a:blip r:embed="rId2"/>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alphaModFix amt="17000"/>
            </a:blip>
            <a:srcRect l="0" t="7786" r="0" b="7786"/>
            <a:stretch>
              <a:fillRect/>
            </a:stretch>
          </p:blipFill>
          <p:spPr>
            <a:xfrm flipH="false" flipV="false">
              <a:off x="0" y="0"/>
              <a:ext cx="24384000" cy="13716000"/>
            </a:xfrm>
            <a:prstGeom prst="rect">
              <a:avLst/>
            </a:prstGeom>
          </p:spPr>
        </p:pic>
      </p:grpSp>
      <p:sp>
        <p:nvSpPr>
          <p:cNvPr name="Freeform 4" id="4"/>
          <p:cNvSpPr/>
          <p:nvPr/>
        </p:nvSpPr>
        <p:spPr>
          <a:xfrm flipH="false" flipV="false" rot="0">
            <a:off x="8534530" y="2587847"/>
            <a:ext cx="1218939" cy="1240067"/>
          </a:xfrm>
          <a:custGeom>
            <a:avLst/>
            <a:gdLst/>
            <a:ahLst/>
            <a:cxnLst/>
            <a:rect r="r" b="b" t="t" l="l"/>
            <a:pathLst>
              <a:path h="1240067" w="1218939">
                <a:moveTo>
                  <a:pt x="0" y="0"/>
                </a:moveTo>
                <a:lnTo>
                  <a:pt x="1218940" y="0"/>
                </a:lnTo>
                <a:lnTo>
                  <a:pt x="1218940" y="1240068"/>
                </a:lnTo>
                <a:lnTo>
                  <a:pt x="0" y="1240068"/>
                </a:lnTo>
                <a:lnTo>
                  <a:pt x="0" y="0"/>
                </a:lnTo>
                <a:close/>
              </a:path>
            </a:pathLst>
          </a:custGeom>
          <a:blipFill>
            <a:blip r:embed="rId3"/>
            <a:stretch>
              <a:fillRect l="0" t="0" r="0" b="0"/>
            </a:stretch>
          </a:blipFill>
        </p:spPr>
      </p:sp>
      <p:sp>
        <p:nvSpPr>
          <p:cNvPr name="TextBox 5" id="5"/>
          <p:cNvSpPr txBox="true"/>
          <p:nvPr/>
        </p:nvSpPr>
        <p:spPr>
          <a:xfrm rot="0">
            <a:off x="0" y="3943350"/>
            <a:ext cx="18288000" cy="2257425"/>
          </a:xfrm>
          <a:prstGeom prst="rect">
            <a:avLst/>
          </a:prstGeom>
        </p:spPr>
        <p:txBody>
          <a:bodyPr anchor="t" rtlCol="false" tIns="0" lIns="0" bIns="0" rIns="0">
            <a:spAutoFit/>
          </a:bodyPr>
          <a:lstStyle/>
          <a:p>
            <a:pPr algn="ctr">
              <a:lnSpc>
                <a:spcPts val="8399"/>
              </a:lnSpc>
            </a:pPr>
            <a:r>
              <a:rPr lang="en-US" sz="6999" b="true">
                <a:solidFill>
                  <a:srgbClr val="FFFFFF"/>
                </a:solidFill>
                <a:latin typeface="Gotham 1"/>
                <a:ea typeface="Gotham 1"/>
                <a:cs typeface="Gotham 1"/>
                <a:sym typeface="Gotham 1"/>
              </a:rPr>
              <a:t>Club &amp; Project </a:t>
            </a:r>
          </a:p>
          <a:p>
            <a:pPr algn="ctr">
              <a:lnSpc>
                <a:spcPts val="8399"/>
              </a:lnSpc>
            </a:pPr>
            <a:r>
              <a:rPr lang="en-US" b="true" sz="6999">
                <a:solidFill>
                  <a:srgbClr val="FFFFFF"/>
                </a:solidFill>
                <a:latin typeface="Gotham 1"/>
                <a:ea typeface="Gotham 1"/>
                <a:cs typeface="Gotham 1"/>
                <a:sym typeface="Gotham 1"/>
              </a:rPr>
              <a:t>Financial Management &amp; Fundraising</a:t>
            </a:r>
          </a:p>
        </p:txBody>
      </p:sp>
      <p:sp>
        <p:nvSpPr>
          <p:cNvPr name="TextBox 6" id="6"/>
          <p:cNvSpPr txBox="true"/>
          <p:nvPr/>
        </p:nvSpPr>
        <p:spPr>
          <a:xfrm rot="0">
            <a:off x="4771719" y="6248923"/>
            <a:ext cx="8744562" cy="476250"/>
          </a:xfrm>
          <a:prstGeom prst="rect">
            <a:avLst/>
          </a:prstGeom>
        </p:spPr>
        <p:txBody>
          <a:bodyPr anchor="t" rtlCol="false" tIns="0" lIns="0" bIns="0" rIns="0">
            <a:spAutoFit/>
          </a:bodyPr>
          <a:lstStyle/>
          <a:p>
            <a:pPr algn="ctr" marL="0" indent="0" lvl="0">
              <a:lnSpc>
                <a:spcPts val="3360"/>
              </a:lnSpc>
              <a:spcBef>
                <a:spcPct val="0"/>
              </a:spcBef>
            </a:pPr>
            <a:r>
              <a:rPr lang="en-US" sz="2800">
                <a:solidFill>
                  <a:srgbClr val="FFFFFF"/>
                </a:solidFill>
                <a:latin typeface="Gotham 2"/>
                <a:ea typeface="Gotham 2"/>
                <a:cs typeface="Gotham 2"/>
                <a:sym typeface="Gotham 2"/>
              </a:rPr>
              <a:t>GALLATIN COUNTY 4-H</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02731" y="3014638"/>
            <a:ext cx="15228444" cy="6243662"/>
          </a:xfrm>
          <a:custGeom>
            <a:avLst/>
            <a:gdLst/>
            <a:ahLst/>
            <a:cxnLst/>
            <a:rect r="r" b="b" t="t" l="l"/>
            <a:pathLst>
              <a:path h="6243662" w="15228444">
                <a:moveTo>
                  <a:pt x="0" y="0"/>
                </a:moveTo>
                <a:lnTo>
                  <a:pt x="15228444" y="0"/>
                </a:lnTo>
                <a:lnTo>
                  <a:pt x="15228444" y="6243662"/>
                </a:lnTo>
                <a:lnTo>
                  <a:pt x="0" y="6243662"/>
                </a:lnTo>
                <a:lnTo>
                  <a:pt x="0" y="0"/>
                </a:lnTo>
                <a:close/>
              </a:path>
            </a:pathLst>
          </a:custGeom>
          <a:blipFill>
            <a:blip r:embed="rId2"/>
            <a:stretch>
              <a:fillRect l="0" t="0" r="0" b="0"/>
            </a:stretch>
          </a:blipFill>
        </p:spPr>
      </p:sp>
      <p:sp>
        <p:nvSpPr>
          <p:cNvPr name="TextBox 3" id="3"/>
          <p:cNvSpPr txBox="true"/>
          <p:nvPr/>
        </p:nvSpPr>
        <p:spPr>
          <a:xfrm rot="0">
            <a:off x="914776" y="1621921"/>
            <a:ext cx="13393268" cy="534542"/>
          </a:xfrm>
          <a:prstGeom prst="rect">
            <a:avLst/>
          </a:prstGeom>
        </p:spPr>
        <p:txBody>
          <a:bodyPr anchor="t" rtlCol="false" tIns="0" lIns="0" bIns="0" rIns="0">
            <a:spAutoFit/>
          </a:bodyPr>
          <a:lstStyle/>
          <a:p>
            <a:pPr algn="l">
              <a:lnSpc>
                <a:spcPts val="3925"/>
              </a:lnSpc>
            </a:pPr>
            <a:r>
              <a:rPr lang="en-US" sz="2803">
                <a:solidFill>
                  <a:srgbClr val="37424A"/>
                </a:solidFill>
                <a:latin typeface="Gotham 3"/>
                <a:ea typeface="Gotham 3"/>
                <a:cs typeface="Gotham 3"/>
                <a:sym typeface="Gotham 3"/>
              </a:rPr>
              <a:t>4-H money belongs to 4-H, not the leader, not a family, not an individual</a:t>
            </a:r>
          </a:p>
        </p:txBody>
      </p:sp>
      <p:sp>
        <p:nvSpPr>
          <p:cNvPr name="TextBox 4" id="4"/>
          <p:cNvSpPr txBox="true"/>
          <p:nvPr/>
        </p:nvSpPr>
        <p:spPr>
          <a:xfrm rot="0">
            <a:off x="914776" y="419081"/>
            <a:ext cx="11554200" cy="1243183"/>
          </a:xfrm>
          <a:prstGeom prst="rect">
            <a:avLst/>
          </a:prstGeom>
        </p:spPr>
        <p:txBody>
          <a:bodyPr anchor="t" rtlCol="false" tIns="0" lIns="0" bIns="0" rIns="0">
            <a:spAutoFit/>
          </a:bodyPr>
          <a:lstStyle/>
          <a:p>
            <a:pPr algn="l">
              <a:lnSpc>
                <a:spcPts val="8747"/>
              </a:lnSpc>
            </a:pPr>
            <a:r>
              <a:rPr lang="en-US" sz="7289" b="true">
                <a:solidFill>
                  <a:srgbClr val="339966"/>
                </a:solidFill>
                <a:latin typeface="Gotham 1"/>
                <a:ea typeface="Gotham 1"/>
                <a:cs typeface="Gotham 1"/>
                <a:sym typeface="Gotham 1"/>
              </a:rPr>
              <a:t>4-H Money is 4-H Money</a:t>
            </a:r>
          </a:p>
        </p:txBody>
      </p:sp>
      <p:sp>
        <p:nvSpPr>
          <p:cNvPr name="TextBox 5" id="5"/>
          <p:cNvSpPr txBox="true"/>
          <p:nvPr/>
        </p:nvSpPr>
        <p:spPr>
          <a:xfrm rot="0">
            <a:off x="-2634836" y="3964831"/>
            <a:ext cx="13026018" cy="571471"/>
          </a:xfrm>
          <a:prstGeom prst="rect">
            <a:avLst/>
          </a:prstGeom>
        </p:spPr>
        <p:txBody>
          <a:bodyPr anchor="t" rtlCol="false" tIns="0" lIns="0" bIns="0" rIns="0">
            <a:spAutoFit/>
          </a:bodyPr>
          <a:lstStyle/>
          <a:p>
            <a:pPr algn="ctr">
              <a:lnSpc>
                <a:spcPts val="4205"/>
              </a:lnSpc>
              <a:spcBef>
                <a:spcPct val="0"/>
              </a:spcBef>
            </a:pPr>
            <a:r>
              <a:rPr lang="en-US" sz="3003">
                <a:solidFill>
                  <a:srgbClr val="000000"/>
                </a:solidFill>
                <a:latin typeface="Gotham 3"/>
                <a:ea typeface="Gotham 3"/>
                <a:cs typeface="Gotham 3"/>
                <a:sym typeface="Gotham 3"/>
              </a:rPr>
              <a:t>ACCOUNTABILITY</a:t>
            </a:r>
          </a:p>
        </p:txBody>
      </p:sp>
      <p:sp>
        <p:nvSpPr>
          <p:cNvPr name="TextBox 6" id="6"/>
          <p:cNvSpPr txBox="true"/>
          <p:nvPr/>
        </p:nvSpPr>
        <p:spPr>
          <a:xfrm rot="0">
            <a:off x="1847534" y="6665477"/>
            <a:ext cx="3716474" cy="1317728"/>
          </a:xfrm>
          <a:prstGeom prst="rect">
            <a:avLst/>
          </a:prstGeom>
        </p:spPr>
        <p:txBody>
          <a:bodyPr anchor="t" rtlCol="false" tIns="0" lIns="0" bIns="0" rIns="0">
            <a:spAutoFit/>
          </a:bodyPr>
          <a:lstStyle/>
          <a:p>
            <a:pPr algn="ctr">
              <a:lnSpc>
                <a:spcPts val="3505"/>
              </a:lnSpc>
              <a:spcBef>
                <a:spcPct val="0"/>
              </a:spcBef>
            </a:pPr>
            <a:r>
              <a:rPr lang="en-US" sz="2503">
                <a:solidFill>
                  <a:srgbClr val="000000"/>
                </a:solidFill>
                <a:latin typeface="Public Sans"/>
                <a:ea typeface="Public Sans"/>
                <a:cs typeface="Public Sans"/>
                <a:sym typeface="Public Sans"/>
              </a:rPr>
              <a:t>We can explain every dollar.</a:t>
            </a:r>
          </a:p>
          <a:p>
            <a:pPr algn="ctr">
              <a:lnSpc>
                <a:spcPts val="3505"/>
              </a:lnSpc>
              <a:spcBef>
                <a:spcPct val="0"/>
              </a:spcBef>
            </a:pPr>
          </a:p>
        </p:txBody>
      </p:sp>
      <p:sp>
        <p:nvSpPr>
          <p:cNvPr name="TextBox 7" id="7"/>
          <p:cNvSpPr txBox="true"/>
          <p:nvPr/>
        </p:nvSpPr>
        <p:spPr>
          <a:xfrm rot="0">
            <a:off x="7256638" y="3964831"/>
            <a:ext cx="3720630" cy="571471"/>
          </a:xfrm>
          <a:prstGeom prst="rect">
            <a:avLst/>
          </a:prstGeom>
        </p:spPr>
        <p:txBody>
          <a:bodyPr anchor="t" rtlCol="false" tIns="0" lIns="0" bIns="0" rIns="0">
            <a:spAutoFit/>
          </a:bodyPr>
          <a:lstStyle/>
          <a:p>
            <a:pPr algn="ctr">
              <a:lnSpc>
                <a:spcPts val="4205"/>
              </a:lnSpc>
              <a:spcBef>
                <a:spcPct val="0"/>
              </a:spcBef>
            </a:pPr>
            <a:r>
              <a:rPr lang="en-US" sz="3003">
                <a:solidFill>
                  <a:srgbClr val="000000"/>
                </a:solidFill>
                <a:latin typeface="Gotham 3"/>
                <a:ea typeface="Gotham 3"/>
                <a:cs typeface="Gotham 3"/>
                <a:sym typeface="Gotham 3"/>
              </a:rPr>
              <a:t>TRANSPARENCY</a:t>
            </a:r>
          </a:p>
        </p:txBody>
      </p:sp>
      <p:sp>
        <p:nvSpPr>
          <p:cNvPr name="TextBox 8" id="8"/>
          <p:cNvSpPr txBox="true"/>
          <p:nvPr/>
        </p:nvSpPr>
        <p:spPr>
          <a:xfrm rot="0">
            <a:off x="7141703" y="6665477"/>
            <a:ext cx="3835565" cy="1755944"/>
          </a:xfrm>
          <a:prstGeom prst="rect">
            <a:avLst/>
          </a:prstGeom>
        </p:spPr>
        <p:txBody>
          <a:bodyPr anchor="t" rtlCol="false" tIns="0" lIns="0" bIns="0" rIns="0">
            <a:spAutoFit/>
          </a:bodyPr>
          <a:lstStyle/>
          <a:p>
            <a:pPr algn="ctr">
              <a:lnSpc>
                <a:spcPts val="3505"/>
              </a:lnSpc>
              <a:spcBef>
                <a:spcPct val="0"/>
              </a:spcBef>
            </a:pPr>
            <a:r>
              <a:rPr lang="en-US" sz="2503">
                <a:solidFill>
                  <a:srgbClr val="000000"/>
                </a:solidFill>
                <a:latin typeface="Public Sans"/>
                <a:ea typeface="Public Sans"/>
                <a:cs typeface="Public Sans"/>
                <a:sym typeface="Public Sans"/>
              </a:rPr>
              <a:t>Members and families can understand the finances.</a:t>
            </a:r>
          </a:p>
          <a:p>
            <a:pPr algn="ctr">
              <a:lnSpc>
                <a:spcPts val="3505"/>
              </a:lnSpc>
              <a:spcBef>
                <a:spcPct val="0"/>
              </a:spcBef>
            </a:pPr>
          </a:p>
        </p:txBody>
      </p:sp>
      <p:sp>
        <p:nvSpPr>
          <p:cNvPr name="TextBox 9" id="9"/>
          <p:cNvSpPr txBox="true"/>
          <p:nvPr/>
        </p:nvSpPr>
        <p:spPr>
          <a:xfrm rot="0">
            <a:off x="12864366" y="3964831"/>
            <a:ext cx="3088491" cy="1638403"/>
          </a:xfrm>
          <a:prstGeom prst="rect">
            <a:avLst/>
          </a:prstGeom>
        </p:spPr>
        <p:txBody>
          <a:bodyPr anchor="t" rtlCol="false" tIns="0" lIns="0" bIns="0" rIns="0">
            <a:spAutoFit/>
          </a:bodyPr>
          <a:lstStyle/>
          <a:p>
            <a:pPr algn="ctr">
              <a:lnSpc>
                <a:spcPts val="4205"/>
              </a:lnSpc>
              <a:spcBef>
                <a:spcPct val="0"/>
              </a:spcBef>
            </a:pPr>
            <a:r>
              <a:rPr lang="en-US" sz="3003">
                <a:solidFill>
                  <a:srgbClr val="000000"/>
                </a:solidFill>
                <a:latin typeface="Gotham 3"/>
                <a:ea typeface="Gotham 3"/>
                <a:cs typeface="Gotham 3"/>
                <a:sym typeface="Gotham 3"/>
              </a:rPr>
              <a:t>YOUTH </a:t>
            </a:r>
          </a:p>
          <a:p>
            <a:pPr algn="ctr">
              <a:lnSpc>
                <a:spcPts val="4205"/>
              </a:lnSpc>
              <a:spcBef>
                <a:spcPct val="0"/>
              </a:spcBef>
            </a:pPr>
            <a:r>
              <a:rPr lang="en-US" sz="3003">
                <a:solidFill>
                  <a:srgbClr val="000000"/>
                </a:solidFill>
                <a:latin typeface="Gotham 3"/>
                <a:ea typeface="Gotham 3"/>
                <a:cs typeface="Gotham 3"/>
                <a:sym typeface="Gotham 3"/>
              </a:rPr>
              <a:t>INVOLVEMENT</a:t>
            </a:r>
          </a:p>
          <a:p>
            <a:pPr algn="ctr">
              <a:lnSpc>
                <a:spcPts val="4205"/>
              </a:lnSpc>
              <a:spcBef>
                <a:spcPct val="0"/>
              </a:spcBef>
            </a:pPr>
          </a:p>
        </p:txBody>
      </p:sp>
      <p:sp>
        <p:nvSpPr>
          <p:cNvPr name="TextBox 10" id="10"/>
          <p:cNvSpPr txBox="true"/>
          <p:nvPr/>
        </p:nvSpPr>
        <p:spPr>
          <a:xfrm rot="0">
            <a:off x="12558418" y="6665477"/>
            <a:ext cx="3677530" cy="1317728"/>
          </a:xfrm>
          <a:prstGeom prst="rect">
            <a:avLst/>
          </a:prstGeom>
        </p:spPr>
        <p:txBody>
          <a:bodyPr anchor="t" rtlCol="false" tIns="0" lIns="0" bIns="0" rIns="0">
            <a:spAutoFit/>
          </a:bodyPr>
          <a:lstStyle/>
          <a:p>
            <a:pPr algn="ctr">
              <a:lnSpc>
                <a:spcPts val="3505"/>
              </a:lnSpc>
              <a:spcBef>
                <a:spcPct val="0"/>
              </a:spcBef>
            </a:pPr>
            <a:r>
              <a:rPr lang="en-US" sz="2503">
                <a:solidFill>
                  <a:srgbClr val="000000"/>
                </a:solidFill>
                <a:latin typeface="Public Sans"/>
                <a:ea typeface="Public Sans"/>
                <a:cs typeface="Public Sans"/>
                <a:sym typeface="Public Sans"/>
              </a:rPr>
              <a:t>Money management can teach life skills.</a:t>
            </a:r>
          </a:p>
          <a:p>
            <a:pPr algn="ctr">
              <a:lnSpc>
                <a:spcPts val="3505"/>
              </a:lnSpc>
              <a:spcBef>
                <a:spcPct val="0"/>
              </a:spcBef>
            </a:pP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107306" y="3451874"/>
            <a:ext cx="2761845" cy="1449968"/>
          </a:xfrm>
          <a:custGeom>
            <a:avLst/>
            <a:gdLst/>
            <a:ahLst/>
            <a:cxnLst/>
            <a:rect r="r" b="b" t="t" l="l"/>
            <a:pathLst>
              <a:path h="1449968" w="2761845">
                <a:moveTo>
                  <a:pt x="0" y="0"/>
                </a:moveTo>
                <a:lnTo>
                  <a:pt x="2761845" y="0"/>
                </a:lnTo>
                <a:lnTo>
                  <a:pt x="2761845" y="1449969"/>
                </a:lnTo>
                <a:lnTo>
                  <a:pt x="0" y="144996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6151895" y="3451874"/>
            <a:ext cx="2761845" cy="1449968"/>
          </a:xfrm>
          <a:custGeom>
            <a:avLst/>
            <a:gdLst/>
            <a:ahLst/>
            <a:cxnLst/>
            <a:rect r="r" b="b" t="t" l="l"/>
            <a:pathLst>
              <a:path h="1449968" w="2761845">
                <a:moveTo>
                  <a:pt x="0" y="0"/>
                </a:moveTo>
                <a:lnTo>
                  <a:pt x="2761844" y="0"/>
                </a:lnTo>
                <a:lnTo>
                  <a:pt x="2761844" y="1449969"/>
                </a:lnTo>
                <a:lnTo>
                  <a:pt x="0" y="144996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6461" y="3451874"/>
            <a:ext cx="2761845" cy="1449968"/>
          </a:xfrm>
          <a:custGeom>
            <a:avLst/>
            <a:gdLst/>
            <a:ahLst/>
            <a:cxnLst/>
            <a:rect r="r" b="b" t="t" l="l"/>
            <a:pathLst>
              <a:path h="1449968" w="2761845">
                <a:moveTo>
                  <a:pt x="0" y="0"/>
                </a:moveTo>
                <a:lnTo>
                  <a:pt x="2761845" y="0"/>
                </a:lnTo>
                <a:lnTo>
                  <a:pt x="2761845" y="1449969"/>
                </a:lnTo>
                <a:lnTo>
                  <a:pt x="0" y="144996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9209883" y="3451874"/>
            <a:ext cx="2761845" cy="1449968"/>
          </a:xfrm>
          <a:custGeom>
            <a:avLst/>
            <a:gdLst/>
            <a:ahLst/>
            <a:cxnLst/>
            <a:rect r="r" b="b" t="t" l="l"/>
            <a:pathLst>
              <a:path h="1449968" w="2761845">
                <a:moveTo>
                  <a:pt x="0" y="0"/>
                </a:moveTo>
                <a:lnTo>
                  <a:pt x="2761844" y="0"/>
                </a:lnTo>
                <a:lnTo>
                  <a:pt x="2761844" y="1449969"/>
                </a:lnTo>
                <a:lnTo>
                  <a:pt x="0" y="144996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2378449" y="3451874"/>
            <a:ext cx="2761845" cy="1449968"/>
          </a:xfrm>
          <a:custGeom>
            <a:avLst/>
            <a:gdLst/>
            <a:ahLst/>
            <a:cxnLst/>
            <a:rect r="r" b="b" t="t" l="l"/>
            <a:pathLst>
              <a:path h="1449968" w="2761845">
                <a:moveTo>
                  <a:pt x="0" y="0"/>
                </a:moveTo>
                <a:lnTo>
                  <a:pt x="2761845" y="0"/>
                </a:lnTo>
                <a:lnTo>
                  <a:pt x="2761845" y="1449969"/>
                </a:lnTo>
                <a:lnTo>
                  <a:pt x="0" y="144996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5406994" y="3451874"/>
            <a:ext cx="2761845" cy="1449968"/>
          </a:xfrm>
          <a:custGeom>
            <a:avLst/>
            <a:gdLst/>
            <a:ahLst/>
            <a:cxnLst/>
            <a:rect r="r" b="b" t="t" l="l"/>
            <a:pathLst>
              <a:path h="1449968" w="2761845">
                <a:moveTo>
                  <a:pt x="0" y="0"/>
                </a:moveTo>
                <a:lnTo>
                  <a:pt x="2761844" y="0"/>
                </a:lnTo>
                <a:lnTo>
                  <a:pt x="2761844" y="1449969"/>
                </a:lnTo>
                <a:lnTo>
                  <a:pt x="0" y="144996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2917443" y="3922280"/>
            <a:ext cx="318868" cy="479501"/>
          </a:xfrm>
          <a:custGeom>
            <a:avLst/>
            <a:gdLst/>
            <a:ahLst/>
            <a:cxnLst/>
            <a:rect r="r" b="b" t="t" l="l"/>
            <a:pathLst>
              <a:path h="479501" w="318868">
                <a:moveTo>
                  <a:pt x="0" y="0"/>
                </a:moveTo>
                <a:lnTo>
                  <a:pt x="318868" y="0"/>
                </a:lnTo>
                <a:lnTo>
                  <a:pt x="318868" y="479500"/>
                </a:lnTo>
                <a:lnTo>
                  <a:pt x="0" y="4795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518685" y="187973"/>
            <a:ext cx="16249386" cy="1395704"/>
          </a:xfrm>
          <a:prstGeom prst="rect">
            <a:avLst/>
          </a:prstGeom>
        </p:spPr>
        <p:txBody>
          <a:bodyPr anchor="t" rtlCol="false" tIns="0" lIns="0" bIns="0" rIns="0">
            <a:spAutoFit/>
          </a:bodyPr>
          <a:lstStyle/>
          <a:p>
            <a:pPr algn="ctr">
              <a:lnSpc>
                <a:spcPts val="10225"/>
              </a:lnSpc>
              <a:spcBef>
                <a:spcPct val="0"/>
              </a:spcBef>
            </a:pPr>
            <a:r>
              <a:rPr lang="en-US" sz="7303">
                <a:solidFill>
                  <a:srgbClr val="339966"/>
                </a:solidFill>
                <a:latin typeface="Gotham 3"/>
                <a:ea typeface="Gotham 3"/>
                <a:cs typeface="Gotham 3"/>
                <a:sym typeface="Gotham 3"/>
              </a:rPr>
              <a:t>Document, Document, Document! </a:t>
            </a:r>
          </a:p>
        </p:txBody>
      </p:sp>
      <p:sp>
        <p:nvSpPr>
          <p:cNvPr name="TextBox 10" id="10"/>
          <p:cNvSpPr txBox="true"/>
          <p:nvPr/>
        </p:nvSpPr>
        <p:spPr>
          <a:xfrm rot="0">
            <a:off x="602864" y="1526527"/>
            <a:ext cx="6393326" cy="504826"/>
          </a:xfrm>
          <a:prstGeom prst="rect">
            <a:avLst/>
          </a:prstGeom>
        </p:spPr>
        <p:txBody>
          <a:bodyPr anchor="t" rtlCol="false" tIns="0" lIns="0" bIns="0" rIns="0">
            <a:spAutoFit/>
          </a:bodyPr>
          <a:lstStyle/>
          <a:p>
            <a:pPr algn="ctr">
              <a:lnSpc>
                <a:spcPts val="4199"/>
              </a:lnSpc>
            </a:pPr>
            <a:r>
              <a:rPr lang="en-US" sz="2999">
                <a:solidFill>
                  <a:srgbClr val="000000"/>
                </a:solidFill>
                <a:latin typeface="Franklin Gothic Book"/>
                <a:ea typeface="Franklin Gothic Book"/>
                <a:cs typeface="Franklin Gothic Book"/>
                <a:sym typeface="Franklin Gothic Book"/>
              </a:rPr>
              <a:t>Follow the money from beginning to end</a:t>
            </a:r>
          </a:p>
        </p:txBody>
      </p:sp>
      <p:sp>
        <p:nvSpPr>
          <p:cNvPr name="TextBox 11" id="11"/>
          <p:cNvSpPr txBox="true"/>
          <p:nvPr/>
        </p:nvSpPr>
        <p:spPr>
          <a:xfrm rot="0">
            <a:off x="11710668" y="6242308"/>
            <a:ext cx="1192453" cy="1439043"/>
          </a:xfrm>
          <a:prstGeom prst="rect">
            <a:avLst/>
          </a:prstGeom>
        </p:spPr>
        <p:txBody>
          <a:bodyPr anchor="t" rtlCol="false" tIns="0" lIns="0" bIns="0" rIns="0">
            <a:spAutoFit/>
          </a:bodyPr>
          <a:lstStyle/>
          <a:p>
            <a:pPr algn="ctr">
              <a:lnSpc>
                <a:spcPts val="5739"/>
              </a:lnSpc>
            </a:pPr>
            <a:r>
              <a:rPr lang="en-US" sz="4099">
                <a:solidFill>
                  <a:srgbClr val="FFFFFF"/>
                </a:solidFill>
                <a:latin typeface="Franklin Gothic Demi"/>
                <a:ea typeface="Franklin Gothic Demi"/>
                <a:cs typeface="Franklin Gothic Demi"/>
                <a:sym typeface="Franklin Gothic Demi"/>
              </a:rPr>
              <a:t>DEPOSIT</a:t>
            </a:r>
          </a:p>
        </p:txBody>
      </p:sp>
      <p:sp>
        <p:nvSpPr>
          <p:cNvPr name="TextBox 12" id="12"/>
          <p:cNvSpPr txBox="true"/>
          <p:nvPr/>
        </p:nvSpPr>
        <p:spPr>
          <a:xfrm rot="0">
            <a:off x="584287" y="3804879"/>
            <a:ext cx="1746193" cy="580424"/>
          </a:xfrm>
          <a:prstGeom prst="rect">
            <a:avLst/>
          </a:prstGeom>
        </p:spPr>
        <p:txBody>
          <a:bodyPr anchor="t" rtlCol="false" tIns="0" lIns="0" bIns="0" rIns="0">
            <a:spAutoFit/>
          </a:bodyPr>
          <a:lstStyle/>
          <a:p>
            <a:pPr algn="ctr">
              <a:lnSpc>
                <a:spcPts val="4759"/>
              </a:lnSpc>
            </a:pPr>
            <a:r>
              <a:rPr lang="en-US" sz="3399">
                <a:solidFill>
                  <a:srgbClr val="FFFFFF"/>
                </a:solidFill>
                <a:latin typeface="Franklin Gothic Demi"/>
                <a:ea typeface="Franklin Gothic Demi"/>
                <a:cs typeface="Franklin Gothic Demi"/>
                <a:sym typeface="Franklin Gothic Demi"/>
              </a:rPr>
              <a:t>RECEIVE</a:t>
            </a:r>
          </a:p>
        </p:txBody>
      </p:sp>
      <p:sp>
        <p:nvSpPr>
          <p:cNvPr name="TextBox 13" id="13"/>
          <p:cNvSpPr txBox="true"/>
          <p:nvPr/>
        </p:nvSpPr>
        <p:spPr>
          <a:xfrm rot="0">
            <a:off x="3522061" y="3804879"/>
            <a:ext cx="1932335" cy="596901"/>
          </a:xfrm>
          <a:prstGeom prst="rect">
            <a:avLst/>
          </a:prstGeom>
        </p:spPr>
        <p:txBody>
          <a:bodyPr anchor="t" rtlCol="false" tIns="0" lIns="0" bIns="0" rIns="0">
            <a:spAutoFit/>
          </a:bodyPr>
          <a:lstStyle/>
          <a:p>
            <a:pPr algn="ctr">
              <a:lnSpc>
                <a:spcPts val="4899"/>
              </a:lnSpc>
            </a:pPr>
            <a:r>
              <a:rPr lang="en-US" sz="3499">
                <a:solidFill>
                  <a:srgbClr val="FFFFFF"/>
                </a:solidFill>
                <a:latin typeface="Franklin Gothic Demi"/>
                <a:ea typeface="Franklin Gothic Demi"/>
                <a:cs typeface="Franklin Gothic Demi"/>
                <a:sym typeface="Franklin Gothic Demi"/>
              </a:rPr>
              <a:t>RECORD</a:t>
            </a:r>
          </a:p>
        </p:txBody>
      </p:sp>
      <p:sp>
        <p:nvSpPr>
          <p:cNvPr name="TextBox 14" id="14"/>
          <p:cNvSpPr txBox="true"/>
          <p:nvPr/>
        </p:nvSpPr>
        <p:spPr>
          <a:xfrm rot="0">
            <a:off x="6633479" y="3788402"/>
            <a:ext cx="1746193" cy="596901"/>
          </a:xfrm>
          <a:prstGeom prst="rect">
            <a:avLst/>
          </a:prstGeom>
        </p:spPr>
        <p:txBody>
          <a:bodyPr anchor="t" rtlCol="false" tIns="0" lIns="0" bIns="0" rIns="0">
            <a:spAutoFit/>
          </a:bodyPr>
          <a:lstStyle/>
          <a:p>
            <a:pPr algn="ctr">
              <a:lnSpc>
                <a:spcPts val="4899"/>
              </a:lnSpc>
            </a:pPr>
            <a:r>
              <a:rPr lang="en-US" sz="3499">
                <a:solidFill>
                  <a:srgbClr val="FFFFFF"/>
                </a:solidFill>
                <a:latin typeface="Franklin Gothic Demi"/>
                <a:ea typeface="Franklin Gothic Demi"/>
                <a:cs typeface="Franklin Gothic Demi"/>
                <a:sym typeface="Franklin Gothic Demi"/>
              </a:rPr>
              <a:t>DEPOSIT</a:t>
            </a:r>
          </a:p>
        </p:txBody>
      </p:sp>
      <p:sp>
        <p:nvSpPr>
          <p:cNvPr name="TextBox 15" id="15"/>
          <p:cNvSpPr txBox="true"/>
          <p:nvPr/>
        </p:nvSpPr>
        <p:spPr>
          <a:xfrm rot="0">
            <a:off x="9819739" y="3788402"/>
            <a:ext cx="1446805" cy="596901"/>
          </a:xfrm>
          <a:prstGeom prst="rect">
            <a:avLst/>
          </a:prstGeom>
        </p:spPr>
        <p:txBody>
          <a:bodyPr anchor="t" rtlCol="false" tIns="0" lIns="0" bIns="0" rIns="0">
            <a:spAutoFit/>
          </a:bodyPr>
          <a:lstStyle/>
          <a:p>
            <a:pPr algn="ctr">
              <a:lnSpc>
                <a:spcPts val="4899"/>
              </a:lnSpc>
            </a:pPr>
            <a:r>
              <a:rPr lang="en-US" sz="3499">
                <a:solidFill>
                  <a:srgbClr val="FFFFFF"/>
                </a:solidFill>
                <a:latin typeface="Franklin Gothic Demi"/>
                <a:ea typeface="Franklin Gothic Demi"/>
                <a:cs typeface="Franklin Gothic Demi"/>
                <a:sym typeface="Franklin Gothic Demi"/>
              </a:rPr>
              <a:t>SPEND</a:t>
            </a:r>
          </a:p>
        </p:txBody>
      </p:sp>
      <p:sp>
        <p:nvSpPr>
          <p:cNvPr name="TextBox 16" id="16"/>
          <p:cNvSpPr txBox="true"/>
          <p:nvPr/>
        </p:nvSpPr>
        <p:spPr>
          <a:xfrm rot="0">
            <a:off x="12496333" y="3788402"/>
            <a:ext cx="2386056" cy="596901"/>
          </a:xfrm>
          <a:prstGeom prst="rect">
            <a:avLst/>
          </a:prstGeom>
        </p:spPr>
        <p:txBody>
          <a:bodyPr anchor="t" rtlCol="false" tIns="0" lIns="0" bIns="0" rIns="0">
            <a:spAutoFit/>
          </a:bodyPr>
          <a:lstStyle/>
          <a:p>
            <a:pPr algn="ctr">
              <a:lnSpc>
                <a:spcPts val="4899"/>
              </a:lnSpc>
            </a:pPr>
            <a:r>
              <a:rPr lang="en-US" sz="3499">
                <a:solidFill>
                  <a:srgbClr val="FFFFFF"/>
                </a:solidFill>
                <a:latin typeface="Franklin Gothic Demi"/>
                <a:ea typeface="Franklin Gothic Demi"/>
                <a:cs typeface="Franklin Gothic Demi"/>
                <a:sym typeface="Franklin Gothic Demi"/>
              </a:rPr>
              <a:t>DOCUMENT</a:t>
            </a:r>
          </a:p>
        </p:txBody>
      </p:sp>
      <p:sp>
        <p:nvSpPr>
          <p:cNvPr name="TextBox 17" id="17"/>
          <p:cNvSpPr txBox="true"/>
          <p:nvPr/>
        </p:nvSpPr>
        <p:spPr>
          <a:xfrm rot="0">
            <a:off x="15869984" y="3788402"/>
            <a:ext cx="1796174" cy="596901"/>
          </a:xfrm>
          <a:prstGeom prst="rect">
            <a:avLst/>
          </a:prstGeom>
        </p:spPr>
        <p:txBody>
          <a:bodyPr anchor="t" rtlCol="false" tIns="0" lIns="0" bIns="0" rIns="0">
            <a:spAutoFit/>
          </a:bodyPr>
          <a:lstStyle/>
          <a:p>
            <a:pPr algn="ctr">
              <a:lnSpc>
                <a:spcPts val="4899"/>
              </a:lnSpc>
            </a:pPr>
            <a:r>
              <a:rPr lang="en-US" sz="3499">
                <a:solidFill>
                  <a:srgbClr val="FFFFFF"/>
                </a:solidFill>
                <a:latin typeface="Franklin Gothic Demi"/>
                <a:ea typeface="Franklin Gothic Demi"/>
                <a:cs typeface="Franklin Gothic Demi"/>
                <a:sym typeface="Franklin Gothic Demi"/>
              </a:rPr>
              <a:t>RECORD</a:t>
            </a:r>
          </a:p>
        </p:txBody>
      </p:sp>
      <p:sp>
        <p:nvSpPr>
          <p:cNvPr name="TextBox 18" id="18"/>
          <p:cNvSpPr txBox="true"/>
          <p:nvPr/>
        </p:nvSpPr>
        <p:spPr>
          <a:xfrm rot="0">
            <a:off x="1674560" y="5879786"/>
            <a:ext cx="14923740" cy="457740"/>
          </a:xfrm>
          <a:prstGeom prst="rect">
            <a:avLst/>
          </a:prstGeom>
        </p:spPr>
        <p:txBody>
          <a:bodyPr anchor="t" rtlCol="false" tIns="0" lIns="0" bIns="0" rIns="0">
            <a:spAutoFit/>
          </a:bodyPr>
          <a:lstStyle/>
          <a:p>
            <a:pPr algn="ctr">
              <a:lnSpc>
                <a:spcPts val="3645"/>
              </a:lnSpc>
              <a:spcBef>
                <a:spcPct val="0"/>
              </a:spcBef>
            </a:pPr>
            <a:r>
              <a:rPr lang="en-US" b="true" sz="2603">
                <a:solidFill>
                  <a:srgbClr val="000000"/>
                </a:solidFill>
                <a:latin typeface="Public Sans Bold"/>
                <a:ea typeface="Public Sans Bold"/>
                <a:cs typeface="Public Sans Bold"/>
                <a:sym typeface="Public Sans Bold"/>
              </a:rPr>
              <a:t>Receipts • Treasurer Reports • Approvals • Meeting Minutes • Reconciliations • Annual Reporting</a:t>
            </a:r>
          </a:p>
        </p:txBody>
      </p:sp>
      <p:sp>
        <p:nvSpPr>
          <p:cNvPr name="Freeform 19" id="19"/>
          <p:cNvSpPr/>
          <p:nvPr/>
        </p:nvSpPr>
        <p:spPr>
          <a:xfrm flipH="false" flipV="false" rot="0">
            <a:off x="5945351" y="3937108"/>
            <a:ext cx="318868" cy="479501"/>
          </a:xfrm>
          <a:custGeom>
            <a:avLst/>
            <a:gdLst/>
            <a:ahLst/>
            <a:cxnLst/>
            <a:rect r="r" b="b" t="t" l="l"/>
            <a:pathLst>
              <a:path h="479501" w="318868">
                <a:moveTo>
                  <a:pt x="0" y="0"/>
                </a:moveTo>
                <a:lnTo>
                  <a:pt x="318867" y="0"/>
                </a:lnTo>
                <a:lnTo>
                  <a:pt x="318867" y="479501"/>
                </a:lnTo>
                <a:lnTo>
                  <a:pt x="0" y="4795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0" id="20"/>
          <p:cNvSpPr/>
          <p:nvPr/>
        </p:nvSpPr>
        <p:spPr>
          <a:xfrm flipH="false" flipV="false" rot="0">
            <a:off x="8976997" y="3951937"/>
            <a:ext cx="318868" cy="479501"/>
          </a:xfrm>
          <a:custGeom>
            <a:avLst/>
            <a:gdLst/>
            <a:ahLst/>
            <a:cxnLst/>
            <a:rect r="r" b="b" t="t" l="l"/>
            <a:pathLst>
              <a:path h="479501" w="318868">
                <a:moveTo>
                  <a:pt x="0" y="0"/>
                </a:moveTo>
                <a:lnTo>
                  <a:pt x="318867" y="0"/>
                </a:lnTo>
                <a:lnTo>
                  <a:pt x="318867" y="479501"/>
                </a:lnTo>
                <a:lnTo>
                  <a:pt x="0" y="4795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1" id="21"/>
          <p:cNvSpPr/>
          <p:nvPr/>
        </p:nvSpPr>
        <p:spPr>
          <a:xfrm flipH="false" flipV="false" rot="0">
            <a:off x="12120315" y="3951937"/>
            <a:ext cx="318868" cy="479501"/>
          </a:xfrm>
          <a:custGeom>
            <a:avLst/>
            <a:gdLst/>
            <a:ahLst/>
            <a:cxnLst/>
            <a:rect r="r" b="b" t="t" l="l"/>
            <a:pathLst>
              <a:path h="479501" w="318868">
                <a:moveTo>
                  <a:pt x="0" y="0"/>
                </a:moveTo>
                <a:lnTo>
                  <a:pt x="318868" y="0"/>
                </a:lnTo>
                <a:lnTo>
                  <a:pt x="318868" y="479501"/>
                </a:lnTo>
                <a:lnTo>
                  <a:pt x="0" y="4795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2" id="22"/>
          <p:cNvSpPr/>
          <p:nvPr/>
        </p:nvSpPr>
        <p:spPr>
          <a:xfrm flipH="false" flipV="false" rot="0">
            <a:off x="15197444" y="3937108"/>
            <a:ext cx="318868" cy="479501"/>
          </a:xfrm>
          <a:custGeom>
            <a:avLst/>
            <a:gdLst/>
            <a:ahLst/>
            <a:cxnLst/>
            <a:rect r="r" b="b" t="t" l="l"/>
            <a:pathLst>
              <a:path h="479501" w="318868">
                <a:moveTo>
                  <a:pt x="0" y="0"/>
                </a:moveTo>
                <a:lnTo>
                  <a:pt x="318868" y="0"/>
                </a:lnTo>
                <a:lnTo>
                  <a:pt x="318868" y="479501"/>
                </a:lnTo>
                <a:lnTo>
                  <a:pt x="0" y="4795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401242" y="4113972"/>
            <a:ext cx="10421820" cy="2372995"/>
          </a:xfrm>
          <a:prstGeom prst="rect">
            <a:avLst/>
          </a:prstGeom>
        </p:spPr>
        <p:txBody>
          <a:bodyPr anchor="t" rtlCol="false" tIns="0" lIns="0" bIns="0" rIns="0">
            <a:spAutoFit/>
          </a:bodyPr>
          <a:lstStyle/>
          <a:p>
            <a:pPr algn="l">
              <a:lnSpc>
                <a:spcPts val="3080"/>
              </a:lnSpc>
            </a:pPr>
            <a:r>
              <a:rPr lang="en-US" sz="2200">
                <a:solidFill>
                  <a:srgbClr val="37424A"/>
                </a:solidFill>
                <a:latin typeface="Gotham 2"/>
                <a:ea typeface="Gotham 2"/>
                <a:cs typeface="Gotham 2"/>
                <a:sym typeface="Gotham 2"/>
              </a:rPr>
              <a:t>Sometimes you need to spend a little money to have fun or create a hands-on learning activity with your club or project.  To request reimbursement for your expenses you must fill out the form and attach receipts.  Clubs and projects with possession of their own money will have a similar process.  You must also have an available balance in your side account to receive a reimbursement.</a:t>
            </a:r>
          </a:p>
        </p:txBody>
      </p:sp>
      <p:sp>
        <p:nvSpPr>
          <p:cNvPr name="Freeform 3" id="3"/>
          <p:cNvSpPr/>
          <p:nvPr/>
        </p:nvSpPr>
        <p:spPr>
          <a:xfrm flipH="false" flipV="false" rot="0">
            <a:off x="16724309" y="9258300"/>
            <a:ext cx="842884" cy="857494"/>
          </a:xfrm>
          <a:custGeom>
            <a:avLst/>
            <a:gdLst/>
            <a:ahLst/>
            <a:cxnLst/>
            <a:rect r="r" b="b" t="t" l="l"/>
            <a:pathLst>
              <a:path h="857494" w="842884">
                <a:moveTo>
                  <a:pt x="0" y="0"/>
                </a:moveTo>
                <a:lnTo>
                  <a:pt x="842884" y="0"/>
                </a:lnTo>
                <a:lnTo>
                  <a:pt x="842884" y="857494"/>
                </a:lnTo>
                <a:lnTo>
                  <a:pt x="0" y="857494"/>
                </a:lnTo>
                <a:lnTo>
                  <a:pt x="0" y="0"/>
                </a:lnTo>
                <a:close/>
              </a:path>
            </a:pathLst>
          </a:custGeom>
          <a:blipFill>
            <a:blip r:embed="rId2"/>
            <a:stretch>
              <a:fillRect l="0" t="-23" r="0" b="-23"/>
            </a:stretch>
          </a:blipFill>
        </p:spPr>
      </p:sp>
      <p:sp>
        <p:nvSpPr>
          <p:cNvPr name="TextBox 4" id="4"/>
          <p:cNvSpPr txBox="true"/>
          <p:nvPr/>
        </p:nvSpPr>
        <p:spPr>
          <a:xfrm rot="0">
            <a:off x="7073848" y="335861"/>
            <a:ext cx="7714897" cy="469900"/>
          </a:xfrm>
          <a:prstGeom prst="rect">
            <a:avLst/>
          </a:prstGeom>
        </p:spPr>
        <p:txBody>
          <a:bodyPr anchor="t" rtlCol="false" tIns="0" lIns="0" bIns="0" rIns="0">
            <a:spAutoFit/>
          </a:bodyPr>
          <a:lstStyle/>
          <a:p>
            <a:pPr algn="l">
              <a:lnSpc>
                <a:spcPts val="3500"/>
              </a:lnSpc>
            </a:pPr>
            <a:r>
              <a:rPr lang="en-US" sz="2500" u="sng">
                <a:solidFill>
                  <a:srgbClr val="37424A"/>
                </a:solidFill>
                <a:latin typeface="Gotham 3"/>
                <a:ea typeface="Gotham 3"/>
                <a:cs typeface="Gotham 3"/>
                <a:sym typeface="Gotham 3"/>
                <a:hlinkClick r:id="rId3" tooltip="https://www.montana.edu/extension/gallatin/documents/4hdocuments/forms/FundraiserSponsorshipForm.pdf"/>
              </a:rPr>
              <a:t>Financial Request</a:t>
            </a:r>
          </a:p>
        </p:txBody>
      </p:sp>
      <p:sp>
        <p:nvSpPr>
          <p:cNvPr name="TextBox 5" id="5"/>
          <p:cNvSpPr txBox="true"/>
          <p:nvPr/>
        </p:nvSpPr>
        <p:spPr>
          <a:xfrm rot="0">
            <a:off x="7073848" y="6609281"/>
            <a:ext cx="7714897" cy="469900"/>
          </a:xfrm>
          <a:prstGeom prst="rect">
            <a:avLst/>
          </a:prstGeom>
        </p:spPr>
        <p:txBody>
          <a:bodyPr anchor="t" rtlCol="false" tIns="0" lIns="0" bIns="0" rIns="0">
            <a:spAutoFit/>
          </a:bodyPr>
          <a:lstStyle/>
          <a:p>
            <a:pPr algn="l">
              <a:lnSpc>
                <a:spcPts val="3500"/>
              </a:lnSpc>
            </a:pPr>
            <a:r>
              <a:rPr lang="en-US" sz="2500" u="sng">
                <a:solidFill>
                  <a:srgbClr val="37424A"/>
                </a:solidFill>
                <a:latin typeface="Gotham 3"/>
                <a:ea typeface="Gotham 3"/>
                <a:cs typeface="Gotham 3"/>
                <a:sym typeface="Gotham 3"/>
                <a:hlinkClick r:id="rId4" tooltip="http://gallatin.msuextension.org/documents/4hdocuments/forms/FundraiserSponsorshipForm.pdf"/>
              </a:rPr>
              <a:t>Fundraising Request</a:t>
            </a:r>
          </a:p>
        </p:txBody>
      </p:sp>
      <p:sp>
        <p:nvSpPr>
          <p:cNvPr name="TextBox 6" id="6"/>
          <p:cNvSpPr txBox="true"/>
          <p:nvPr/>
        </p:nvSpPr>
        <p:spPr>
          <a:xfrm rot="0">
            <a:off x="7073848" y="3510722"/>
            <a:ext cx="7714897" cy="469900"/>
          </a:xfrm>
          <a:prstGeom prst="rect">
            <a:avLst/>
          </a:prstGeom>
        </p:spPr>
        <p:txBody>
          <a:bodyPr anchor="t" rtlCol="false" tIns="0" lIns="0" bIns="0" rIns="0">
            <a:spAutoFit/>
          </a:bodyPr>
          <a:lstStyle/>
          <a:p>
            <a:pPr algn="l">
              <a:lnSpc>
                <a:spcPts val="3500"/>
              </a:lnSpc>
            </a:pPr>
            <a:r>
              <a:rPr lang="en-US" sz="2500" u="sng">
                <a:solidFill>
                  <a:srgbClr val="37424A"/>
                </a:solidFill>
                <a:latin typeface="Gotham 3"/>
                <a:ea typeface="Gotham 3"/>
                <a:cs typeface="Gotham 3"/>
                <a:sym typeface="Gotham 3"/>
                <a:hlinkClick r:id="rId5" tooltip="http://gallatin.msuextension.org/documents/4hdocuments/forms/FinalAuthorizationForm.pdf"/>
              </a:rPr>
              <a:t>Reimbursement Form</a:t>
            </a:r>
          </a:p>
        </p:txBody>
      </p:sp>
      <p:sp>
        <p:nvSpPr>
          <p:cNvPr name="TextBox 7" id="7"/>
          <p:cNvSpPr txBox="true"/>
          <p:nvPr/>
        </p:nvSpPr>
        <p:spPr>
          <a:xfrm rot="0">
            <a:off x="7401242" y="7212531"/>
            <a:ext cx="10588276" cy="2372995"/>
          </a:xfrm>
          <a:prstGeom prst="rect">
            <a:avLst/>
          </a:prstGeom>
        </p:spPr>
        <p:txBody>
          <a:bodyPr anchor="t" rtlCol="false" tIns="0" lIns="0" bIns="0" rIns="0">
            <a:spAutoFit/>
          </a:bodyPr>
          <a:lstStyle/>
          <a:p>
            <a:pPr algn="l">
              <a:lnSpc>
                <a:spcPts val="3080"/>
              </a:lnSpc>
            </a:pPr>
            <a:r>
              <a:rPr lang="en-US" sz="2200">
                <a:solidFill>
                  <a:srgbClr val="37424A"/>
                </a:solidFill>
                <a:latin typeface="Gotham 2"/>
                <a:ea typeface="Gotham 2"/>
                <a:cs typeface="Gotham 2"/>
                <a:sym typeface="Gotham 2"/>
              </a:rPr>
              <a:t>If your 4-H club or project is planning to participate in any fundraising activity it is necessary to notify the Gallatin County Extension office of your intention. Please complete the following form and turn it into the Gallatin County Extension office two weeks prior to the fundraising event or prior to soliciting donations. Guidelines for 4-H Fundraisers can be found in the Gallatin County 4-H Policy and Procedures manual.</a:t>
            </a:r>
          </a:p>
        </p:txBody>
      </p:sp>
      <p:sp>
        <p:nvSpPr>
          <p:cNvPr name="TextBox 8" id="8"/>
          <p:cNvSpPr txBox="true"/>
          <p:nvPr/>
        </p:nvSpPr>
        <p:spPr>
          <a:xfrm rot="0">
            <a:off x="1270835" y="1250285"/>
            <a:ext cx="6830876" cy="1114425"/>
          </a:xfrm>
          <a:prstGeom prst="rect">
            <a:avLst/>
          </a:prstGeom>
        </p:spPr>
        <p:txBody>
          <a:bodyPr anchor="t" rtlCol="false" tIns="0" lIns="0" bIns="0" rIns="0">
            <a:spAutoFit/>
          </a:bodyPr>
          <a:lstStyle/>
          <a:p>
            <a:pPr algn="l">
              <a:lnSpc>
                <a:spcPts val="7799"/>
              </a:lnSpc>
            </a:pPr>
            <a:r>
              <a:rPr lang="en-US" sz="6499">
                <a:solidFill>
                  <a:srgbClr val="339966"/>
                </a:solidFill>
                <a:latin typeface="Gotham 1"/>
                <a:ea typeface="Gotham 1"/>
                <a:cs typeface="Gotham 1"/>
                <a:sym typeface="Gotham 1"/>
              </a:rPr>
              <a:t>Forms</a:t>
            </a:r>
          </a:p>
        </p:txBody>
      </p:sp>
      <p:sp>
        <p:nvSpPr>
          <p:cNvPr name="TextBox 9" id="9"/>
          <p:cNvSpPr txBox="true"/>
          <p:nvPr/>
        </p:nvSpPr>
        <p:spPr>
          <a:xfrm rot="0">
            <a:off x="1270835" y="2293272"/>
            <a:ext cx="5803013" cy="771525"/>
          </a:xfrm>
          <a:prstGeom prst="rect">
            <a:avLst/>
          </a:prstGeom>
        </p:spPr>
        <p:txBody>
          <a:bodyPr anchor="t" rtlCol="false" tIns="0" lIns="0" bIns="0" rIns="0">
            <a:spAutoFit/>
          </a:bodyPr>
          <a:lstStyle/>
          <a:p>
            <a:pPr algn="l">
              <a:lnSpc>
                <a:spcPts val="2880"/>
              </a:lnSpc>
            </a:pPr>
            <a:r>
              <a:rPr lang="en-US" sz="2400">
                <a:solidFill>
                  <a:srgbClr val="37424A"/>
                </a:solidFill>
                <a:latin typeface="Gotham 2"/>
                <a:ea typeface="Gotham 2"/>
                <a:cs typeface="Gotham 2"/>
                <a:sym typeface="Gotham 2"/>
              </a:rPr>
              <a:t>GALLATIN COUNTY 4-H</a:t>
            </a:r>
          </a:p>
          <a:p>
            <a:pPr algn="l" marL="0" indent="0" lvl="0">
              <a:lnSpc>
                <a:spcPts val="2880"/>
              </a:lnSpc>
              <a:spcBef>
                <a:spcPct val="0"/>
              </a:spcBef>
            </a:pPr>
            <a:r>
              <a:rPr lang="en-US" sz="2400">
                <a:solidFill>
                  <a:srgbClr val="37424A"/>
                </a:solidFill>
                <a:latin typeface="Gotham 2"/>
                <a:ea typeface="Gotham 2"/>
                <a:cs typeface="Gotham 2"/>
                <a:sym typeface="Gotham 2"/>
              </a:rPr>
              <a:t>ALL INCLUDED IN YOUR “TOOL KIT”</a:t>
            </a:r>
          </a:p>
        </p:txBody>
      </p:sp>
      <p:grpSp>
        <p:nvGrpSpPr>
          <p:cNvPr name="Group 10" id="10"/>
          <p:cNvGrpSpPr/>
          <p:nvPr/>
        </p:nvGrpSpPr>
        <p:grpSpPr>
          <a:xfrm rot="0">
            <a:off x="1471363" y="6498278"/>
            <a:ext cx="4491969" cy="2426801"/>
            <a:chOff x="0" y="0"/>
            <a:chExt cx="5989292" cy="3235735"/>
          </a:xfrm>
        </p:grpSpPr>
        <p:sp>
          <p:nvSpPr>
            <p:cNvPr name="Freeform 11" id="11"/>
            <p:cNvSpPr/>
            <p:nvPr/>
          </p:nvSpPr>
          <p:spPr>
            <a:xfrm flipH="false" flipV="false" rot="0">
              <a:off x="0" y="349548"/>
              <a:ext cx="2806221" cy="2443381"/>
            </a:xfrm>
            <a:custGeom>
              <a:avLst/>
              <a:gdLst/>
              <a:ahLst/>
              <a:cxnLst/>
              <a:rect r="r" b="b" t="t" l="l"/>
              <a:pathLst>
                <a:path h="2443381" w="2806221">
                  <a:moveTo>
                    <a:pt x="0" y="0"/>
                  </a:moveTo>
                  <a:lnTo>
                    <a:pt x="2806221" y="0"/>
                  </a:lnTo>
                  <a:lnTo>
                    <a:pt x="2806221" y="2443380"/>
                  </a:lnTo>
                  <a:lnTo>
                    <a:pt x="0" y="2443380"/>
                  </a:lnTo>
                  <a:lnTo>
                    <a:pt x="0" y="0"/>
                  </a:lnTo>
                  <a:close/>
                </a:path>
              </a:pathLst>
            </a:custGeom>
            <a:blipFill>
              <a:blip r:embed="rId6"/>
              <a:stretch>
                <a:fillRect l="0" t="0" r="0" b="0"/>
              </a:stretch>
            </a:blipFill>
          </p:spPr>
        </p:sp>
        <p:sp>
          <p:nvSpPr>
            <p:cNvPr name="Freeform 12" id="12"/>
            <p:cNvSpPr/>
            <p:nvPr/>
          </p:nvSpPr>
          <p:spPr>
            <a:xfrm flipH="false" flipV="false" rot="0">
              <a:off x="3588671" y="349548"/>
              <a:ext cx="2400621" cy="2443381"/>
            </a:xfrm>
            <a:custGeom>
              <a:avLst/>
              <a:gdLst/>
              <a:ahLst/>
              <a:cxnLst/>
              <a:rect r="r" b="b" t="t" l="l"/>
              <a:pathLst>
                <a:path h="2443381" w="2400621">
                  <a:moveTo>
                    <a:pt x="0" y="0"/>
                  </a:moveTo>
                  <a:lnTo>
                    <a:pt x="2400621" y="0"/>
                  </a:lnTo>
                  <a:lnTo>
                    <a:pt x="2400621" y="2443380"/>
                  </a:lnTo>
                  <a:lnTo>
                    <a:pt x="0" y="2443380"/>
                  </a:lnTo>
                  <a:lnTo>
                    <a:pt x="0" y="0"/>
                  </a:lnTo>
                  <a:close/>
                </a:path>
              </a:pathLst>
            </a:custGeom>
            <a:blipFill>
              <a:blip r:embed="rId7"/>
              <a:stretch>
                <a:fillRect l="0" t="0" r="0" b="0"/>
              </a:stretch>
            </a:blipFill>
          </p:spPr>
        </p:sp>
        <p:sp>
          <p:nvSpPr>
            <p:cNvPr name="AutoShape 13" id="13"/>
            <p:cNvSpPr/>
            <p:nvPr/>
          </p:nvSpPr>
          <p:spPr>
            <a:xfrm rot="-5400000">
              <a:off x="1672766" y="1592468"/>
              <a:ext cx="3235735" cy="0"/>
            </a:xfrm>
            <a:prstGeom prst="line">
              <a:avLst/>
            </a:prstGeom>
            <a:ln cap="rnd" w="50800">
              <a:solidFill>
                <a:srgbClr val="37424A"/>
              </a:solidFill>
              <a:prstDash val="solid"/>
              <a:headEnd type="none" len="sm" w="sm"/>
              <a:tailEnd type="none" len="sm" w="sm"/>
            </a:ln>
          </p:spPr>
        </p:sp>
      </p:grpSp>
      <p:sp>
        <p:nvSpPr>
          <p:cNvPr name="TextBox 14" id="14"/>
          <p:cNvSpPr txBox="true"/>
          <p:nvPr/>
        </p:nvSpPr>
        <p:spPr>
          <a:xfrm rot="0">
            <a:off x="7401242" y="942975"/>
            <a:ext cx="10692731" cy="2372995"/>
          </a:xfrm>
          <a:prstGeom prst="rect">
            <a:avLst/>
          </a:prstGeom>
        </p:spPr>
        <p:txBody>
          <a:bodyPr anchor="t" rtlCol="false" tIns="0" lIns="0" bIns="0" rIns="0">
            <a:spAutoFit/>
          </a:bodyPr>
          <a:lstStyle/>
          <a:p>
            <a:pPr algn="l">
              <a:lnSpc>
                <a:spcPts val="3080"/>
              </a:lnSpc>
              <a:spcBef>
                <a:spcPct val="0"/>
              </a:spcBef>
            </a:pPr>
            <a:r>
              <a:rPr lang="en-US" sz="2200">
                <a:solidFill>
                  <a:srgbClr val="000000"/>
                </a:solidFill>
                <a:latin typeface="Gotham 2"/>
                <a:ea typeface="Gotham 2"/>
                <a:cs typeface="Gotham 2"/>
                <a:sym typeface="Gotham 2"/>
              </a:rPr>
              <a:t>These funds aim to grow Gallatin County 4-H by supporting expenses associated with camps, workshops, training, money for projects, etc. Please note that your request may be funded in full or in part, depending on the funds available. We do request that each individual complete a form to be considered for funding. This form must be submitted PRIOR to the event occurring!</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723695" y="8829553"/>
            <a:ext cx="842884" cy="857494"/>
          </a:xfrm>
          <a:custGeom>
            <a:avLst/>
            <a:gdLst/>
            <a:ahLst/>
            <a:cxnLst/>
            <a:rect r="r" b="b" t="t" l="l"/>
            <a:pathLst>
              <a:path h="857494" w="842884">
                <a:moveTo>
                  <a:pt x="0" y="0"/>
                </a:moveTo>
                <a:lnTo>
                  <a:pt x="842884" y="0"/>
                </a:lnTo>
                <a:lnTo>
                  <a:pt x="842884" y="857494"/>
                </a:lnTo>
                <a:lnTo>
                  <a:pt x="0" y="857494"/>
                </a:lnTo>
                <a:lnTo>
                  <a:pt x="0" y="0"/>
                </a:lnTo>
                <a:close/>
              </a:path>
            </a:pathLst>
          </a:custGeom>
          <a:blipFill>
            <a:blip r:embed="rId2"/>
            <a:stretch>
              <a:fillRect l="0" t="-23" r="0" b="-23"/>
            </a:stretch>
          </a:blipFill>
        </p:spPr>
      </p:sp>
      <p:grpSp>
        <p:nvGrpSpPr>
          <p:cNvPr name="Group 3" id="3"/>
          <p:cNvGrpSpPr/>
          <p:nvPr/>
        </p:nvGrpSpPr>
        <p:grpSpPr>
          <a:xfrm rot="0">
            <a:off x="1471363" y="6498278"/>
            <a:ext cx="4491969" cy="2426801"/>
            <a:chOff x="0" y="0"/>
            <a:chExt cx="5989292" cy="3235735"/>
          </a:xfrm>
        </p:grpSpPr>
        <p:sp>
          <p:nvSpPr>
            <p:cNvPr name="Freeform 4" id="4"/>
            <p:cNvSpPr/>
            <p:nvPr/>
          </p:nvSpPr>
          <p:spPr>
            <a:xfrm flipH="false" flipV="false" rot="0">
              <a:off x="0" y="349548"/>
              <a:ext cx="2806221" cy="2443381"/>
            </a:xfrm>
            <a:custGeom>
              <a:avLst/>
              <a:gdLst/>
              <a:ahLst/>
              <a:cxnLst/>
              <a:rect r="r" b="b" t="t" l="l"/>
              <a:pathLst>
                <a:path h="2443381" w="2806221">
                  <a:moveTo>
                    <a:pt x="0" y="0"/>
                  </a:moveTo>
                  <a:lnTo>
                    <a:pt x="2806221" y="0"/>
                  </a:lnTo>
                  <a:lnTo>
                    <a:pt x="2806221" y="2443380"/>
                  </a:lnTo>
                  <a:lnTo>
                    <a:pt x="0" y="2443380"/>
                  </a:lnTo>
                  <a:lnTo>
                    <a:pt x="0" y="0"/>
                  </a:lnTo>
                  <a:close/>
                </a:path>
              </a:pathLst>
            </a:custGeom>
            <a:blipFill>
              <a:blip r:embed="rId3"/>
              <a:stretch>
                <a:fillRect l="0" t="0" r="0" b="0"/>
              </a:stretch>
            </a:blipFill>
          </p:spPr>
        </p:sp>
        <p:sp>
          <p:nvSpPr>
            <p:cNvPr name="Freeform 5" id="5"/>
            <p:cNvSpPr/>
            <p:nvPr/>
          </p:nvSpPr>
          <p:spPr>
            <a:xfrm flipH="false" flipV="false" rot="0">
              <a:off x="3588671" y="349548"/>
              <a:ext cx="2400621" cy="2443381"/>
            </a:xfrm>
            <a:custGeom>
              <a:avLst/>
              <a:gdLst/>
              <a:ahLst/>
              <a:cxnLst/>
              <a:rect r="r" b="b" t="t" l="l"/>
              <a:pathLst>
                <a:path h="2443381" w="2400621">
                  <a:moveTo>
                    <a:pt x="0" y="0"/>
                  </a:moveTo>
                  <a:lnTo>
                    <a:pt x="2400621" y="0"/>
                  </a:lnTo>
                  <a:lnTo>
                    <a:pt x="2400621" y="2443380"/>
                  </a:lnTo>
                  <a:lnTo>
                    <a:pt x="0" y="2443380"/>
                  </a:lnTo>
                  <a:lnTo>
                    <a:pt x="0" y="0"/>
                  </a:lnTo>
                  <a:close/>
                </a:path>
              </a:pathLst>
            </a:custGeom>
            <a:blipFill>
              <a:blip r:embed="rId4"/>
              <a:stretch>
                <a:fillRect l="0" t="0" r="0" b="0"/>
              </a:stretch>
            </a:blipFill>
          </p:spPr>
        </p:sp>
        <p:sp>
          <p:nvSpPr>
            <p:cNvPr name="AutoShape 6" id="6"/>
            <p:cNvSpPr/>
            <p:nvPr/>
          </p:nvSpPr>
          <p:spPr>
            <a:xfrm rot="-5400000">
              <a:off x="1672766" y="1592468"/>
              <a:ext cx="3235735" cy="0"/>
            </a:xfrm>
            <a:prstGeom prst="line">
              <a:avLst/>
            </a:prstGeom>
            <a:ln cap="rnd" w="50800">
              <a:solidFill>
                <a:srgbClr val="37424A"/>
              </a:solidFill>
              <a:prstDash val="solid"/>
              <a:headEnd type="none" len="sm" w="sm"/>
              <a:tailEnd type="none" len="sm" w="sm"/>
            </a:ln>
          </p:spPr>
        </p:sp>
      </p:grpSp>
      <p:sp>
        <p:nvSpPr>
          <p:cNvPr name="TextBox 7" id="7"/>
          <p:cNvSpPr txBox="true"/>
          <p:nvPr/>
        </p:nvSpPr>
        <p:spPr>
          <a:xfrm rot="0">
            <a:off x="9144000" y="7045203"/>
            <a:ext cx="7714897" cy="1793875"/>
          </a:xfrm>
          <a:prstGeom prst="rect">
            <a:avLst/>
          </a:prstGeom>
        </p:spPr>
        <p:txBody>
          <a:bodyPr anchor="t" rtlCol="false" tIns="0" lIns="0" bIns="0" rIns="0">
            <a:spAutoFit/>
          </a:bodyPr>
          <a:lstStyle/>
          <a:p>
            <a:pPr algn="l">
              <a:lnSpc>
                <a:spcPts val="3499"/>
              </a:lnSpc>
            </a:pPr>
            <a:r>
              <a:rPr lang="en-US" sz="2499">
                <a:solidFill>
                  <a:srgbClr val="37424A"/>
                </a:solidFill>
                <a:latin typeface="Gotham 2"/>
                <a:ea typeface="Gotham 2"/>
                <a:cs typeface="Gotham 2"/>
                <a:sym typeface="Gotham 2"/>
              </a:rPr>
              <a:t>Montana 4-H Center requires all clubs and projects to submit a Financial review form at the end of each fiscal year, and pay 1% of their account balance to support state programs.</a:t>
            </a:r>
          </a:p>
        </p:txBody>
      </p:sp>
      <p:sp>
        <p:nvSpPr>
          <p:cNvPr name="TextBox 8" id="8"/>
          <p:cNvSpPr txBox="true"/>
          <p:nvPr/>
        </p:nvSpPr>
        <p:spPr>
          <a:xfrm rot="0">
            <a:off x="9144000" y="1728262"/>
            <a:ext cx="7714897" cy="469900"/>
          </a:xfrm>
          <a:prstGeom prst="rect">
            <a:avLst/>
          </a:prstGeom>
        </p:spPr>
        <p:txBody>
          <a:bodyPr anchor="t" rtlCol="false" tIns="0" lIns="0" bIns="0" rIns="0">
            <a:spAutoFit/>
          </a:bodyPr>
          <a:lstStyle/>
          <a:p>
            <a:pPr algn="l">
              <a:lnSpc>
                <a:spcPts val="3500"/>
              </a:lnSpc>
            </a:pPr>
            <a:r>
              <a:rPr lang="en-US" sz="2500">
                <a:solidFill>
                  <a:srgbClr val="37424A"/>
                </a:solidFill>
                <a:latin typeface="Gotham 3"/>
                <a:ea typeface="Gotham 3"/>
                <a:cs typeface="Gotham 3"/>
                <a:sym typeface="Gotham 3"/>
              </a:rPr>
              <a:t>What is a 501c3</a:t>
            </a:r>
          </a:p>
        </p:txBody>
      </p:sp>
      <p:sp>
        <p:nvSpPr>
          <p:cNvPr name="TextBox 9" id="9"/>
          <p:cNvSpPr txBox="true"/>
          <p:nvPr/>
        </p:nvSpPr>
        <p:spPr>
          <a:xfrm rot="0">
            <a:off x="9144000" y="6577813"/>
            <a:ext cx="7714897" cy="469900"/>
          </a:xfrm>
          <a:prstGeom prst="rect">
            <a:avLst/>
          </a:prstGeom>
        </p:spPr>
        <p:txBody>
          <a:bodyPr anchor="t" rtlCol="false" tIns="0" lIns="0" bIns="0" rIns="0">
            <a:spAutoFit/>
          </a:bodyPr>
          <a:lstStyle/>
          <a:p>
            <a:pPr algn="l">
              <a:lnSpc>
                <a:spcPts val="3500"/>
              </a:lnSpc>
            </a:pPr>
            <a:r>
              <a:rPr lang="en-US" sz="2500">
                <a:solidFill>
                  <a:srgbClr val="37424A"/>
                </a:solidFill>
                <a:latin typeface="Gotham 3"/>
                <a:ea typeface="Gotham 3"/>
                <a:cs typeface="Gotham 3"/>
                <a:sym typeface="Gotham 3"/>
              </a:rPr>
              <a:t>1% Forms</a:t>
            </a:r>
          </a:p>
        </p:txBody>
      </p:sp>
      <p:sp>
        <p:nvSpPr>
          <p:cNvPr name="TextBox 10" id="10"/>
          <p:cNvSpPr txBox="true"/>
          <p:nvPr/>
        </p:nvSpPr>
        <p:spPr>
          <a:xfrm rot="0">
            <a:off x="9144000" y="4046605"/>
            <a:ext cx="7714897" cy="469900"/>
          </a:xfrm>
          <a:prstGeom prst="rect">
            <a:avLst/>
          </a:prstGeom>
        </p:spPr>
        <p:txBody>
          <a:bodyPr anchor="t" rtlCol="false" tIns="0" lIns="0" bIns="0" rIns="0">
            <a:spAutoFit/>
          </a:bodyPr>
          <a:lstStyle/>
          <a:p>
            <a:pPr algn="l">
              <a:lnSpc>
                <a:spcPts val="3500"/>
              </a:lnSpc>
            </a:pPr>
            <a:r>
              <a:rPr lang="en-US" sz="2500">
                <a:solidFill>
                  <a:srgbClr val="37424A"/>
                </a:solidFill>
                <a:latin typeface="Gotham 3"/>
                <a:ea typeface="Gotham 3"/>
                <a:cs typeface="Gotham 3"/>
                <a:sym typeface="Gotham 3"/>
              </a:rPr>
              <a:t>Filing 990 annually</a:t>
            </a:r>
          </a:p>
        </p:txBody>
      </p:sp>
      <p:sp>
        <p:nvSpPr>
          <p:cNvPr name="TextBox 11" id="11"/>
          <p:cNvSpPr txBox="true"/>
          <p:nvPr/>
        </p:nvSpPr>
        <p:spPr>
          <a:xfrm rot="0">
            <a:off x="9144000" y="2217212"/>
            <a:ext cx="8422579" cy="1355924"/>
          </a:xfrm>
          <a:prstGeom prst="rect">
            <a:avLst/>
          </a:prstGeom>
        </p:spPr>
        <p:txBody>
          <a:bodyPr anchor="t" rtlCol="false" tIns="0" lIns="0" bIns="0" rIns="0">
            <a:spAutoFit/>
          </a:bodyPr>
          <a:lstStyle/>
          <a:p>
            <a:pPr algn="l">
              <a:lnSpc>
                <a:spcPts val="3499"/>
              </a:lnSpc>
            </a:pPr>
            <a:r>
              <a:rPr lang="en-US" sz="2499">
                <a:solidFill>
                  <a:srgbClr val="37424A"/>
                </a:solidFill>
                <a:latin typeface="Gotham 2"/>
                <a:ea typeface="Gotham 2"/>
                <a:cs typeface="Gotham 2"/>
                <a:sym typeface="Gotham 2"/>
              </a:rPr>
              <a:t>The 501c3 category is a Non-Profit Tax bracket. (Gallatin CO 4-H's 501c3: ULC, Gallatin County Foundation, Market Livestock, most clubs)</a:t>
            </a:r>
          </a:p>
        </p:txBody>
      </p:sp>
      <p:sp>
        <p:nvSpPr>
          <p:cNvPr name="TextBox 12" id="12"/>
          <p:cNvSpPr txBox="true"/>
          <p:nvPr/>
        </p:nvSpPr>
        <p:spPr>
          <a:xfrm rot="0">
            <a:off x="9144000" y="4574124"/>
            <a:ext cx="7714897" cy="1794140"/>
          </a:xfrm>
          <a:prstGeom prst="rect">
            <a:avLst/>
          </a:prstGeom>
        </p:spPr>
        <p:txBody>
          <a:bodyPr anchor="t" rtlCol="false" tIns="0" lIns="0" bIns="0" rIns="0">
            <a:spAutoFit/>
          </a:bodyPr>
          <a:lstStyle/>
          <a:p>
            <a:pPr algn="l">
              <a:lnSpc>
                <a:spcPts val="3499"/>
              </a:lnSpc>
            </a:pPr>
            <a:r>
              <a:rPr lang="en-US" sz="2499">
                <a:solidFill>
                  <a:srgbClr val="37424A"/>
                </a:solidFill>
                <a:latin typeface="Gotham 2"/>
                <a:ea typeface="Gotham 2"/>
                <a:cs typeface="Gotham 2"/>
                <a:sym typeface="Gotham 2"/>
              </a:rPr>
              <a:t>To keep your 501(c) (3) status, you must file a 990 annually.  The State 4-H Center has taken over the filing portion since we are under their tax umbrella.</a:t>
            </a:r>
          </a:p>
        </p:txBody>
      </p:sp>
      <p:sp>
        <p:nvSpPr>
          <p:cNvPr name="TextBox 13" id="13"/>
          <p:cNvSpPr txBox="true"/>
          <p:nvPr/>
        </p:nvSpPr>
        <p:spPr>
          <a:xfrm rot="0">
            <a:off x="1471363" y="1250285"/>
            <a:ext cx="6830876" cy="1114425"/>
          </a:xfrm>
          <a:prstGeom prst="rect">
            <a:avLst/>
          </a:prstGeom>
        </p:spPr>
        <p:txBody>
          <a:bodyPr anchor="t" rtlCol="false" tIns="0" lIns="0" bIns="0" rIns="0">
            <a:spAutoFit/>
          </a:bodyPr>
          <a:lstStyle/>
          <a:p>
            <a:pPr algn="l">
              <a:lnSpc>
                <a:spcPts val="7799"/>
              </a:lnSpc>
            </a:pPr>
            <a:r>
              <a:rPr lang="en-US" sz="6499" b="true">
                <a:solidFill>
                  <a:srgbClr val="339966"/>
                </a:solidFill>
                <a:latin typeface="Gotham 1"/>
                <a:ea typeface="Gotham 1"/>
                <a:cs typeface="Gotham 1"/>
                <a:sym typeface="Gotham 1"/>
              </a:rPr>
              <a:t>IRS</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02588" y="1810160"/>
            <a:ext cx="2967749" cy="1558068"/>
          </a:xfrm>
          <a:custGeom>
            <a:avLst/>
            <a:gdLst/>
            <a:ahLst/>
            <a:cxnLst/>
            <a:rect r="r" b="b" t="t" l="l"/>
            <a:pathLst>
              <a:path h="1558068" w="2967749">
                <a:moveTo>
                  <a:pt x="0" y="0"/>
                </a:moveTo>
                <a:lnTo>
                  <a:pt x="2967750" y="0"/>
                </a:lnTo>
                <a:lnTo>
                  <a:pt x="2967750" y="1558068"/>
                </a:lnTo>
                <a:lnTo>
                  <a:pt x="0" y="15580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145535" y="1810160"/>
            <a:ext cx="2967749" cy="1558068"/>
          </a:xfrm>
          <a:custGeom>
            <a:avLst/>
            <a:gdLst/>
            <a:ahLst/>
            <a:cxnLst/>
            <a:rect r="r" b="b" t="t" l="l"/>
            <a:pathLst>
              <a:path h="1558068" w="2967749">
                <a:moveTo>
                  <a:pt x="0" y="0"/>
                </a:moveTo>
                <a:lnTo>
                  <a:pt x="2967749" y="0"/>
                </a:lnTo>
                <a:lnTo>
                  <a:pt x="2967749" y="1558068"/>
                </a:lnTo>
                <a:lnTo>
                  <a:pt x="0" y="15580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383602" y="2813929"/>
            <a:ext cx="3870325" cy="2031920"/>
          </a:xfrm>
          <a:custGeom>
            <a:avLst/>
            <a:gdLst/>
            <a:ahLst/>
            <a:cxnLst/>
            <a:rect r="r" b="b" t="t" l="l"/>
            <a:pathLst>
              <a:path h="2031920" w="3870325">
                <a:moveTo>
                  <a:pt x="0" y="0"/>
                </a:moveTo>
                <a:lnTo>
                  <a:pt x="3870324" y="0"/>
                </a:lnTo>
                <a:lnTo>
                  <a:pt x="3870324" y="2031920"/>
                </a:lnTo>
                <a:lnTo>
                  <a:pt x="0" y="203192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902588" y="4364466"/>
            <a:ext cx="2967749" cy="1558068"/>
          </a:xfrm>
          <a:custGeom>
            <a:avLst/>
            <a:gdLst/>
            <a:ahLst/>
            <a:cxnLst/>
            <a:rect r="r" b="b" t="t" l="l"/>
            <a:pathLst>
              <a:path h="1558068" w="2967749">
                <a:moveTo>
                  <a:pt x="0" y="0"/>
                </a:moveTo>
                <a:lnTo>
                  <a:pt x="2967750" y="0"/>
                </a:lnTo>
                <a:lnTo>
                  <a:pt x="2967750" y="1558068"/>
                </a:lnTo>
                <a:lnTo>
                  <a:pt x="0" y="15580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902588" y="6254273"/>
            <a:ext cx="2967749" cy="1558068"/>
          </a:xfrm>
          <a:custGeom>
            <a:avLst/>
            <a:gdLst/>
            <a:ahLst/>
            <a:cxnLst/>
            <a:rect r="r" b="b" t="t" l="l"/>
            <a:pathLst>
              <a:path h="1558068" w="2967749">
                <a:moveTo>
                  <a:pt x="0" y="0"/>
                </a:moveTo>
                <a:lnTo>
                  <a:pt x="2967750" y="0"/>
                </a:lnTo>
                <a:lnTo>
                  <a:pt x="2967750" y="1558068"/>
                </a:lnTo>
                <a:lnTo>
                  <a:pt x="0" y="15580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902588" y="8144080"/>
            <a:ext cx="2967749" cy="1558068"/>
          </a:xfrm>
          <a:custGeom>
            <a:avLst/>
            <a:gdLst/>
            <a:ahLst/>
            <a:cxnLst/>
            <a:rect r="r" b="b" t="t" l="l"/>
            <a:pathLst>
              <a:path h="1558068" w="2967749">
                <a:moveTo>
                  <a:pt x="0" y="0"/>
                </a:moveTo>
                <a:lnTo>
                  <a:pt x="2967750" y="0"/>
                </a:lnTo>
                <a:lnTo>
                  <a:pt x="2967750" y="1558068"/>
                </a:lnTo>
                <a:lnTo>
                  <a:pt x="0" y="15580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1063665" y="3050855"/>
            <a:ext cx="2967749" cy="1558068"/>
          </a:xfrm>
          <a:custGeom>
            <a:avLst/>
            <a:gdLst/>
            <a:ahLst/>
            <a:cxnLst/>
            <a:rect r="r" b="b" t="t" l="l"/>
            <a:pathLst>
              <a:path h="1558068" w="2967749">
                <a:moveTo>
                  <a:pt x="0" y="0"/>
                </a:moveTo>
                <a:lnTo>
                  <a:pt x="2967750" y="0"/>
                </a:lnTo>
                <a:lnTo>
                  <a:pt x="2967750" y="1558068"/>
                </a:lnTo>
                <a:lnTo>
                  <a:pt x="0" y="15580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8253926" y="5246036"/>
            <a:ext cx="2967749" cy="1558068"/>
          </a:xfrm>
          <a:custGeom>
            <a:avLst/>
            <a:gdLst/>
            <a:ahLst/>
            <a:cxnLst/>
            <a:rect r="r" b="b" t="t" l="l"/>
            <a:pathLst>
              <a:path h="1558068" w="2967749">
                <a:moveTo>
                  <a:pt x="0" y="0"/>
                </a:moveTo>
                <a:lnTo>
                  <a:pt x="2967750" y="0"/>
                </a:lnTo>
                <a:lnTo>
                  <a:pt x="2967750" y="1558069"/>
                </a:lnTo>
                <a:lnTo>
                  <a:pt x="0" y="15580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0959458" y="7956622"/>
            <a:ext cx="2967749" cy="1558068"/>
          </a:xfrm>
          <a:custGeom>
            <a:avLst/>
            <a:gdLst/>
            <a:ahLst/>
            <a:cxnLst/>
            <a:rect r="r" b="b" t="t" l="l"/>
            <a:pathLst>
              <a:path h="1558068" w="2967749">
                <a:moveTo>
                  <a:pt x="0" y="0"/>
                </a:moveTo>
                <a:lnTo>
                  <a:pt x="2967750" y="0"/>
                </a:lnTo>
                <a:lnTo>
                  <a:pt x="2967750" y="1558068"/>
                </a:lnTo>
                <a:lnTo>
                  <a:pt x="0" y="15580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14672857" y="7956622"/>
            <a:ext cx="2967749" cy="1558068"/>
          </a:xfrm>
          <a:custGeom>
            <a:avLst/>
            <a:gdLst/>
            <a:ahLst/>
            <a:cxnLst/>
            <a:rect r="r" b="b" t="t" l="l"/>
            <a:pathLst>
              <a:path h="1558068" w="2967749">
                <a:moveTo>
                  <a:pt x="0" y="0"/>
                </a:moveTo>
                <a:lnTo>
                  <a:pt x="2967749" y="0"/>
                </a:lnTo>
                <a:lnTo>
                  <a:pt x="2967749" y="1558068"/>
                </a:lnTo>
                <a:lnTo>
                  <a:pt x="0" y="15580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5400000">
            <a:off x="2008913" y="3542951"/>
            <a:ext cx="755100" cy="573876"/>
          </a:xfrm>
          <a:custGeom>
            <a:avLst/>
            <a:gdLst/>
            <a:ahLst/>
            <a:cxnLst/>
            <a:rect r="r" b="b" t="t" l="l"/>
            <a:pathLst>
              <a:path h="573876" w="755100">
                <a:moveTo>
                  <a:pt x="0" y="0"/>
                </a:moveTo>
                <a:lnTo>
                  <a:pt x="755100" y="0"/>
                </a:lnTo>
                <a:lnTo>
                  <a:pt x="755100" y="573876"/>
                </a:lnTo>
                <a:lnTo>
                  <a:pt x="0" y="5738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5400000">
            <a:off x="2185179" y="5933542"/>
            <a:ext cx="364467" cy="276995"/>
          </a:xfrm>
          <a:custGeom>
            <a:avLst/>
            <a:gdLst/>
            <a:ahLst/>
            <a:cxnLst/>
            <a:rect r="r" b="b" t="t" l="l"/>
            <a:pathLst>
              <a:path h="276995" w="364467">
                <a:moveTo>
                  <a:pt x="0" y="0"/>
                </a:moveTo>
                <a:lnTo>
                  <a:pt x="364467" y="0"/>
                </a:lnTo>
                <a:lnTo>
                  <a:pt x="364467" y="276995"/>
                </a:lnTo>
                <a:lnTo>
                  <a:pt x="0" y="2769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5400000">
            <a:off x="2204229" y="7856077"/>
            <a:ext cx="364467" cy="276995"/>
          </a:xfrm>
          <a:custGeom>
            <a:avLst/>
            <a:gdLst/>
            <a:ahLst/>
            <a:cxnLst/>
            <a:rect r="r" b="b" t="t" l="l"/>
            <a:pathLst>
              <a:path h="276995" w="364467">
                <a:moveTo>
                  <a:pt x="0" y="0"/>
                </a:moveTo>
                <a:lnTo>
                  <a:pt x="364467" y="0"/>
                </a:lnTo>
                <a:lnTo>
                  <a:pt x="364467" y="276995"/>
                </a:lnTo>
                <a:lnTo>
                  <a:pt x="0" y="2769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5" id="15"/>
          <p:cNvSpPr/>
          <p:nvPr/>
        </p:nvSpPr>
        <p:spPr>
          <a:xfrm flipH="false" flipV="false" rot="5400000">
            <a:off x="5007495" y="2230943"/>
            <a:ext cx="583889" cy="443755"/>
          </a:xfrm>
          <a:custGeom>
            <a:avLst/>
            <a:gdLst/>
            <a:ahLst/>
            <a:cxnLst/>
            <a:rect r="r" b="b" t="t" l="l"/>
            <a:pathLst>
              <a:path h="443755" w="583889">
                <a:moveTo>
                  <a:pt x="0" y="0"/>
                </a:moveTo>
                <a:lnTo>
                  <a:pt x="583888" y="0"/>
                </a:lnTo>
                <a:lnTo>
                  <a:pt x="583888" y="443755"/>
                </a:lnTo>
                <a:lnTo>
                  <a:pt x="0" y="4437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0">
            <a:off x="13995672" y="8513778"/>
            <a:ext cx="583889" cy="443755"/>
          </a:xfrm>
          <a:custGeom>
            <a:avLst/>
            <a:gdLst/>
            <a:ahLst/>
            <a:cxnLst/>
            <a:rect r="r" b="b" t="t" l="l"/>
            <a:pathLst>
              <a:path h="443755" w="583889">
                <a:moveTo>
                  <a:pt x="0" y="0"/>
                </a:moveTo>
                <a:lnTo>
                  <a:pt x="583888" y="0"/>
                </a:lnTo>
                <a:lnTo>
                  <a:pt x="583888" y="443756"/>
                </a:lnTo>
                <a:lnTo>
                  <a:pt x="0" y="4437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7" id="17"/>
          <p:cNvSpPr/>
          <p:nvPr/>
        </p:nvSpPr>
        <p:spPr>
          <a:xfrm flipH="false" flipV="false" rot="0">
            <a:off x="7469590" y="5667928"/>
            <a:ext cx="583889" cy="443755"/>
          </a:xfrm>
          <a:custGeom>
            <a:avLst/>
            <a:gdLst/>
            <a:ahLst/>
            <a:cxnLst/>
            <a:rect r="r" b="b" t="t" l="l"/>
            <a:pathLst>
              <a:path h="443755" w="583889">
                <a:moveTo>
                  <a:pt x="0" y="0"/>
                </a:moveTo>
                <a:lnTo>
                  <a:pt x="583888" y="0"/>
                </a:lnTo>
                <a:lnTo>
                  <a:pt x="583888" y="443755"/>
                </a:lnTo>
                <a:lnTo>
                  <a:pt x="0" y="4437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p:cNvSpPr/>
          <p:nvPr/>
        </p:nvSpPr>
        <p:spPr>
          <a:xfrm flipH="false" flipV="false" rot="-10800000">
            <a:off x="11505690" y="5677453"/>
            <a:ext cx="583889" cy="443755"/>
          </a:xfrm>
          <a:custGeom>
            <a:avLst/>
            <a:gdLst/>
            <a:ahLst/>
            <a:cxnLst/>
            <a:rect r="r" b="b" t="t" l="l"/>
            <a:pathLst>
              <a:path h="443755" w="583889">
                <a:moveTo>
                  <a:pt x="0" y="0"/>
                </a:moveTo>
                <a:lnTo>
                  <a:pt x="583888" y="0"/>
                </a:lnTo>
                <a:lnTo>
                  <a:pt x="583888" y="443755"/>
                </a:lnTo>
                <a:lnTo>
                  <a:pt x="0" y="4437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9" id="19"/>
          <p:cNvSpPr/>
          <p:nvPr/>
        </p:nvSpPr>
        <p:spPr>
          <a:xfrm flipH="false" flipV="false" rot="5400000">
            <a:off x="12714163" y="2438344"/>
            <a:ext cx="583889" cy="443755"/>
          </a:xfrm>
          <a:custGeom>
            <a:avLst/>
            <a:gdLst/>
            <a:ahLst/>
            <a:cxnLst/>
            <a:rect r="r" b="b" t="t" l="l"/>
            <a:pathLst>
              <a:path h="443755" w="583889">
                <a:moveTo>
                  <a:pt x="0" y="0"/>
                </a:moveTo>
                <a:lnTo>
                  <a:pt x="583889" y="0"/>
                </a:lnTo>
                <a:lnTo>
                  <a:pt x="583889" y="443755"/>
                </a:lnTo>
                <a:lnTo>
                  <a:pt x="0" y="4437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0" id="20"/>
          <p:cNvSpPr/>
          <p:nvPr/>
        </p:nvSpPr>
        <p:spPr>
          <a:xfrm flipH="false" flipV="false" rot="0">
            <a:off x="4217693" y="2141826"/>
            <a:ext cx="1119846" cy="111985"/>
          </a:xfrm>
          <a:custGeom>
            <a:avLst/>
            <a:gdLst/>
            <a:ahLst/>
            <a:cxnLst/>
            <a:rect r="r" b="b" t="t" l="l"/>
            <a:pathLst>
              <a:path h="111985" w="1119846">
                <a:moveTo>
                  <a:pt x="0" y="0"/>
                </a:moveTo>
                <a:lnTo>
                  <a:pt x="1119846" y="0"/>
                </a:lnTo>
                <a:lnTo>
                  <a:pt x="1119846" y="111985"/>
                </a:lnTo>
                <a:lnTo>
                  <a:pt x="0" y="11198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1" id="21"/>
          <p:cNvSpPr txBox="true"/>
          <p:nvPr/>
        </p:nvSpPr>
        <p:spPr>
          <a:xfrm rot="0">
            <a:off x="1028700" y="363248"/>
            <a:ext cx="15343674" cy="665452"/>
          </a:xfrm>
          <a:prstGeom prst="rect">
            <a:avLst/>
          </a:prstGeom>
        </p:spPr>
        <p:txBody>
          <a:bodyPr anchor="t" rtlCol="false" tIns="0" lIns="0" bIns="0" rIns="0">
            <a:spAutoFit/>
          </a:bodyPr>
          <a:lstStyle/>
          <a:p>
            <a:pPr algn="ctr">
              <a:lnSpc>
                <a:spcPts val="5325"/>
              </a:lnSpc>
              <a:spcBef>
                <a:spcPct val="0"/>
              </a:spcBef>
            </a:pPr>
            <a:r>
              <a:rPr lang="en-US" b="true" sz="3803">
                <a:solidFill>
                  <a:srgbClr val="000000"/>
                </a:solidFill>
                <a:latin typeface="Public Sans Bold Bold"/>
                <a:ea typeface="Public Sans Bold Bold"/>
                <a:cs typeface="Public Sans Bold Bold"/>
                <a:sym typeface="Public Sans Bold Bold"/>
              </a:rPr>
              <a:t>Year End Reporting, IRS Tax Filings &amp; External Bank Accounts</a:t>
            </a:r>
          </a:p>
        </p:txBody>
      </p:sp>
      <p:sp>
        <p:nvSpPr>
          <p:cNvPr name="TextBox 22" id="22"/>
          <p:cNvSpPr txBox="true"/>
          <p:nvPr/>
        </p:nvSpPr>
        <p:spPr>
          <a:xfrm rot="0">
            <a:off x="913948" y="2085664"/>
            <a:ext cx="2906929" cy="659100"/>
          </a:xfrm>
          <a:prstGeom prst="rect">
            <a:avLst/>
          </a:prstGeom>
        </p:spPr>
        <p:txBody>
          <a:bodyPr anchor="t" rtlCol="false" tIns="0" lIns="0" bIns="0" rIns="0">
            <a:spAutoFit/>
          </a:bodyPr>
          <a:lstStyle/>
          <a:p>
            <a:pPr algn="ctr">
              <a:lnSpc>
                <a:spcPts val="2525"/>
              </a:lnSpc>
              <a:spcBef>
                <a:spcPct val="0"/>
              </a:spcBef>
            </a:pPr>
            <a:r>
              <a:rPr lang="en-US" sz="1803">
                <a:solidFill>
                  <a:srgbClr val="000000"/>
                </a:solidFill>
                <a:latin typeface="Gotham 3"/>
                <a:ea typeface="Gotham 3"/>
                <a:cs typeface="Gotham 3"/>
                <a:sym typeface="Gotham 3"/>
              </a:rPr>
              <a:t>EXTERNAL BANK ACCOUNTS</a:t>
            </a:r>
          </a:p>
        </p:txBody>
      </p:sp>
      <p:sp>
        <p:nvSpPr>
          <p:cNvPr name="TextBox 23" id="23"/>
          <p:cNvSpPr txBox="true"/>
          <p:nvPr/>
        </p:nvSpPr>
        <p:spPr>
          <a:xfrm rot="0">
            <a:off x="14145535" y="2244452"/>
            <a:ext cx="2967749" cy="344742"/>
          </a:xfrm>
          <a:prstGeom prst="rect">
            <a:avLst/>
          </a:prstGeom>
        </p:spPr>
        <p:txBody>
          <a:bodyPr anchor="t" rtlCol="false" tIns="0" lIns="0" bIns="0" rIns="0">
            <a:spAutoFit/>
          </a:bodyPr>
          <a:lstStyle/>
          <a:p>
            <a:pPr algn="ctr">
              <a:lnSpc>
                <a:spcPts val="2525"/>
              </a:lnSpc>
              <a:spcBef>
                <a:spcPct val="0"/>
              </a:spcBef>
            </a:pPr>
            <a:r>
              <a:rPr lang="en-US" sz="1803">
                <a:solidFill>
                  <a:srgbClr val="000000"/>
                </a:solidFill>
                <a:latin typeface="Gotham 3"/>
                <a:ea typeface="Gotham 3"/>
                <a:cs typeface="Gotham 3"/>
                <a:sym typeface="Gotham 3"/>
              </a:rPr>
              <a:t>SIDE ACCOUNTS</a:t>
            </a:r>
          </a:p>
        </p:txBody>
      </p:sp>
      <p:sp>
        <p:nvSpPr>
          <p:cNvPr name="TextBox 24" id="24"/>
          <p:cNvSpPr txBox="true"/>
          <p:nvPr/>
        </p:nvSpPr>
        <p:spPr>
          <a:xfrm rot="0">
            <a:off x="1502978" y="971550"/>
            <a:ext cx="4734719" cy="415128"/>
          </a:xfrm>
          <a:prstGeom prst="rect">
            <a:avLst/>
          </a:prstGeom>
        </p:spPr>
        <p:txBody>
          <a:bodyPr anchor="t" rtlCol="false" tIns="0" lIns="0" bIns="0" rIns="0">
            <a:spAutoFit/>
          </a:bodyPr>
          <a:lstStyle/>
          <a:p>
            <a:pPr algn="ctr">
              <a:lnSpc>
                <a:spcPts val="3365"/>
              </a:lnSpc>
              <a:spcBef>
                <a:spcPct val="0"/>
              </a:spcBef>
            </a:pPr>
            <a:r>
              <a:rPr lang="en-US" sz="2403">
                <a:solidFill>
                  <a:srgbClr val="000000"/>
                </a:solidFill>
                <a:latin typeface="Public Sans"/>
                <a:ea typeface="Public Sans"/>
                <a:cs typeface="Public Sans"/>
                <a:sym typeface="Public Sans"/>
              </a:rPr>
              <a:t>Accountability and Transparency </a:t>
            </a:r>
          </a:p>
        </p:txBody>
      </p:sp>
      <p:sp>
        <p:nvSpPr>
          <p:cNvPr name="TextBox 25" id="25"/>
          <p:cNvSpPr txBox="true"/>
          <p:nvPr/>
        </p:nvSpPr>
        <p:spPr>
          <a:xfrm rot="0">
            <a:off x="4550949" y="3179199"/>
            <a:ext cx="3373497" cy="1287817"/>
          </a:xfrm>
          <a:prstGeom prst="rect">
            <a:avLst/>
          </a:prstGeom>
        </p:spPr>
        <p:txBody>
          <a:bodyPr anchor="t" rtlCol="false" tIns="0" lIns="0" bIns="0" rIns="0">
            <a:spAutoFit/>
          </a:bodyPr>
          <a:lstStyle/>
          <a:p>
            <a:pPr algn="ctr">
              <a:lnSpc>
                <a:spcPts val="2525"/>
              </a:lnSpc>
              <a:spcBef>
                <a:spcPct val="0"/>
              </a:spcBef>
            </a:pPr>
            <a:r>
              <a:rPr lang="en-US" sz="1803">
                <a:solidFill>
                  <a:srgbClr val="000000"/>
                </a:solidFill>
                <a:latin typeface="Gotham 3"/>
                <a:ea typeface="Gotham 3"/>
                <a:cs typeface="Gotham 3"/>
                <a:sym typeface="Gotham 3"/>
              </a:rPr>
              <a:t>Leader Sends Completed Year-End Financial Reports &amp; 1% Forms to Office with 1% Fee Payment</a:t>
            </a:r>
          </a:p>
        </p:txBody>
      </p:sp>
      <p:sp>
        <p:nvSpPr>
          <p:cNvPr name="TextBox 26" id="26"/>
          <p:cNvSpPr txBox="true"/>
          <p:nvPr/>
        </p:nvSpPr>
        <p:spPr>
          <a:xfrm rot="0">
            <a:off x="11132561" y="3305109"/>
            <a:ext cx="2621543" cy="973359"/>
          </a:xfrm>
          <a:prstGeom prst="rect">
            <a:avLst/>
          </a:prstGeom>
        </p:spPr>
        <p:txBody>
          <a:bodyPr anchor="t" rtlCol="false" tIns="0" lIns="0" bIns="0" rIns="0">
            <a:spAutoFit/>
          </a:bodyPr>
          <a:lstStyle/>
          <a:p>
            <a:pPr algn="ctr">
              <a:lnSpc>
                <a:spcPts val="2525"/>
              </a:lnSpc>
              <a:spcBef>
                <a:spcPct val="0"/>
              </a:spcBef>
            </a:pPr>
            <a:r>
              <a:rPr lang="en-US" sz="1803">
                <a:solidFill>
                  <a:srgbClr val="000000"/>
                </a:solidFill>
                <a:latin typeface="Gotham 3"/>
                <a:ea typeface="Gotham 3"/>
                <a:cs typeface="Gotham 3"/>
                <a:sym typeface="Gotham 3"/>
              </a:rPr>
              <a:t>Office Completes Year-End Financial Reports &amp; 1% Forms </a:t>
            </a:r>
          </a:p>
        </p:txBody>
      </p:sp>
      <p:sp>
        <p:nvSpPr>
          <p:cNvPr name="TextBox 27" id="27"/>
          <p:cNvSpPr txBox="true"/>
          <p:nvPr/>
        </p:nvSpPr>
        <p:spPr>
          <a:xfrm rot="0">
            <a:off x="853128" y="4532723"/>
            <a:ext cx="2967749" cy="973458"/>
          </a:xfrm>
          <a:prstGeom prst="rect">
            <a:avLst/>
          </a:prstGeom>
        </p:spPr>
        <p:txBody>
          <a:bodyPr anchor="t" rtlCol="false" tIns="0" lIns="0" bIns="0" rIns="0">
            <a:spAutoFit/>
          </a:bodyPr>
          <a:lstStyle/>
          <a:p>
            <a:pPr algn="ctr">
              <a:lnSpc>
                <a:spcPts val="2525"/>
              </a:lnSpc>
              <a:spcBef>
                <a:spcPct val="0"/>
              </a:spcBef>
            </a:pPr>
            <a:r>
              <a:rPr lang="en-US" sz="1803">
                <a:solidFill>
                  <a:srgbClr val="000000"/>
                </a:solidFill>
                <a:latin typeface="Gotham 3"/>
                <a:ea typeface="Gotham 3"/>
                <a:cs typeface="Gotham 3"/>
                <a:sym typeface="Gotham 3"/>
              </a:rPr>
              <a:t>Must use Club EIN number not a personal SS Number</a:t>
            </a:r>
          </a:p>
        </p:txBody>
      </p:sp>
      <p:sp>
        <p:nvSpPr>
          <p:cNvPr name="TextBox 28" id="28"/>
          <p:cNvSpPr txBox="true"/>
          <p:nvPr/>
        </p:nvSpPr>
        <p:spPr>
          <a:xfrm rot="0">
            <a:off x="8337915" y="5348622"/>
            <a:ext cx="2725750" cy="1287684"/>
          </a:xfrm>
          <a:prstGeom prst="rect">
            <a:avLst/>
          </a:prstGeom>
        </p:spPr>
        <p:txBody>
          <a:bodyPr anchor="t" rtlCol="false" tIns="0" lIns="0" bIns="0" rIns="0">
            <a:spAutoFit/>
          </a:bodyPr>
          <a:lstStyle/>
          <a:p>
            <a:pPr algn="ctr">
              <a:lnSpc>
                <a:spcPts val="2525"/>
              </a:lnSpc>
              <a:spcBef>
                <a:spcPct val="0"/>
              </a:spcBef>
            </a:pPr>
            <a:r>
              <a:rPr lang="en-US" sz="1803">
                <a:solidFill>
                  <a:srgbClr val="000000"/>
                </a:solidFill>
                <a:latin typeface="Gotham 3"/>
                <a:ea typeface="Gotham 3"/>
                <a:cs typeface="Gotham 3"/>
                <a:sym typeface="Gotham 3"/>
              </a:rPr>
              <a:t>Office Submits Year End Information to State Office with ALL 1% Fees</a:t>
            </a:r>
          </a:p>
        </p:txBody>
      </p:sp>
      <p:sp>
        <p:nvSpPr>
          <p:cNvPr name="TextBox 29" id="29"/>
          <p:cNvSpPr txBox="true"/>
          <p:nvPr/>
        </p:nvSpPr>
        <p:spPr>
          <a:xfrm rot="0">
            <a:off x="934635" y="6275872"/>
            <a:ext cx="2804736" cy="1287817"/>
          </a:xfrm>
          <a:prstGeom prst="rect">
            <a:avLst/>
          </a:prstGeom>
        </p:spPr>
        <p:txBody>
          <a:bodyPr anchor="t" rtlCol="false" tIns="0" lIns="0" bIns="0" rIns="0">
            <a:spAutoFit/>
          </a:bodyPr>
          <a:lstStyle/>
          <a:p>
            <a:pPr algn="ctr">
              <a:lnSpc>
                <a:spcPts val="2525"/>
              </a:lnSpc>
              <a:spcBef>
                <a:spcPct val="0"/>
              </a:spcBef>
            </a:pPr>
            <a:r>
              <a:rPr lang="en-US" sz="1803">
                <a:solidFill>
                  <a:srgbClr val="000000"/>
                </a:solidFill>
                <a:latin typeface="Gotham 3"/>
                <a:ea typeface="Gotham 3"/>
                <a:cs typeface="Gotham 3"/>
                <a:sym typeface="Gotham 3"/>
              </a:rPr>
              <a:t>The 4-H Extension Agent (Molly) should be added to ALL accounts.</a:t>
            </a:r>
          </a:p>
        </p:txBody>
      </p:sp>
      <p:sp>
        <p:nvSpPr>
          <p:cNvPr name="TextBox 30" id="30"/>
          <p:cNvSpPr txBox="true"/>
          <p:nvPr/>
        </p:nvSpPr>
        <p:spPr>
          <a:xfrm rot="0">
            <a:off x="10959458" y="8210827"/>
            <a:ext cx="2725750" cy="973458"/>
          </a:xfrm>
          <a:prstGeom prst="rect">
            <a:avLst/>
          </a:prstGeom>
        </p:spPr>
        <p:txBody>
          <a:bodyPr anchor="t" rtlCol="false" tIns="0" lIns="0" bIns="0" rIns="0">
            <a:spAutoFit/>
          </a:bodyPr>
          <a:lstStyle/>
          <a:p>
            <a:pPr algn="ctr">
              <a:lnSpc>
                <a:spcPts val="2525"/>
              </a:lnSpc>
              <a:spcBef>
                <a:spcPct val="0"/>
              </a:spcBef>
            </a:pPr>
            <a:r>
              <a:rPr lang="en-US" sz="1803">
                <a:solidFill>
                  <a:srgbClr val="000000"/>
                </a:solidFill>
                <a:latin typeface="Gotham 3"/>
                <a:ea typeface="Gotham 3"/>
                <a:cs typeface="Gotham 3"/>
                <a:sym typeface="Gotham 3"/>
              </a:rPr>
              <a:t>Club Leaders receive emails for their e-signatures</a:t>
            </a:r>
          </a:p>
        </p:txBody>
      </p:sp>
      <p:sp>
        <p:nvSpPr>
          <p:cNvPr name="TextBox 31" id="31"/>
          <p:cNvSpPr txBox="true"/>
          <p:nvPr/>
        </p:nvSpPr>
        <p:spPr>
          <a:xfrm rot="0">
            <a:off x="1112361" y="8155241"/>
            <a:ext cx="2449283" cy="1287817"/>
          </a:xfrm>
          <a:prstGeom prst="rect">
            <a:avLst/>
          </a:prstGeom>
        </p:spPr>
        <p:txBody>
          <a:bodyPr anchor="t" rtlCol="false" tIns="0" lIns="0" bIns="0" rIns="0">
            <a:spAutoFit/>
          </a:bodyPr>
          <a:lstStyle/>
          <a:p>
            <a:pPr algn="ctr">
              <a:lnSpc>
                <a:spcPts val="2525"/>
              </a:lnSpc>
              <a:spcBef>
                <a:spcPct val="0"/>
              </a:spcBef>
            </a:pPr>
            <a:r>
              <a:rPr lang="en-US" sz="1803">
                <a:solidFill>
                  <a:srgbClr val="000000"/>
                </a:solidFill>
                <a:latin typeface="Gotham 3"/>
                <a:ea typeface="Gotham 3"/>
                <a:cs typeface="Gotham 3"/>
                <a:sym typeface="Gotham 3"/>
              </a:rPr>
              <a:t>Club/Committee is required to submit monthly statements to office.</a:t>
            </a:r>
          </a:p>
        </p:txBody>
      </p:sp>
      <p:sp>
        <p:nvSpPr>
          <p:cNvPr name="TextBox 32" id="32"/>
          <p:cNvSpPr txBox="true"/>
          <p:nvPr/>
        </p:nvSpPr>
        <p:spPr>
          <a:xfrm rot="0">
            <a:off x="14579560" y="7970483"/>
            <a:ext cx="2967749" cy="1287817"/>
          </a:xfrm>
          <a:prstGeom prst="rect">
            <a:avLst/>
          </a:prstGeom>
        </p:spPr>
        <p:txBody>
          <a:bodyPr anchor="t" rtlCol="false" tIns="0" lIns="0" bIns="0" rIns="0">
            <a:spAutoFit/>
          </a:bodyPr>
          <a:lstStyle/>
          <a:p>
            <a:pPr algn="ctr">
              <a:lnSpc>
                <a:spcPts val="2525"/>
              </a:lnSpc>
              <a:spcBef>
                <a:spcPct val="0"/>
              </a:spcBef>
            </a:pPr>
            <a:r>
              <a:rPr lang="en-US" sz="1803">
                <a:solidFill>
                  <a:srgbClr val="000000"/>
                </a:solidFill>
                <a:latin typeface="Gotham 3"/>
                <a:ea typeface="Gotham 3"/>
                <a:cs typeface="Gotham 3"/>
                <a:sym typeface="Gotham 3"/>
              </a:rPr>
              <a:t>Year-End Reporting is Complete when ALL signatures have been completed.</a:t>
            </a:r>
          </a:p>
        </p:txBody>
      </p:sp>
      <p:sp>
        <p:nvSpPr>
          <p:cNvPr name="Freeform 33" id="33"/>
          <p:cNvSpPr/>
          <p:nvPr/>
        </p:nvSpPr>
        <p:spPr>
          <a:xfrm flipH="false" flipV="false" rot="0">
            <a:off x="12959194" y="2341330"/>
            <a:ext cx="1119846" cy="111985"/>
          </a:xfrm>
          <a:custGeom>
            <a:avLst/>
            <a:gdLst/>
            <a:ahLst/>
            <a:cxnLst/>
            <a:rect r="r" b="b" t="t" l="l"/>
            <a:pathLst>
              <a:path h="111985" w="1119846">
                <a:moveTo>
                  <a:pt x="0" y="0"/>
                </a:moveTo>
                <a:lnTo>
                  <a:pt x="1119846" y="0"/>
                </a:lnTo>
                <a:lnTo>
                  <a:pt x="1119846" y="111985"/>
                </a:lnTo>
                <a:lnTo>
                  <a:pt x="0" y="11198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4" id="34"/>
          <p:cNvSpPr/>
          <p:nvPr/>
        </p:nvSpPr>
        <p:spPr>
          <a:xfrm flipH="false" flipV="false" rot="-5400000">
            <a:off x="11526050" y="5383117"/>
            <a:ext cx="1024596" cy="102460"/>
          </a:xfrm>
          <a:custGeom>
            <a:avLst/>
            <a:gdLst/>
            <a:ahLst/>
            <a:cxnLst/>
            <a:rect r="r" b="b" t="t" l="l"/>
            <a:pathLst>
              <a:path h="102460" w="1024596">
                <a:moveTo>
                  <a:pt x="0" y="0"/>
                </a:moveTo>
                <a:lnTo>
                  <a:pt x="1024596" y="0"/>
                </a:lnTo>
                <a:lnTo>
                  <a:pt x="1024596" y="102460"/>
                </a:lnTo>
                <a:lnTo>
                  <a:pt x="0" y="1024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5" id="35"/>
          <p:cNvSpPr/>
          <p:nvPr/>
        </p:nvSpPr>
        <p:spPr>
          <a:xfrm flipH="false" flipV="false" rot="-5400000">
            <a:off x="7053579" y="5430513"/>
            <a:ext cx="894584" cy="89458"/>
          </a:xfrm>
          <a:custGeom>
            <a:avLst/>
            <a:gdLst/>
            <a:ahLst/>
            <a:cxnLst/>
            <a:rect r="r" b="b" t="t" l="l"/>
            <a:pathLst>
              <a:path h="89458" w="894584">
                <a:moveTo>
                  <a:pt x="0" y="0"/>
                </a:moveTo>
                <a:lnTo>
                  <a:pt x="894584" y="0"/>
                </a:lnTo>
                <a:lnTo>
                  <a:pt x="894584" y="89458"/>
                </a:lnTo>
                <a:lnTo>
                  <a:pt x="0" y="8945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6" id="36"/>
          <p:cNvSpPr/>
          <p:nvPr/>
        </p:nvSpPr>
        <p:spPr>
          <a:xfrm flipH="false" flipV="false" rot="0">
            <a:off x="10092831" y="8054733"/>
            <a:ext cx="583889" cy="443755"/>
          </a:xfrm>
          <a:custGeom>
            <a:avLst/>
            <a:gdLst/>
            <a:ahLst/>
            <a:cxnLst/>
            <a:rect r="r" b="b" t="t" l="l"/>
            <a:pathLst>
              <a:path h="443755" w="583889">
                <a:moveTo>
                  <a:pt x="0" y="0"/>
                </a:moveTo>
                <a:lnTo>
                  <a:pt x="583889" y="0"/>
                </a:lnTo>
                <a:lnTo>
                  <a:pt x="583889" y="443755"/>
                </a:lnTo>
                <a:lnTo>
                  <a:pt x="0" y="4437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7" id="37"/>
          <p:cNvSpPr/>
          <p:nvPr/>
        </p:nvSpPr>
        <p:spPr>
          <a:xfrm flipH="false" flipV="false" rot="-5400000">
            <a:off x="9676821" y="7817318"/>
            <a:ext cx="894584" cy="89458"/>
          </a:xfrm>
          <a:custGeom>
            <a:avLst/>
            <a:gdLst/>
            <a:ahLst/>
            <a:cxnLst/>
            <a:rect r="r" b="b" t="t" l="l"/>
            <a:pathLst>
              <a:path h="89458" w="894584">
                <a:moveTo>
                  <a:pt x="0" y="0"/>
                </a:moveTo>
                <a:lnTo>
                  <a:pt x="894584" y="0"/>
                </a:lnTo>
                <a:lnTo>
                  <a:pt x="894584" y="89458"/>
                </a:lnTo>
                <a:lnTo>
                  <a:pt x="0" y="8945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14143" y="1823178"/>
            <a:ext cx="15632045" cy="7192216"/>
          </a:xfrm>
          <a:prstGeom prst="rect">
            <a:avLst/>
          </a:prstGeom>
        </p:spPr>
        <p:txBody>
          <a:bodyPr anchor="t" rtlCol="false" tIns="0" lIns="0" bIns="0" rIns="0">
            <a:spAutoFit/>
          </a:bodyPr>
          <a:lstStyle/>
          <a:p>
            <a:pPr algn="l">
              <a:lnSpc>
                <a:spcPts val="1900"/>
              </a:lnSpc>
            </a:pPr>
            <a:r>
              <a:rPr lang="en-US" b="true" sz="1900" spc="-47">
                <a:solidFill>
                  <a:srgbClr val="000000"/>
                </a:solidFill>
                <a:latin typeface="Public Sans Bold"/>
                <a:ea typeface="Public Sans Bold"/>
                <a:cs typeface="Public Sans Bold"/>
                <a:sym typeface="Public Sans Bold"/>
              </a:rPr>
              <a:t>Program Support:</a:t>
            </a:r>
            <a:r>
              <a:rPr lang="en-US" sz="1900" spc="-47">
                <a:solidFill>
                  <a:srgbClr val="000000"/>
                </a:solidFill>
                <a:latin typeface="Public Sans"/>
                <a:ea typeface="Public Sans"/>
                <a:cs typeface="Public Sans"/>
                <a:sym typeface="Public Sans"/>
              </a:rPr>
              <a:t> </a:t>
            </a:r>
          </a:p>
          <a:p>
            <a:pPr algn="l">
              <a:lnSpc>
                <a:spcPts val="1900"/>
              </a:lnSpc>
            </a:pPr>
            <a:r>
              <a:rPr lang="en-US" sz="1900" spc="-47">
                <a:solidFill>
                  <a:srgbClr val="000000"/>
                </a:solidFill>
                <a:latin typeface="Public Sans"/>
                <a:ea typeface="Public Sans"/>
                <a:cs typeface="Public Sans"/>
                <a:sym typeface="Public Sans"/>
              </a:rPr>
              <a:t>Fundraisers help cover the costs of the many programs and activities that make 4-H so impactful. This includes purchasing supplies for science experiments, art projects, agricultural activities, and more. Without fundraising, many of these valuable programs would not be possible.</a:t>
            </a:r>
          </a:p>
          <a:p>
            <a:pPr algn="l">
              <a:lnSpc>
                <a:spcPts val="1900"/>
              </a:lnSpc>
            </a:pPr>
          </a:p>
          <a:p>
            <a:pPr algn="l">
              <a:lnSpc>
                <a:spcPts val="1900"/>
              </a:lnSpc>
            </a:pPr>
          </a:p>
          <a:p>
            <a:pPr algn="l">
              <a:lnSpc>
                <a:spcPts val="1900"/>
              </a:lnSpc>
            </a:pPr>
            <a:r>
              <a:rPr lang="en-US" b="true" sz="1900" spc="-47">
                <a:solidFill>
                  <a:srgbClr val="000000"/>
                </a:solidFill>
                <a:latin typeface="Public Sans Bold"/>
                <a:ea typeface="Public Sans Bold"/>
                <a:cs typeface="Public Sans Bold"/>
                <a:sym typeface="Public Sans Bold"/>
              </a:rPr>
              <a:t>Youth Development Opportunities:</a:t>
            </a:r>
            <a:r>
              <a:rPr lang="en-US" sz="1900" spc="-47">
                <a:solidFill>
                  <a:srgbClr val="000000"/>
                </a:solidFill>
                <a:latin typeface="Public Sans"/>
                <a:ea typeface="Public Sans"/>
                <a:cs typeface="Public Sans"/>
                <a:sym typeface="Public Sans"/>
              </a:rPr>
              <a:t> </a:t>
            </a:r>
          </a:p>
          <a:p>
            <a:pPr algn="l">
              <a:lnSpc>
                <a:spcPts val="1900"/>
              </a:lnSpc>
            </a:pPr>
            <a:r>
              <a:rPr lang="en-US" sz="1900" spc="-47">
                <a:solidFill>
                  <a:srgbClr val="000000"/>
                </a:solidFill>
                <a:latin typeface="Public Sans"/>
                <a:ea typeface="Public Sans"/>
                <a:cs typeface="Public Sans"/>
                <a:sym typeface="Public Sans"/>
              </a:rPr>
              <a:t>Fundraising allows us to offer scholarships, grants, and financial assistance to 4-H members. This ensures that all youth, regardless of their financial situation, can participate fully in 4-H and take advantage of its opportunities. Jr. Rec Lab, State Rec Lab, 4-H Summer Camp, 4-H Congress</a:t>
            </a:r>
          </a:p>
          <a:p>
            <a:pPr algn="l">
              <a:lnSpc>
                <a:spcPts val="1900"/>
              </a:lnSpc>
            </a:pPr>
          </a:p>
          <a:p>
            <a:pPr algn="l">
              <a:lnSpc>
                <a:spcPts val="1900"/>
              </a:lnSpc>
            </a:pPr>
          </a:p>
          <a:p>
            <a:pPr algn="l">
              <a:lnSpc>
                <a:spcPts val="1900"/>
              </a:lnSpc>
            </a:pPr>
            <a:r>
              <a:rPr lang="en-US" b="true" sz="1900" spc="-47">
                <a:solidFill>
                  <a:srgbClr val="000000"/>
                </a:solidFill>
                <a:latin typeface="Public Sans Bold"/>
                <a:ea typeface="Public Sans Bold"/>
                <a:cs typeface="Public Sans Bold"/>
                <a:sym typeface="Public Sans Bold"/>
              </a:rPr>
              <a:t>Community Engagement:</a:t>
            </a:r>
            <a:r>
              <a:rPr lang="en-US" sz="1900" spc="-47">
                <a:solidFill>
                  <a:srgbClr val="000000"/>
                </a:solidFill>
                <a:latin typeface="Public Sans"/>
                <a:ea typeface="Public Sans"/>
                <a:cs typeface="Public Sans"/>
                <a:sym typeface="Public Sans"/>
              </a:rPr>
              <a:t> </a:t>
            </a:r>
          </a:p>
          <a:p>
            <a:pPr algn="l">
              <a:lnSpc>
                <a:spcPts val="1900"/>
              </a:lnSpc>
            </a:pPr>
            <a:r>
              <a:rPr lang="en-US" sz="1900" spc="-47">
                <a:solidFill>
                  <a:srgbClr val="000000"/>
                </a:solidFill>
                <a:latin typeface="Public Sans"/>
                <a:ea typeface="Public Sans"/>
                <a:cs typeface="Public Sans"/>
                <a:sym typeface="Public Sans"/>
              </a:rPr>
              <a:t>Fundraising events are more than just a way to raise money; they are also a way to engage with the community. These events help raise awareness about 4-H, build community support, and foster a sense of unity and involvement among members, volunteers, and supporters.</a:t>
            </a:r>
          </a:p>
          <a:p>
            <a:pPr algn="l">
              <a:lnSpc>
                <a:spcPts val="1900"/>
              </a:lnSpc>
            </a:pPr>
          </a:p>
          <a:p>
            <a:pPr algn="l">
              <a:lnSpc>
                <a:spcPts val="1900"/>
              </a:lnSpc>
            </a:pPr>
          </a:p>
          <a:p>
            <a:pPr algn="l">
              <a:lnSpc>
                <a:spcPts val="2000"/>
              </a:lnSpc>
            </a:pPr>
            <a:r>
              <a:rPr lang="en-US" b="true" sz="2000" spc="-50">
                <a:solidFill>
                  <a:srgbClr val="000000"/>
                </a:solidFill>
                <a:latin typeface="Public Sans Bold"/>
                <a:ea typeface="Public Sans Bold"/>
                <a:cs typeface="Public Sans Bold"/>
                <a:sym typeface="Public Sans Bold"/>
              </a:rPr>
              <a:t>Enhanced Experiences: </a:t>
            </a:r>
          </a:p>
          <a:p>
            <a:pPr algn="l">
              <a:lnSpc>
                <a:spcPts val="2000"/>
              </a:lnSpc>
            </a:pPr>
            <a:r>
              <a:rPr lang="en-US" sz="2000" spc="-50">
                <a:solidFill>
                  <a:srgbClr val="000000"/>
                </a:solidFill>
                <a:latin typeface="Public Sans"/>
                <a:ea typeface="Public Sans"/>
                <a:cs typeface="Public Sans"/>
                <a:sym typeface="Public Sans"/>
              </a:rPr>
              <a:t>The funds raised go towards enhancing the 4-H experience for all members. This can include funding for field trips, special guest speakers,  and other enrichment activities that provide valuable learning experiences.</a:t>
            </a:r>
          </a:p>
          <a:p>
            <a:pPr algn="l">
              <a:lnSpc>
                <a:spcPts val="1900"/>
              </a:lnSpc>
            </a:pPr>
          </a:p>
          <a:p>
            <a:pPr algn="l">
              <a:lnSpc>
                <a:spcPts val="1900"/>
              </a:lnSpc>
            </a:pPr>
          </a:p>
          <a:p>
            <a:pPr algn="l">
              <a:lnSpc>
                <a:spcPts val="1900"/>
              </a:lnSpc>
            </a:pPr>
            <a:r>
              <a:rPr lang="en-US" b="true" sz="1900" spc="-47">
                <a:solidFill>
                  <a:srgbClr val="000000"/>
                </a:solidFill>
                <a:latin typeface="Public Sans Bold"/>
                <a:ea typeface="Public Sans Bold"/>
                <a:cs typeface="Public Sans Bold"/>
                <a:sym typeface="Public Sans Bold"/>
              </a:rPr>
              <a:t>Volunteer Support:</a:t>
            </a:r>
            <a:r>
              <a:rPr lang="en-US" sz="1900" spc="-47">
                <a:solidFill>
                  <a:srgbClr val="000000"/>
                </a:solidFill>
                <a:latin typeface="Public Sans"/>
                <a:ea typeface="Public Sans"/>
                <a:cs typeface="Public Sans"/>
                <a:sym typeface="Public Sans"/>
              </a:rPr>
              <a:t> Fundraisers help cover the cost of essential volunteer background screenings, ensuring a safe and supportive environment for our youth. They also provide funds for basic club supplies, which are necessary for the smooth operation of club meetings and activities.</a:t>
            </a:r>
          </a:p>
          <a:p>
            <a:pPr algn="l">
              <a:lnSpc>
                <a:spcPts val="1900"/>
              </a:lnSpc>
            </a:pPr>
          </a:p>
          <a:p>
            <a:pPr algn="l">
              <a:lnSpc>
                <a:spcPts val="1900"/>
              </a:lnSpc>
            </a:pPr>
          </a:p>
          <a:p>
            <a:pPr algn="l">
              <a:lnSpc>
                <a:spcPts val="1900"/>
              </a:lnSpc>
            </a:pPr>
            <a:r>
              <a:rPr lang="en-US" b="true" sz="1900" spc="-47">
                <a:solidFill>
                  <a:srgbClr val="000000"/>
                </a:solidFill>
                <a:latin typeface="Public Sans Bold"/>
                <a:ea typeface="Public Sans Bold"/>
                <a:cs typeface="Public Sans Bold"/>
                <a:sym typeface="Public Sans Bold"/>
              </a:rPr>
              <a:t>Recognition and Celebration</a:t>
            </a:r>
            <a:r>
              <a:rPr lang="en-US" sz="1900" spc="-47">
                <a:solidFill>
                  <a:srgbClr val="000000"/>
                </a:solidFill>
                <a:latin typeface="Public Sans"/>
                <a:ea typeface="Public Sans"/>
                <a:cs typeface="Public Sans"/>
                <a:sym typeface="Public Sans"/>
              </a:rPr>
              <a:t>: Fundraising helps pay for events like the annual awards banquet, where we celebrate the achievements of our 4-H members and volunteers. This recognition is important for motivation and morale, highlighting the hard work and dedication of everyone involved.</a:t>
            </a:r>
          </a:p>
          <a:p>
            <a:pPr algn="l">
              <a:lnSpc>
                <a:spcPts val="1900"/>
              </a:lnSpc>
            </a:pPr>
          </a:p>
          <a:p>
            <a:pPr algn="l">
              <a:lnSpc>
                <a:spcPts val="1900"/>
              </a:lnSpc>
            </a:pPr>
          </a:p>
          <a:p>
            <a:pPr algn="l">
              <a:lnSpc>
                <a:spcPts val="1900"/>
              </a:lnSpc>
            </a:pPr>
            <a:r>
              <a:rPr lang="en-US" b="true" sz="1900" spc="-47">
                <a:solidFill>
                  <a:srgbClr val="000000"/>
                </a:solidFill>
                <a:latin typeface="Public Sans Bold"/>
                <a:ea typeface="Public Sans Bold"/>
                <a:cs typeface="Public Sans Bold"/>
                <a:sym typeface="Public Sans Bold"/>
              </a:rPr>
              <a:t>Sustainability:</a:t>
            </a:r>
            <a:r>
              <a:rPr lang="en-US" sz="1900" spc="-47">
                <a:solidFill>
                  <a:srgbClr val="000000"/>
                </a:solidFill>
                <a:latin typeface="Public Sans"/>
                <a:ea typeface="Public Sans"/>
                <a:cs typeface="Public Sans"/>
                <a:sym typeface="Public Sans"/>
              </a:rPr>
              <a:t> Consistent fundraising efforts ensure the long-term sustainability of 4-H programs. By generating funds regularly, we can plan ahead, expand our programs, and continue to provide high-quality experiences for our members year after year.</a:t>
            </a:r>
          </a:p>
        </p:txBody>
      </p:sp>
      <p:sp>
        <p:nvSpPr>
          <p:cNvPr name="Freeform 3" id="3"/>
          <p:cNvSpPr/>
          <p:nvPr/>
        </p:nvSpPr>
        <p:spPr>
          <a:xfrm flipH="false" flipV="false" rot="0">
            <a:off x="16236194" y="8326772"/>
            <a:ext cx="1687408" cy="1687408"/>
          </a:xfrm>
          <a:custGeom>
            <a:avLst/>
            <a:gdLst/>
            <a:ahLst/>
            <a:cxnLst/>
            <a:rect r="r" b="b" t="t" l="l"/>
            <a:pathLst>
              <a:path h="1687408" w="1687408">
                <a:moveTo>
                  <a:pt x="0" y="0"/>
                </a:moveTo>
                <a:lnTo>
                  <a:pt x="1687408" y="0"/>
                </a:lnTo>
                <a:lnTo>
                  <a:pt x="1687408" y="1687408"/>
                </a:lnTo>
                <a:lnTo>
                  <a:pt x="0" y="1687408"/>
                </a:lnTo>
                <a:lnTo>
                  <a:pt x="0" y="0"/>
                </a:lnTo>
                <a:close/>
              </a:path>
            </a:pathLst>
          </a:custGeom>
          <a:blipFill>
            <a:blip r:embed="rId2"/>
            <a:stretch>
              <a:fillRect l="0" t="0" r="0" b="0"/>
            </a:stretch>
          </a:blipFill>
        </p:spPr>
      </p:sp>
      <p:sp>
        <p:nvSpPr>
          <p:cNvPr name="Freeform 4" id="4"/>
          <p:cNvSpPr/>
          <p:nvPr/>
        </p:nvSpPr>
        <p:spPr>
          <a:xfrm flipH="false" flipV="false" rot="-334000">
            <a:off x="12914836" y="9282851"/>
            <a:ext cx="2394017" cy="478803"/>
          </a:xfrm>
          <a:custGeom>
            <a:avLst/>
            <a:gdLst/>
            <a:ahLst/>
            <a:cxnLst/>
            <a:rect r="r" b="b" t="t" l="l"/>
            <a:pathLst>
              <a:path h="478803" w="2394017">
                <a:moveTo>
                  <a:pt x="0" y="0"/>
                </a:moveTo>
                <a:lnTo>
                  <a:pt x="2394018" y="0"/>
                </a:lnTo>
                <a:lnTo>
                  <a:pt x="2394018" y="478803"/>
                </a:lnTo>
                <a:lnTo>
                  <a:pt x="0" y="47880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1395232" y="374617"/>
            <a:ext cx="14254481" cy="1231967"/>
          </a:xfrm>
          <a:prstGeom prst="rect">
            <a:avLst/>
          </a:prstGeom>
        </p:spPr>
        <p:txBody>
          <a:bodyPr anchor="t" rtlCol="false" tIns="0" lIns="0" bIns="0" rIns="0">
            <a:spAutoFit/>
          </a:bodyPr>
          <a:lstStyle/>
          <a:p>
            <a:pPr algn="l" marL="0" indent="0" lvl="0">
              <a:lnSpc>
                <a:spcPts val="8000"/>
              </a:lnSpc>
            </a:pPr>
            <a:r>
              <a:rPr lang="en-US" sz="8000" spc="-200">
                <a:solidFill>
                  <a:srgbClr val="339966"/>
                </a:solidFill>
                <a:latin typeface="Gotham 3"/>
                <a:ea typeface="Gotham 3"/>
                <a:cs typeface="Gotham 3"/>
                <a:sym typeface="Gotham 3"/>
              </a:rPr>
              <a:t>Why do we fundraise?</a:t>
            </a:r>
          </a:p>
        </p:txBody>
      </p:sp>
      <p:sp>
        <p:nvSpPr>
          <p:cNvPr name="TextBox 6" id="6"/>
          <p:cNvSpPr txBox="true"/>
          <p:nvPr/>
        </p:nvSpPr>
        <p:spPr>
          <a:xfrm rot="0">
            <a:off x="1395232" y="9512728"/>
            <a:ext cx="10592264" cy="262229"/>
          </a:xfrm>
          <a:prstGeom prst="rect">
            <a:avLst/>
          </a:prstGeom>
        </p:spPr>
        <p:txBody>
          <a:bodyPr anchor="t" rtlCol="false" tIns="0" lIns="0" bIns="0" rIns="0">
            <a:spAutoFit/>
          </a:bodyPr>
          <a:lstStyle/>
          <a:p>
            <a:pPr algn="ctr">
              <a:lnSpc>
                <a:spcPts val="1700"/>
              </a:lnSpc>
              <a:spcBef>
                <a:spcPct val="0"/>
              </a:spcBef>
            </a:pPr>
            <a:r>
              <a:rPr lang="en-US" sz="1700" spc="-42">
                <a:solidFill>
                  <a:srgbClr val="000000"/>
                </a:solidFill>
                <a:latin typeface="Gotham 3"/>
                <a:ea typeface="Gotham 3"/>
                <a:cs typeface="Gotham 3"/>
                <a:sym typeface="Gotham 3"/>
              </a:rPr>
              <a:t>Popa. (2024). Re: University of Florida Extension Service Blogs: Why Do We Have These Fundraisers?</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0">
            <a:off x="7159731" y="6058107"/>
            <a:ext cx="3968538" cy="1132480"/>
            <a:chOff x="0" y="0"/>
            <a:chExt cx="1424143" cy="406400"/>
          </a:xfrm>
        </p:grpSpPr>
        <p:sp>
          <p:nvSpPr>
            <p:cNvPr name="Freeform 4" id="4"/>
            <p:cNvSpPr/>
            <p:nvPr/>
          </p:nvSpPr>
          <p:spPr>
            <a:xfrm flipH="false" flipV="false" rot="0">
              <a:off x="0" y="0"/>
              <a:ext cx="1424143" cy="406400"/>
            </a:xfrm>
            <a:custGeom>
              <a:avLst/>
              <a:gdLst/>
              <a:ahLst/>
              <a:cxnLst/>
              <a:rect r="r" b="b" t="t" l="l"/>
              <a:pathLst>
                <a:path h="406400" w="1424143">
                  <a:moveTo>
                    <a:pt x="1220943" y="0"/>
                  </a:moveTo>
                  <a:cubicBezTo>
                    <a:pt x="1333167" y="0"/>
                    <a:pt x="1424143" y="90976"/>
                    <a:pt x="1424143" y="203200"/>
                  </a:cubicBezTo>
                  <a:cubicBezTo>
                    <a:pt x="1424143" y="315424"/>
                    <a:pt x="1333167" y="406400"/>
                    <a:pt x="122094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66675"/>
              <a:ext cx="1424143" cy="473075"/>
            </a:xfrm>
            <a:prstGeom prst="rect">
              <a:avLst/>
            </a:prstGeom>
          </p:spPr>
          <p:txBody>
            <a:bodyPr anchor="ctr" rtlCol="false" tIns="50800" lIns="50800" bIns="50800" rIns="50800"/>
            <a:lstStyle/>
            <a:p>
              <a:pPr algn="ctr">
                <a:lnSpc>
                  <a:spcPts val="5179"/>
                </a:lnSpc>
              </a:pPr>
              <a:r>
                <a:rPr lang="en-US" sz="3699">
                  <a:solidFill>
                    <a:srgbClr val="FFFFFF"/>
                  </a:solidFill>
                  <a:latin typeface="Hussar Bold"/>
                  <a:ea typeface="Hussar Bold"/>
                  <a:cs typeface="Hussar Bold"/>
                  <a:sym typeface="Hussar Bold"/>
                </a:rPr>
                <a:t>START</a:t>
              </a:r>
            </a:p>
          </p:txBody>
        </p:sp>
      </p:grpSp>
      <p:sp>
        <p:nvSpPr>
          <p:cNvPr name="TextBox 6" id="6"/>
          <p:cNvSpPr txBox="true"/>
          <p:nvPr/>
        </p:nvSpPr>
        <p:spPr>
          <a:xfrm rot="0">
            <a:off x="5191585" y="2738137"/>
            <a:ext cx="8193407" cy="1386870"/>
          </a:xfrm>
          <a:prstGeom prst="rect">
            <a:avLst/>
          </a:prstGeom>
        </p:spPr>
        <p:txBody>
          <a:bodyPr anchor="t" rtlCol="false" tIns="0" lIns="0" bIns="0" rIns="0">
            <a:spAutoFit/>
          </a:bodyPr>
          <a:lstStyle/>
          <a:p>
            <a:pPr algn="ctr">
              <a:lnSpc>
                <a:spcPts val="10531"/>
              </a:lnSpc>
            </a:pPr>
            <a:r>
              <a:rPr lang="en-US" sz="10126">
                <a:solidFill>
                  <a:srgbClr val="FFFFFF"/>
                </a:solidFill>
                <a:latin typeface="Hussar Bold"/>
                <a:ea typeface="Hussar Bold"/>
                <a:cs typeface="Hussar Bold"/>
                <a:sym typeface="Hussar Bold"/>
              </a:rPr>
              <a:t>FINANCIAL</a:t>
            </a:r>
          </a:p>
        </p:txBody>
      </p:sp>
      <p:sp>
        <p:nvSpPr>
          <p:cNvPr name="TextBox 7" id="7"/>
          <p:cNvSpPr txBox="true"/>
          <p:nvPr/>
        </p:nvSpPr>
        <p:spPr>
          <a:xfrm rot="0">
            <a:off x="4092227" y="4305982"/>
            <a:ext cx="10103545" cy="1644020"/>
          </a:xfrm>
          <a:prstGeom prst="rect">
            <a:avLst/>
          </a:prstGeom>
        </p:spPr>
        <p:txBody>
          <a:bodyPr anchor="t" rtlCol="false" tIns="0" lIns="0" bIns="0" rIns="0">
            <a:spAutoFit/>
          </a:bodyPr>
          <a:lstStyle/>
          <a:p>
            <a:pPr algn="ctr">
              <a:lnSpc>
                <a:spcPts val="12476"/>
              </a:lnSpc>
            </a:pPr>
            <a:r>
              <a:rPr lang="en-US" sz="11997">
                <a:solidFill>
                  <a:srgbClr val="FFFFFF"/>
                </a:solidFill>
                <a:latin typeface="Hussar Bold"/>
                <a:ea typeface="Hussar Bold"/>
                <a:cs typeface="Hussar Bold"/>
                <a:sym typeface="Hussar Bold"/>
              </a:rPr>
              <a:t>WIZARDRY</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0">
            <a:off x="4975000" y="5818089"/>
            <a:ext cx="1489376" cy="955204"/>
            <a:chOff x="0" y="0"/>
            <a:chExt cx="391654" cy="251185"/>
          </a:xfrm>
        </p:grpSpPr>
        <p:sp>
          <p:nvSpPr>
            <p:cNvPr name="Freeform 4" id="4"/>
            <p:cNvSpPr/>
            <p:nvPr/>
          </p:nvSpPr>
          <p:spPr>
            <a:xfrm flipH="false" flipV="false" rot="0">
              <a:off x="0" y="0"/>
              <a:ext cx="391654" cy="251185"/>
            </a:xfrm>
            <a:custGeom>
              <a:avLst/>
              <a:gdLst/>
              <a:ahLst/>
              <a:cxnLst/>
              <a:rect r="r" b="b" t="t" l="l"/>
              <a:pathLst>
                <a:path h="251185" w="391654">
                  <a:moveTo>
                    <a:pt x="0" y="0"/>
                  </a:moveTo>
                  <a:lnTo>
                    <a:pt x="391654" y="0"/>
                  </a:lnTo>
                  <a:lnTo>
                    <a:pt x="391654" y="251185"/>
                  </a:lnTo>
                  <a:lnTo>
                    <a:pt x="0" y="251185"/>
                  </a:lnTo>
                  <a:close/>
                </a:path>
              </a:pathLst>
            </a:custGeom>
            <a:solidFill>
              <a:srgbClr val="FFFFFF"/>
            </a:solidFill>
          </p:spPr>
        </p:sp>
        <p:sp>
          <p:nvSpPr>
            <p:cNvPr name="TextBox 5" id="5"/>
            <p:cNvSpPr txBox="true"/>
            <p:nvPr/>
          </p:nvSpPr>
          <p:spPr>
            <a:xfrm>
              <a:off x="0" y="38100"/>
              <a:ext cx="391654" cy="213085"/>
            </a:xfrm>
            <a:prstGeom prst="rect">
              <a:avLst/>
            </a:prstGeom>
          </p:spPr>
          <p:txBody>
            <a:bodyPr anchor="ctr" rtlCol="false" tIns="49263" lIns="49263" bIns="49263" rIns="49263"/>
            <a:lstStyle/>
            <a:p>
              <a:pPr algn="ctr">
                <a:lnSpc>
                  <a:spcPts val="1872"/>
                </a:lnSpc>
              </a:pPr>
              <a:r>
                <a:rPr lang="en-US" sz="1800">
                  <a:solidFill>
                    <a:srgbClr val="000000"/>
                  </a:solidFill>
                  <a:latin typeface="Hussar Bold"/>
                  <a:ea typeface="Hussar Bold"/>
                  <a:cs typeface="Hussar Bold"/>
                  <a:sym typeface="Hussar Bold"/>
                </a:rPr>
                <a:t>Heads -</a:t>
              </a:r>
            </a:p>
            <a:p>
              <a:pPr algn="ctr">
                <a:lnSpc>
                  <a:spcPts val="1872"/>
                </a:lnSpc>
              </a:pPr>
              <a:r>
                <a:rPr lang="en-US" sz="1800">
                  <a:solidFill>
                    <a:srgbClr val="000000"/>
                  </a:solidFill>
                  <a:latin typeface="Hussar Bold"/>
                  <a:ea typeface="Hussar Bold"/>
                  <a:cs typeface="Hussar Bold"/>
                  <a:sym typeface="Hussar Bold"/>
                </a:rPr>
                <a:t>Finger Snappers</a:t>
              </a:r>
            </a:p>
          </p:txBody>
        </p:sp>
      </p:grpSp>
      <p:grpSp>
        <p:nvGrpSpPr>
          <p:cNvPr name="Group 6" id="6"/>
          <p:cNvGrpSpPr/>
          <p:nvPr/>
        </p:nvGrpSpPr>
        <p:grpSpPr>
          <a:xfrm rot="0">
            <a:off x="6766153" y="5841889"/>
            <a:ext cx="1406062" cy="931404"/>
            <a:chOff x="0" y="0"/>
            <a:chExt cx="369745" cy="244927"/>
          </a:xfrm>
        </p:grpSpPr>
        <p:sp>
          <p:nvSpPr>
            <p:cNvPr name="Freeform 7" id="7"/>
            <p:cNvSpPr/>
            <p:nvPr/>
          </p:nvSpPr>
          <p:spPr>
            <a:xfrm flipH="false" flipV="false" rot="0">
              <a:off x="0" y="0"/>
              <a:ext cx="369745" cy="244927"/>
            </a:xfrm>
            <a:custGeom>
              <a:avLst/>
              <a:gdLst/>
              <a:ahLst/>
              <a:cxnLst/>
              <a:rect r="r" b="b" t="t" l="l"/>
              <a:pathLst>
                <a:path h="244927" w="369745">
                  <a:moveTo>
                    <a:pt x="0" y="0"/>
                  </a:moveTo>
                  <a:lnTo>
                    <a:pt x="369745" y="0"/>
                  </a:lnTo>
                  <a:lnTo>
                    <a:pt x="369745" y="244927"/>
                  </a:lnTo>
                  <a:lnTo>
                    <a:pt x="0" y="244927"/>
                  </a:lnTo>
                  <a:close/>
                </a:path>
              </a:pathLst>
            </a:custGeom>
            <a:solidFill>
              <a:srgbClr val="FFFFFF"/>
            </a:solidFill>
          </p:spPr>
        </p:sp>
        <p:sp>
          <p:nvSpPr>
            <p:cNvPr name="TextBox 8" id="8"/>
            <p:cNvSpPr txBox="true"/>
            <p:nvPr/>
          </p:nvSpPr>
          <p:spPr>
            <a:xfrm>
              <a:off x="0" y="38100"/>
              <a:ext cx="369745" cy="206827"/>
            </a:xfrm>
            <a:prstGeom prst="rect">
              <a:avLst/>
            </a:prstGeom>
          </p:spPr>
          <p:txBody>
            <a:bodyPr anchor="ctr" rtlCol="false" tIns="49263" lIns="49263" bIns="49263" rIns="49263"/>
            <a:lstStyle/>
            <a:p>
              <a:pPr algn="ctr">
                <a:lnSpc>
                  <a:spcPts val="1872"/>
                </a:lnSpc>
              </a:pPr>
              <a:r>
                <a:rPr lang="en-US" sz="1800">
                  <a:solidFill>
                    <a:srgbClr val="000000"/>
                  </a:solidFill>
                  <a:latin typeface="Hussar Bold"/>
                  <a:ea typeface="Hussar Bold"/>
                  <a:cs typeface="Hussar Bold"/>
                  <a:sym typeface="Hussar Bold"/>
                </a:rPr>
                <a:t>Hearts - Table Smackers</a:t>
              </a:r>
            </a:p>
          </p:txBody>
        </p:sp>
      </p:grpSp>
      <p:grpSp>
        <p:nvGrpSpPr>
          <p:cNvPr name="Group 9" id="9"/>
          <p:cNvGrpSpPr/>
          <p:nvPr/>
        </p:nvGrpSpPr>
        <p:grpSpPr>
          <a:xfrm rot="0">
            <a:off x="8473992" y="5818089"/>
            <a:ext cx="1444833" cy="931404"/>
            <a:chOff x="0" y="0"/>
            <a:chExt cx="379940" cy="244927"/>
          </a:xfrm>
        </p:grpSpPr>
        <p:sp>
          <p:nvSpPr>
            <p:cNvPr name="Freeform 10" id="10"/>
            <p:cNvSpPr/>
            <p:nvPr/>
          </p:nvSpPr>
          <p:spPr>
            <a:xfrm flipH="false" flipV="false" rot="0">
              <a:off x="0" y="0"/>
              <a:ext cx="379940" cy="244927"/>
            </a:xfrm>
            <a:custGeom>
              <a:avLst/>
              <a:gdLst/>
              <a:ahLst/>
              <a:cxnLst/>
              <a:rect r="r" b="b" t="t" l="l"/>
              <a:pathLst>
                <a:path h="244927" w="379940">
                  <a:moveTo>
                    <a:pt x="0" y="0"/>
                  </a:moveTo>
                  <a:lnTo>
                    <a:pt x="379940" y="0"/>
                  </a:lnTo>
                  <a:lnTo>
                    <a:pt x="379940" y="244927"/>
                  </a:lnTo>
                  <a:lnTo>
                    <a:pt x="0" y="244927"/>
                  </a:lnTo>
                  <a:close/>
                </a:path>
              </a:pathLst>
            </a:custGeom>
            <a:solidFill>
              <a:srgbClr val="FFFFFF"/>
            </a:solidFill>
          </p:spPr>
        </p:sp>
        <p:sp>
          <p:nvSpPr>
            <p:cNvPr name="TextBox 11" id="11"/>
            <p:cNvSpPr txBox="true"/>
            <p:nvPr/>
          </p:nvSpPr>
          <p:spPr>
            <a:xfrm>
              <a:off x="0" y="38100"/>
              <a:ext cx="379940" cy="206827"/>
            </a:xfrm>
            <a:prstGeom prst="rect">
              <a:avLst/>
            </a:prstGeom>
          </p:spPr>
          <p:txBody>
            <a:bodyPr anchor="ctr" rtlCol="false" tIns="49263" lIns="49263" bIns="49263" rIns="49263"/>
            <a:lstStyle/>
            <a:p>
              <a:pPr algn="ctr">
                <a:lnSpc>
                  <a:spcPts val="1872"/>
                </a:lnSpc>
              </a:pPr>
              <a:r>
                <a:rPr lang="en-US" sz="1800">
                  <a:solidFill>
                    <a:srgbClr val="000000"/>
                  </a:solidFill>
                  <a:latin typeface="Hussar Bold"/>
                  <a:ea typeface="Hussar Bold"/>
                  <a:cs typeface="Hussar Bold"/>
                  <a:sym typeface="Hussar Bold"/>
                </a:rPr>
                <a:t>Hands -</a:t>
              </a:r>
            </a:p>
            <a:p>
              <a:pPr algn="ctr">
                <a:lnSpc>
                  <a:spcPts val="1872"/>
                </a:lnSpc>
              </a:pPr>
              <a:r>
                <a:rPr lang="en-US" sz="1800">
                  <a:solidFill>
                    <a:srgbClr val="000000"/>
                  </a:solidFill>
                  <a:latin typeface="Hussar Bold"/>
                  <a:ea typeface="Hussar Bold"/>
                  <a:cs typeface="Hussar Bold"/>
                  <a:sym typeface="Hussar Bold"/>
                </a:rPr>
                <a:t>Hand </a:t>
              </a:r>
            </a:p>
            <a:p>
              <a:pPr algn="ctr">
                <a:lnSpc>
                  <a:spcPts val="1872"/>
                </a:lnSpc>
              </a:pPr>
              <a:r>
                <a:rPr lang="en-US" sz="1800">
                  <a:solidFill>
                    <a:srgbClr val="000000"/>
                  </a:solidFill>
                  <a:latin typeface="Hussar Bold"/>
                  <a:ea typeface="Hussar Bold"/>
                  <a:cs typeface="Hussar Bold"/>
                  <a:sym typeface="Hussar Bold"/>
                </a:rPr>
                <a:t>Clappers</a:t>
              </a:r>
            </a:p>
          </p:txBody>
        </p:sp>
      </p:grpSp>
      <p:grpSp>
        <p:nvGrpSpPr>
          <p:cNvPr name="Group 12" id="12"/>
          <p:cNvGrpSpPr/>
          <p:nvPr/>
        </p:nvGrpSpPr>
        <p:grpSpPr>
          <a:xfrm rot="0">
            <a:off x="10223625" y="5818089"/>
            <a:ext cx="1380216" cy="931404"/>
            <a:chOff x="0" y="0"/>
            <a:chExt cx="362948" cy="244927"/>
          </a:xfrm>
        </p:grpSpPr>
        <p:sp>
          <p:nvSpPr>
            <p:cNvPr name="Freeform 13" id="13"/>
            <p:cNvSpPr/>
            <p:nvPr/>
          </p:nvSpPr>
          <p:spPr>
            <a:xfrm flipH="false" flipV="false" rot="0">
              <a:off x="0" y="0"/>
              <a:ext cx="362948" cy="244927"/>
            </a:xfrm>
            <a:custGeom>
              <a:avLst/>
              <a:gdLst/>
              <a:ahLst/>
              <a:cxnLst/>
              <a:rect r="r" b="b" t="t" l="l"/>
              <a:pathLst>
                <a:path h="244927" w="362948">
                  <a:moveTo>
                    <a:pt x="0" y="0"/>
                  </a:moveTo>
                  <a:lnTo>
                    <a:pt x="362948" y="0"/>
                  </a:lnTo>
                  <a:lnTo>
                    <a:pt x="362948" y="244927"/>
                  </a:lnTo>
                  <a:lnTo>
                    <a:pt x="0" y="244927"/>
                  </a:lnTo>
                  <a:close/>
                </a:path>
              </a:pathLst>
            </a:custGeom>
            <a:solidFill>
              <a:srgbClr val="FFFFFF"/>
            </a:solidFill>
          </p:spPr>
        </p:sp>
        <p:sp>
          <p:nvSpPr>
            <p:cNvPr name="TextBox 14" id="14"/>
            <p:cNvSpPr txBox="true"/>
            <p:nvPr/>
          </p:nvSpPr>
          <p:spPr>
            <a:xfrm>
              <a:off x="0" y="38100"/>
              <a:ext cx="362948" cy="206827"/>
            </a:xfrm>
            <a:prstGeom prst="rect">
              <a:avLst/>
            </a:prstGeom>
          </p:spPr>
          <p:txBody>
            <a:bodyPr anchor="ctr" rtlCol="false" tIns="49263" lIns="49263" bIns="49263" rIns="49263"/>
            <a:lstStyle/>
            <a:p>
              <a:pPr algn="ctr">
                <a:lnSpc>
                  <a:spcPts val="1872"/>
                </a:lnSpc>
              </a:pPr>
              <a:r>
                <a:rPr lang="en-US" sz="1800">
                  <a:solidFill>
                    <a:srgbClr val="000000"/>
                  </a:solidFill>
                  <a:latin typeface="Hussar Bold"/>
                  <a:ea typeface="Hussar Bold"/>
                  <a:cs typeface="Hussar Bold"/>
                  <a:sym typeface="Hussar Bold"/>
                </a:rPr>
                <a:t>Health - </a:t>
              </a:r>
            </a:p>
            <a:p>
              <a:pPr algn="ctr">
                <a:lnSpc>
                  <a:spcPts val="1872"/>
                </a:lnSpc>
              </a:pPr>
              <a:r>
                <a:rPr lang="en-US" sz="1800">
                  <a:solidFill>
                    <a:srgbClr val="000000"/>
                  </a:solidFill>
                  <a:latin typeface="Hussar Bold"/>
                  <a:ea typeface="Hussar Bold"/>
                  <a:cs typeface="Hussar Bold"/>
                  <a:sym typeface="Hussar Bold"/>
                </a:rPr>
                <a:t>Foot Stompers</a:t>
              </a:r>
            </a:p>
          </p:txBody>
        </p:sp>
      </p:grpSp>
      <p:grpSp>
        <p:nvGrpSpPr>
          <p:cNvPr name="Group 15" id="15"/>
          <p:cNvGrpSpPr/>
          <p:nvPr/>
        </p:nvGrpSpPr>
        <p:grpSpPr>
          <a:xfrm rot="0">
            <a:off x="7632745" y="2682080"/>
            <a:ext cx="2997290" cy="855321"/>
            <a:chOff x="0" y="0"/>
            <a:chExt cx="1424143" cy="406400"/>
          </a:xfrm>
        </p:grpSpPr>
        <p:sp>
          <p:nvSpPr>
            <p:cNvPr name="Freeform 16" id="16"/>
            <p:cNvSpPr/>
            <p:nvPr/>
          </p:nvSpPr>
          <p:spPr>
            <a:xfrm flipH="false" flipV="false" rot="0">
              <a:off x="0" y="0"/>
              <a:ext cx="1424143" cy="406400"/>
            </a:xfrm>
            <a:custGeom>
              <a:avLst/>
              <a:gdLst/>
              <a:ahLst/>
              <a:cxnLst/>
              <a:rect r="r" b="b" t="t" l="l"/>
              <a:pathLst>
                <a:path h="406400" w="1424143">
                  <a:moveTo>
                    <a:pt x="1220943" y="0"/>
                  </a:moveTo>
                  <a:cubicBezTo>
                    <a:pt x="1333167" y="0"/>
                    <a:pt x="1424143" y="90976"/>
                    <a:pt x="1424143" y="203200"/>
                  </a:cubicBezTo>
                  <a:cubicBezTo>
                    <a:pt x="1424143" y="315424"/>
                    <a:pt x="1333167" y="406400"/>
                    <a:pt x="122094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17" id="17"/>
            <p:cNvSpPr txBox="true"/>
            <p:nvPr/>
          </p:nvSpPr>
          <p:spPr>
            <a:xfrm>
              <a:off x="0" y="-57150"/>
              <a:ext cx="1424143" cy="463550"/>
            </a:xfrm>
            <a:prstGeom prst="rect">
              <a:avLst/>
            </a:prstGeom>
          </p:spPr>
          <p:txBody>
            <a:bodyPr anchor="ctr" rtlCol="false" tIns="50800" lIns="50800" bIns="50800" rIns="50800"/>
            <a:lstStyle/>
            <a:p>
              <a:pPr algn="ctr">
                <a:lnSpc>
                  <a:spcPts val="3919"/>
                </a:lnSpc>
              </a:pPr>
              <a:r>
                <a:rPr lang="en-US" sz="2799">
                  <a:solidFill>
                    <a:srgbClr val="FFFFFF"/>
                  </a:solidFill>
                  <a:latin typeface="Hussar Bold"/>
                  <a:ea typeface="Hussar Bold"/>
                  <a:cs typeface="Hussar Bold"/>
                  <a:sym typeface="Hussar Bold"/>
                </a:rPr>
                <a:t>PLAYERS</a:t>
              </a:r>
            </a:p>
          </p:txBody>
        </p:sp>
      </p:grpSp>
      <p:sp>
        <p:nvSpPr>
          <p:cNvPr name="Freeform 18" id="18"/>
          <p:cNvSpPr/>
          <p:nvPr/>
        </p:nvSpPr>
        <p:spPr>
          <a:xfrm flipH="false" flipV="false" rot="0">
            <a:off x="4937703" y="4354564"/>
            <a:ext cx="1526673" cy="1198439"/>
          </a:xfrm>
          <a:custGeom>
            <a:avLst/>
            <a:gdLst/>
            <a:ahLst/>
            <a:cxnLst/>
            <a:rect r="r" b="b" t="t" l="l"/>
            <a:pathLst>
              <a:path h="1198439" w="1526673">
                <a:moveTo>
                  <a:pt x="0" y="0"/>
                </a:moveTo>
                <a:lnTo>
                  <a:pt x="1526673" y="0"/>
                </a:lnTo>
                <a:lnTo>
                  <a:pt x="1526673" y="1198438"/>
                </a:lnTo>
                <a:lnTo>
                  <a:pt x="0" y="119843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9" id="19"/>
          <p:cNvSpPr/>
          <p:nvPr/>
        </p:nvSpPr>
        <p:spPr>
          <a:xfrm flipH="false" flipV="false" rot="0">
            <a:off x="7039460" y="4359586"/>
            <a:ext cx="897549" cy="1264153"/>
          </a:xfrm>
          <a:custGeom>
            <a:avLst/>
            <a:gdLst/>
            <a:ahLst/>
            <a:cxnLst/>
            <a:rect r="r" b="b" t="t" l="l"/>
            <a:pathLst>
              <a:path h="1264153" w="897549">
                <a:moveTo>
                  <a:pt x="0" y="0"/>
                </a:moveTo>
                <a:lnTo>
                  <a:pt x="897549" y="0"/>
                </a:lnTo>
                <a:lnTo>
                  <a:pt x="897549" y="1264153"/>
                </a:lnTo>
                <a:lnTo>
                  <a:pt x="0" y="126415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0" id="20"/>
          <p:cNvSpPr/>
          <p:nvPr/>
        </p:nvSpPr>
        <p:spPr>
          <a:xfrm flipH="false" flipV="false" rot="0">
            <a:off x="8675351" y="4359586"/>
            <a:ext cx="1099264" cy="1188393"/>
          </a:xfrm>
          <a:custGeom>
            <a:avLst/>
            <a:gdLst/>
            <a:ahLst/>
            <a:cxnLst/>
            <a:rect r="r" b="b" t="t" l="l"/>
            <a:pathLst>
              <a:path h="1188393" w="1099264">
                <a:moveTo>
                  <a:pt x="0" y="0"/>
                </a:moveTo>
                <a:lnTo>
                  <a:pt x="1099264" y="0"/>
                </a:lnTo>
                <a:lnTo>
                  <a:pt x="1099264" y="1188394"/>
                </a:lnTo>
                <a:lnTo>
                  <a:pt x="0" y="11883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1" id="21"/>
          <p:cNvSpPr/>
          <p:nvPr/>
        </p:nvSpPr>
        <p:spPr>
          <a:xfrm flipH="false" flipV="false" rot="0">
            <a:off x="10268323" y="4458279"/>
            <a:ext cx="1246482" cy="1165461"/>
          </a:xfrm>
          <a:custGeom>
            <a:avLst/>
            <a:gdLst/>
            <a:ahLst/>
            <a:cxnLst/>
            <a:rect r="r" b="b" t="t" l="l"/>
            <a:pathLst>
              <a:path h="1165461" w="1246482">
                <a:moveTo>
                  <a:pt x="0" y="0"/>
                </a:moveTo>
                <a:lnTo>
                  <a:pt x="1246482" y="0"/>
                </a:lnTo>
                <a:lnTo>
                  <a:pt x="1246482" y="1165460"/>
                </a:lnTo>
                <a:lnTo>
                  <a:pt x="0" y="116546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2" id="22"/>
          <p:cNvSpPr/>
          <p:nvPr/>
        </p:nvSpPr>
        <p:spPr>
          <a:xfrm flipH="true" flipV="false" rot="0">
            <a:off x="11989463" y="4361504"/>
            <a:ext cx="1209519" cy="1359011"/>
          </a:xfrm>
          <a:custGeom>
            <a:avLst/>
            <a:gdLst/>
            <a:ahLst/>
            <a:cxnLst/>
            <a:rect r="r" b="b" t="t" l="l"/>
            <a:pathLst>
              <a:path h="1359011" w="1209519">
                <a:moveTo>
                  <a:pt x="1209520" y="0"/>
                </a:moveTo>
                <a:lnTo>
                  <a:pt x="0" y="0"/>
                </a:lnTo>
                <a:lnTo>
                  <a:pt x="0" y="1359010"/>
                </a:lnTo>
                <a:lnTo>
                  <a:pt x="1209520" y="1359010"/>
                </a:lnTo>
                <a:lnTo>
                  <a:pt x="120952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3" id="23"/>
          <p:cNvGrpSpPr/>
          <p:nvPr/>
        </p:nvGrpSpPr>
        <p:grpSpPr>
          <a:xfrm rot="0">
            <a:off x="11904115" y="5829989"/>
            <a:ext cx="1380216" cy="931404"/>
            <a:chOff x="0" y="0"/>
            <a:chExt cx="362948" cy="244927"/>
          </a:xfrm>
        </p:grpSpPr>
        <p:sp>
          <p:nvSpPr>
            <p:cNvPr name="Freeform 24" id="24"/>
            <p:cNvSpPr/>
            <p:nvPr/>
          </p:nvSpPr>
          <p:spPr>
            <a:xfrm flipH="false" flipV="false" rot="0">
              <a:off x="0" y="0"/>
              <a:ext cx="362948" cy="244927"/>
            </a:xfrm>
            <a:custGeom>
              <a:avLst/>
              <a:gdLst/>
              <a:ahLst/>
              <a:cxnLst/>
              <a:rect r="r" b="b" t="t" l="l"/>
              <a:pathLst>
                <a:path h="244927" w="362948">
                  <a:moveTo>
                    <a:pt x="0" y="0"/>
                  </a:moveTo>
                  <a:lnTo>
                    <a:pt x="362948" y="0"/>
                  </a:lnTo>
                  <a:lnTo>
                    <a:pt x="362948" y="244927"/>
                  </a:lnTo>
                  <a:lnTo>
                    <a:pt x="0" y="244927"/>
                  </a:lnTo>
                  <a:close/>
                </a:path>
              </a:pathLst>
            </a:custGeom>
            <a:solidFill>
              <a:srgbClr val="FFFFFF"/>
            </a:solidFill>
          </p:spPr>
        </p:sp>
        <p:sp>
          <p:nvSpPr>
            <p:cNvPr name="TextBox 25" id="25"/>
            <p:cNvSpPr txBox="true"/>
            <p:nvPr/>
          </p:nvSpPr>
          <p:spPr>
            <a:xfrm>
              <a:off x="0" y="38100"/>
              <a:ext cx="362948" cy="206827"/>
            </a:xfrm>
            <a:prstGeom prst="rect">
              <a:avLst/>
            </a:prstGeom>
          </p:spPr>
          <p:txBody>
            <a:bodyPr anchor="ctr" rtlCol="false" tIns="49263" lIns="49263" bIns="49263" rIns="49263"/>
            <a:lstStyle/>
            <a:p>
              <a:pPr algn="ctr">
                <a:lnSpc>
                  <a:spcPts val="1872"/>
                </a:lnSpc>
              </a:pPr>
              <a:r>
                <a:rPr lang="en-US" sz="1800">
                  <a:solidFill>
                    <a:srgbClr val="000000"/>
                  </a:solidFill>
                  <a:latin typeface="Hussar Bold"/>
                  <a:ea typeface="Hussar Bold"/>
                  <a:cs typeface="Hussar Bold"/>
                  <a:sym typeface="Hussar Bold"/>
                </a:rPr>
                <a:t>Clovers - </a:t>
              </a:r>
            </a:p>
            <a:p>
              <a:pPr algn="ctr">
                <a:lnSpc>
                  <a:spcPts val="1872"/>
                </a:lnSpc>
              </a:pPr>
              <a:r>
                <a:rPr lang="en-US" sz="1800">
                  <a:solidFill>
                    <a:srgbClr val="000000"/>
                  </a:solidFill>
                  <a:latin typeface="Hussar Bold"/>
                  <a:ea typeface="Hussar Bold"/>
                  <a:cs typeface="Hussar Bold"/>
                  <a:sym typeface="Hussar Bold"/>
                </a:rPr>
                <a:t>Soft Whistlers</a:t>
              </a:r>
            </a:p>
          </p:txBody>
        </p:sp>
      </p:gr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0">
            <a:off x="5877837" y="4581556"/>
            <a:ext cx="2794073" cy="1286672"/>
            <a:chOff x="0" y="0"/>
            <a:chExt cx="818936" cy="377121"/>
          </a:xfrm>
        </p:grpSpPr>
        <p:sp>
          <p:nvSpPr>
            <p:cNvPr name="Freeform 4" id="4"/>
            <p:cNvSpPr/>
            <p:nvPr/>
          </p:nvSpPr>
          <p:spPr>
            <a:xfrm flipH="false" flipV="false" rot="0">
              <a:off x="0" y="0"/>
              <a:ext cx="818936" cy="377121"/>
            </a:xfrm>
            <a:custGeom>
              <a:avLst/>
              <a:gdLst/>
              <a:ahLst/>
              <a:cxnLst/>
              <a:rect r="r" b="b" t="t" l="l"/>
              <a:pathLst>
                <a:path h="377121" w="818936">
                  <a:moveTo>
                    <a:pt x="188560" y="0"/>
                  </a:moveTo>
                  <a:lnTo>
                    <a:pt x="630376" y="0"/>
                  </a:lnTo>
                  <a:cubicBezTo>
                    <a:pt x="680385" y="0"/>
                    <a:pt x="728346" y="19866"/>
                    <a:pt x="763708" y="55228"/>
                  </a:cubicBezTo>
                  <a:cubicBezTo>
                    <a:pt x="799070" y="90590"/>
                    <a:pt x="818936" y="138551"/>
                    <a:pt x="818936" y="188560"/>
                  </a:cubicBezTo>
                  <a:lnTo>
                    <a:pt x="818936" y="188560"/>
                  </a:lnTo>
                  <a:cubicBezTo>
                    <a:pt x="818936" y="292699"/>
                    <a:pt x="734515" y="377121"/>
                    <a:pt x="630376" y="377121"/>
                  </a:cubicBezTo>
                  <a:lnTo>
                    <a:pt x="188560" y="377121"/>
                  </a:lnTo>
                  <a:cubicBezTo>
                    <a:pt x="84421" y="377121"/>
                    <a:pt x="0" y="292699"/>
                    <a:pt x="0" y="188560"/>
                  </a:cubicBezTo>
                  <a:lnTo>
                    <a:pt x="0" y="188560"/>
                  </a:lnTo>
                  <a:cubicBezTo>
                    <a:pt x="0" y="84421"/>
                    <a:pt x="84421" y="0"/>
                    <a:pt x="188560" y="0"/>
                  </a:cubicBezTo>
                  <a:close/>
                </a:path>
              </a:pathLst>
            </a:custGeom>
            <a:ln w="38100" cap="rnd">
              <a:solidFill>
                <a:srgbClr val="FFFFFF"/>
              </a:solidFill>
              <a:prstDash val="solid"/>
              <a:round/>
            </a:ln>
          </p:spPr>
        </p:sp>
        <p:sp>
          <p:nvSpPr>
            <p:cNvPr name="TextBox 5" id="5"/>
            <p:cNvSpPr txBox="true"/>
            <p:nvPr/>
          </p:nvSpPr>
          <p:spPr>
            <a:xfrm>
              <a:off x="0" y="28575"/>
              <a:ext cx="818936" cy="348546"/>
            </a:xfrm>
            <a:prstGeom prst="rect">
              <a:avLst/>
            </a:prstGeom>
          </p:spPr>
          <p:txBody>
            <a:bodyPr anchor="ctr" rtlCol="false" tIns="50800" lIns="50800" bIns="50800" rIns="50800"/>
            <a:lstStyle/>
            <a:p>
              <a:pPr algn="ctr">
                <a:lnSpc>
                  <a:spcPts val="2184"/>
                </a:lnSpc>
              </a:pPr>
              <a:r>
                <a:rPr lang="en-US" sz="2100">
                  <a:solidFill>
                    <a:srgbClr val="FFFFFF"/>
                  </a:solidFill>
                  <a:latin typeface="Hussar Bold"/>
                  <a:ea typeface="Hussar Bold"/>
                  <a:cs typeface="Hussar Bold"/>
                  <a:sym typeface="Hussar Bold"/>
                </a:rPr>
                <a:t>Answer the question</a:t>
              </a:r>
            </a:p>
          </p:txBody>
        </p:sp>
      </p:grpSp>
      <p:grpSp>
        <p:nvGrpSpPr>
          <p:cNvPr name="Group 6" id="6"/>
          <p:cNvGrpSpPr/>
          <p:nvPr/>
        </p:nvGrpSpPr>
        <p:grpSpPr>
          <a:xfrm rot="0">
            <a:off x="9348989" y="4581556"/>
            <a:ext cx="2794073" cy="1286672"/>
            <a:chOff x="0" y="0"/>
            <a:chExt cx="818936" cy="377121"/>
          </a:xfrm>
        </p:grpSpPr>
        <p:sp>
          <p:nvSpPr>
            <p:cNvPr name="Freeform 7" id="7"/>
            <p:cNvSpPr/>
            <p:nvPr/>
          </p:nvSpPr>
          <p:spPr>
            <a:xfrm flipH="false" flipV="false" rot="0">
              <a:off x="0" y="0"/>
              <a:ext cx="818936" cy="377121"/>
            </a:xfrm>
            <a:custGeom>
              <a:avLst/>
              <a:gdLst/>
              <a:ahLst/>
              <a:cxnLst/>
              <a:rect r="r" b="b" t="t" l="l"/>
              <a:pathLst>
                <a:path h="377121" w="818936">
                  <a:moveTo>
                    <a:pt x="188560" y="0"/>
                  </a:moveTo>
                  <a:lnTo>
                    <a:pt x="630376" y="0"/>
                  </a:lnTo>
                  <a:cubicBezTo>
                    <a:pt x="680385" y="0"/>
                    <a:pt x="728346" y="19866"/>
                    <a:pt x="763708" y="55228"/>
                  </a:cubicBezTo>
                  <a:cubicBezTo>
                    <a:pt x="799070" y="90590"/>
                    <a:pt x="818936" y="138551"/>
                    <a:pt x="818936" y="188560"/>
                  </a:cubicBezTo>
                  <a:lnTo>
                    <a:pt x="818936" y="188560"/>
                  </a:lnTo>
                  <a:cubicBezTo>
                    <a:pt x="818936" y="292699"/>
                    <a:pt x="734515" y="377121"/>
                    <a:pt x="630376" y="377121"/>
                  </a:cubicBezTo>
                  <a:lnTo>
                    <a:pt x="188560" y="377121"/>
                  </a:lnTo>
                  <a:cubicBezTo>
                    <a:pt x="84421" y="377121"/>
                    <a:pt x="0" y="292699"/>
                    <a:pt x="0" y="188560"/>
                  </a:cubicBezTo>
                  <a:lnTo>
                    <a:pt x="0" y="188560"/>
                  </a:lnTo>
                  <a:cubicBezTo>
                    <a:pt x="0" y="84421"/>
                    <a:pt x="84421" y="0"/>
                    <a:pt x="188560" y="0"/>
                  </a:cubicBezTo>
                  <a:close/>
                </a:path>
              </a:pathLst>
            </a:custGeom>
            <a:ln w="38100" cap="rnd">
              <a:solidFill>
                <a:srgbClr val="FFFFFF"/>
              </a:solidFill>
              <a:prstDash val="solid"/>
              <a:round/>
            </a:ln>
          </p:spPr>
        </p:sp>
        <p:sp>
          <p:nvSpPr>
            <p:cNvPr name="TextBox 8" id="8"/>
            <p:cNvSpPr txBox="true"/>
            <p:nvPr/>
          </p:nvSpPr>
          <p:spPr>
            <a:xfrm>
              <a:off x="0" y="28575"/>
              <a:ext cx="818936" cy="348546"/>
            </a:xfrm>
            <a:prstGeom prst="rect">
              <a:avLst/>
            </a:prstGeom>
          </p:spPr>
          <p:txBody>
            <a:bodyPr anchor="ctr" rtlCol="false" tIns="50800" lIns="50800" bIns="50800" rIns="50800"/>
            <a:lstStyle/>
            <a:p>
              <a:pPr algn="ctr">
                <a:lnSpc>
                  <a:spcPts val="2184"/>
                </a:lnSpc>
              </a:pPr>
              <a:r>
                <a:rPr lang="en-US" sz="2100">
                  <a:solidFill>
                    <a:srgbClr val="FFFFFF"/>
                  </a:solidFill>
                  <a:latin typeface="Hussar Bold"/>
                  <a:ea typeface="Hussar Bold"/>
                  <a:cs typeface="Hussar Bold"/>
                  <a:sym typeface="Hussar Bold"/>
                </a:rPr>
                <a:t>Multiple choice</a:t>
              </a:r>
            </a:p>
          </p:txBody>
        </p:sp>
      </p:grpSp>
      <p:grpSp>
        <p:nvGrpSpPr>
          <p:cNvPr name="Group 9" id="9"/>
          <p:cNvGrpSpPr/>
          <p:nvPr/>
        </p:nvGrpSpPr>
        <p:grpSpPr>
          <a:xfrm rot="0">
            <a:off x="9348989" y="6044360"/>
            <a:ext cx="2794073" cy="1286672"/>
            <a:chOff x="0" y="0"/>
            <a:chExt cx="818936" cy="377121"/>
          </a:xfrm>
        </p:grpSpPr>
        <p:sp>
          <p:nvSpPr>
            <p:cNvPr name="Freeform 10" id="10"/>
            <p:cNvSpPr/>
            <p:nvPr/>
          </p:nvSpPr>
          <p:spPr>
            <a:xfrm flipH="false" flipV="false" rot="0">
              <a:off x="0" y="0"/>
              <a:ext cx="818936" cy="377121"/>
            </a:xfrm>
            <a:custGeom>
              <a:avLst/>
              <a:gdLst/>
              <a:ahLst/>
              <a:cxnLst/>
              <a:rect r="r" b="b" t="t" l="l"/>
              <a:pathLst>
                <a:path h="377121" w="818936">
                  <a:moveTo>
                    <a:pt x="188560" y="0"/>
                  </a:moveTo>
                  <a:lnTo>
                    <a:pt x="630376" y="0"/>
                  </a:lnTo>
                  <a:cubicBezTo>
                    <a:pt x="680385" y="0"/>
                    <a:pt x="728346" y="19866"/>
                    <a:pt x="763708" y="55228"/>
                  </a:cubicBezTo>
                  <a:cubicBezTo>
                    <a:pt x="799070" y="90590"/>
                    <a:pt x="818936" y="138551"/>
                    <a:pt x="818936" y="188560"/>
                  </a:cubicBezTo>
                  <a:lnTo>
                    <a:pt x="818936" y="188560"/>
                  </a:lnTo>
                  <a:cubicBezTo>
                    <a:pt x="818936" y="292699"/>
                    <a:pt x="734515" y="377121"/>
                    <a:pt x="630376" y="377121"/>
                  </a:cubicBezTo>
                  <a:lnTo>
                    <a:pt x="188560" y="377121"/>
                  </a:lnTo>
                  <a:cubicBezTo>
                    <a:pt x="84421" y="377121"/>
                    <a:pt x="0" y="292699"/>
                    <a:pt x="0" y="188560"/>
                  </a:cubicBezTo>
                  <a:lnTo>
                    <a:pt x="0" y="188560"/>
                  </a:lnTo>
                  <a:cubicBezTo>
                    <a:pt x="0" y="84421"/>
                    <a:pt x="84421" y="0"/>
                    <a:pt x="188560" y="0"/>
                  </a:cubicBezTo>
                  <a:close/>
                </a:path>
              </a:pathLst>
            </a:custGeom>
            <a:ln w="38100" cap="rnd">
              <a:solidFill>
                <a:srgbClr val="FFFFFF"/>
              </a:solidFill>
              <a:prstDash val="solid"/>
              <a:round/>
            </a:ln>
          </p:spPr>
        </p:sp>
        <p:sp>
          <p:nvSpPr>
            <p:cNvPr name="TextBox 11" id="11"/>
            <p:cNvSpPr txBox="true"/>
            <p:nvPr/>
          </p:nvSpPr>
          <p:spPr>
            <a:xfrm>
              <a:off x="0" y="9525"/>
              <a:ext cx="818936" cy="367596"/>
            </a:xfrm>
            <a:prstGeom prst="rect">
              <a:avLst/>
            </a:prstGeom>
          </p:spPr>
          <p:txBody>
            <a:bodyPr anchor="ctr" rtlCol="false" tIns="50800" lIns="50800" bIns="50800" rIns="50800"/>
            <a:lstStyle/>
            <a:p>
              <a:pPr algn="ctr">
                <a:lnSpc>
                  <a:spcPts val="2352"/>
                </a:lnSpc>
              </a:pPr>
              <a:r>
                <a:rPr lang="en-US" sz="2100">
                  <a:solidFill>
                    <a:srgbClr val="FFFFFF"/>
                  </a:solidFill>
                  <a:latin typeface="Hussar Bold"/>
                  <a:ea typeface="Hussar Bold"/>
                  <a:cs typeface="Hussar Bold"/>
                  <a:sym typeface="Hussar Bold"/>
                </a:rPr>
                <a:t>Red Flag</a:t>
              </a:r>
            </a:p>
            <a:p>
              <a:pPr algn="ctr">
                <a:lnSpc>
                  <a:spcPts val="2352"/>
                </a:lnSpc>
              </a:pPr>
              <a:r>
                <a:rPr lang="en-US" sz="2100">
                  <a:solidFill>
                    <a:srgbClr val="FFFFFF"/>
                  </a:solidFill>
                  <a:latin typeface="Hussar Bold"/>
                  <a:ea typeface="Hussar Bold"/>
                  <a:cs typeface="Hussar Bold"/>
                  <a:sym typeface="Hussar Bold"/>
                </a:rPr>
                <a:t>Green Flag</a:t>
              </a:r>
            </a:p>
          </p:txBody>
        </p:sp>
      </p:grpSp>
      <p:sp>
        <p:nvSpPr>
          <p:cNvPr name="TextBox 12" id="12"/>
          <p:cNvSpPr txBox="true"/>
          <p:nvPr/>
        </p:nvSpPr>
        <p:spPr>
          <a:xfrm rot="0">
            <a:off x="4484002" y="2906993"/>
            <a:ext cx="9319996" cy="955902"/>
          </a:xfrm>
          <a:prstGeom prst="rect">
            <a:avLst/>
          </a:prstGeom>
        </p:spPr>
        <p:txBody>
          <a:bodyPr anchor="t" rtlCol="false" tIns="0" lIns="0" bIns="0" rIns="0">
            <a:spAutoFit/>
          </a:bodyPr>
          <a:lstStyle/>
          <a:p>
            <a:pPr algn="ctr">
              <a:lnSpc>
                <a:spcPts val="7248"/>
              </a:lnSpc>
            </a:pPr>
            <a:r>
              <a:rPr lang="en-US" sz="6969">
                <a:solidFill>
                  <a:srgbClr val="FFFFFF"/>
                </a:solidFill>
                <a:latin typeface="Hussar Bold"/>
                <a:ea typeface="Hussar Bold"/>
                <a:cs typeface="Hussar Bold"/>
                <a:sym typeface="Hussar Bold"/>
              </a:rPr>
              <a:t>HOW TO PLAY</a:t>
            </a:r>
          </a:p>
        </p:txBody>
      </p:sp>
      <p:sp>
        <p:nvSpPr>
          <p:cNvPr name="TextBox 13" id="13"/>
          <p:cNvSpPr txBox="true"/>
          <p:nvPr/>
        </p:nvSpPr>
        <p:spPr>
          <a:xfrm rot="0">
            <a:off x="5108325" y="3910520"/>
            <a:ext cx="8071351" cy="341308"/>
          </a:xfrm>
          <a:prstGeom prst="rect">
            <a:avLst/>
          </a:prstGeom>
        </p:spPr>
        <p:txBody>
          <a:bodyPr anchor="t" rtlCol="false" tIns="0" lIns="0" bIns="0" rIns="0">
            <a:spAutoFit/>
          </a:bodyPr>
          <a:lstStyle/>
          <a:p>
            <a:pPr algn="ctr">
              <a:lnSpc>
                <a:spcPts val="2687"/>
              </a:lnSpc>
            </a:pPr>
            <a:r>
              <a:rPr lang="en-US" sz="2584">
                <a:solidFill>
                  <a:srgbClr val="FFFFFF"/>
                </a:solidFill>
                <a:latin typeface="Hussar Bold"/>
                <a:ea typeface="Hussar Bold"/>
                <a:cs typeface="Hussar Bold"/>
                <a:sym typeface="Hussar Bold"/>
              </a:rPr>
              <a:t>There are 3 different types of games!</a:t>
            </a:r>
          </a:p>
        </p:txBody>
      </p:sp>
      <p:grpSp>
        <p:nvGrpSpPr>
          <p:cNvPr name="Group 14" id="14"/>
          <p:cNvGrpSpPr/>
          <p:nvPr/>
        </p:nvGrpSpPr>
        <p:grpSpPr>
          <a:xfrm rot="0">
            <a:off x="5877837" y="6044360"/>
            <a:ext cx="2794073" cy="1286672"/>
            <a:chOff x="0" y="0"/>
            <a:chExt cx="818936" cy="377121"/>
          </a:xfrm>
        </p:grpSpPr>
        <p:sp>
          <p:nvSpPr>
            <p:cNvPr name="Freeform 15" id="15"/>
            <p:cNvSpPr/>
            <p:nvPr/>
          </p:nvSpPr>
          <p:spPr>
            <a:xfrm flipH="false" flipV="false" rot="0">
              <a:off x="0" y="0"/>
              <a:ext cx="818936" cy="377121"/>
            </a:xfrm>
            <a:custGeom>
              <a:avLst/>
              <a:gdLst/>
              <a:ahLst/>
              <a:cxnLst/>
              <a:rect r="r" b="b" t="t" l="l"/>
              <a:pathLst>
                <a:path h="377121" w="818936">
                  <a:moveTo>
                    <a:pt x="188560" y="0"/>
                  </a:moveTo>
                  <a:lnTo>
                    <a:pt x="630376" y="0"/>
                  </a:lnTo>
                  <a:cubicBezTo>
                    <a:pt x="680385" y="0"/>
                    <a:pt x="728346" y="19866"/>
                    <a:pt x="763708" y="55228"/>
                  </a:cubicBezTo>
                  <a:cubicBezTo>
                    <a:pt x="799070" y="90590"/>
                    <a:pt x="818936" y="138551"/>
                    <a:pt x="818936" y="188560"/>
                  </a:cubicBezTo>
                  <a:lnTo>
                    <a:pt x="818936" y="188560"/>
                  </a:lnTo>
                  <a:cubicBezTo>
                    <a:pt x="818936" y="292699"/>
                    <a:pt x="734515" y="377121"/>
                    <a:pt x="630376" y="377121"/>
                  </a:cubicBezTo>
                  <a:lnTo>
                    <a:pt x="188560" y="377121"/>
                  </a:lnTo>
                  <a:cubicBezTo>
                    <a:pt x="84421" y="377121"/>
                    <a:pt x="0" y="292699"/>
                    <a:pt x="0" y="188560"/>
                  </a:cubicBezTo>
                  <a:lnTo>
                    <a:pt x="0" y="188560"/>
                  </a:lnTo>
                  <a:cubicBezTo>
                    <a:pt x="0" y="84421"/>
                    <a:pt x="84421" y="0"/>
                    <a:pt x="188560" y="0"/>
                  </a:cubicBezTo>
                  <a:close/>
                </a:path>
              </a:pathLst>
            </a:custGeom>
            <a:ln w="38100" cap="rnd">
              <a:solidFill>
                <a:srgbClr val="FFFFFF"/>
              </a:solidFill>
              <a:prstDash val="solid"/>
              <a:round/>
            </a:ln>
          </p:spPr>
        </p:sp>
        <p:sp>
          <p:nvSpPr>
            <p:cNvPr name="TextBox 16" id="16"/>
            <p:cNvSpPr txBox="true"/>
            <p:nvPr/>
          </p:nvSpPr>
          <p:spPr>
            <a:xfrm>
              <a:off x="0" y="28575"/>
              <a:ext cx="818936" cy="348546"/>
            </a:xfrm>
            <a:prstGeom prst="rect">
              <a:avLst/>
            </a:prstGeom>
          </p:spPr>
          <p:txBody>
            <a:bodyPr anchor="ctr" rtlCol="false" tIns="50800" lIns="50800" bIns="50800" rIns="50800"/>
            <a:lstStyle/>
            <a:p>
              <a:pPr algn="ctr">
                <a:lnSpc>
                  <a:spcPts val="2184"/>
                </a:lnSpc>
              </a:pPr>
              <a:r>
                <a:rPr lang="en-US" sz="2100">
                  <a:solidFill>
                    <a:srgbClr val="FFFFFF"/>
                  </a:solidFill>
                  <a:latin typeface="Hussar Bold"/>
                  <a:ea typeface="Hussar Bold"/>
                  <a:cs typeface="Hussar Bold"/>
                  <a:sym typeface="Hussar Bold"/>
                </a:rPr>
                <a:t>True or false</a:t>
              </a:r>
            </a:p>
          </p:txBody>
        </p:sp>
      </p:gr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0">
            <a:off x="6371354" y="6274300"/>
            <a:ext cx="5482585" cy="825600"/>
            <a:chOff x="0" y="0"/>
            <a:chExt cx="2698792" cy="406400"/>
          </a:xfrm>
        </p:grpSpPr>
        <p:sp>
          <p:nvSpPr>
            <p:cNvPr name="Freeform 4" id="4"/>
            <p:cNvSpPr/>
            <p:nvPr/>
          </p:nvSpPr>
          <p:spPr>
            <a:xfrm flipH="false" flipV="false" rot="0">
              <a:off x="0" y="0"/>
              <a:ext cx="2698792" cy="406400"/>
            </a:xfrm>
            <a:custGeom>
              <a:avLst/>
              <a:gdLst/>
              <a:ahLst/>
              <a:cxnLst/>
              <a:rect r="r" b="b" t="t" l="l"/>
              <a:pathLst>
                <a:path h="406400" w="2698792">
                  <a:moveTo>
                    <a:pt x="2495592" y="0"/>
                  </a:moveTo>
                  <a:cubicBezTo>
                    <a:pt x="2607816" y="0"/>
                    <a:pt x="2698792" y="90976"/>
                    <a:pt x="2698792" y="203200"/>
                  </a:cubicBezTo>
                  <a:cubicBezTo>
                    <a:pt x="2698792" y="315424"/>
                    <a:pt x="2607816" y="406400"/>
                    <a:pt x="2495592"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47625"/>
              <a:ext cx="2698792" cy="454025"/>
            </a:xfrm>
            <a:prstGeom prst="rect">
              <a:avLst/>
            </a:prstGeom>
          </p:spPr>
          <p:txBody>
            <a:bodyPr anchor="ctr" rtlCol="false" tIns="50800" lIns="50800" bIns="50800" rIns="50800"/>
            <a:lstStyle/>
            <a:p>
              <a:pPr algn="ctr">
                <a:lnSpc>
                  <a:spcPts val="3359"/>
                </a:lnSpc>
              </a:pPr>
              <a:r>
                <a:rPr lang="en-US" sz="2400">
                  <a:solidFill>
                    <a:srgbClr val="FFFFFF"/>
                  </a:solidFill>
                  <a:latin typeface="Hussar Bold"/>
                  <a:ea typeface="Hussar Bold"/>
                  <a:cs typeface="Hussar Bold"/>
                  <a:sym typeface="Hussar Bold"/>
                </a:rPr>
                <a:t>ANSWER THE QUESTION</a:t>
              </a:r>
            </a:p>
          </p:txBody>
        </p:sp>
      </p:grpSp>
      <p:grpSp>
        <p:nvGrpSpPr>
          <p:cNvPr name="Group 6" id="6"/>
          <p:cNvGrpSpPr/>
          <p:nvPr/>
        </p:nvGrpSpPr>
        <p:grpSpPr>
          <a:xfrm rot="0">
            <a:off x="8661712" y="2201679"/>
            <a:ext cx="901867" cy="901867"/>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8" id="8"/>
            <p:cNvSpPr txBox="true"/>
            <p:nvPr/>
          </p:nvSpPr>
          <p:spPr>
            <a:xfrm>
              <a:off x="76200" y="114300"/>
              <a:ext cx="660400" cy="622300"/>
            </a:xfrm>
            <a:prstGeom prst="rect">
              <a:avLst/>
            </a:prstGeom>
          </p:spPr>
          <p:txBody>
            <a:bodyPr anchor="ctr" rtlCol="false" tIns="50800" lIns="50800" bIns="50800" rIns="50800"/>
            <a:lstStyle/>
            <a:p>
              <a:pPr algn="ctr">
                <a:lnSpc>
                  <a:spcPts val="2391"/>
                </a:lnSpc>
              </a:pPr>
              <a:r>
                <a:rPr lang="en-US" sz="2299">
                  <a:solidFill>
                    <a:srgbClr val="000000"/>
                  </a:solidFill>
                  <a:latin typeface="Hussar Bold"/>
                  <a:ea typeface="Hussar Bold"/>
                  <a:cs typeface="Hussar Bold"/>
                  <a:sym typeface="Hussar Bold"/>
                </a:rPr>
                <a:t>1</a:t>
              </a:r>
            </a:p>
          </p:txBody>
        </p:sp>
      </p:grpSp>
      <p:sp>
        <p:nvSpPr>
          <p:cNvPr name="TextBox 9" id="9"/>
          <p:cNvSpPr txBox="true"/>
          <p:nvPr/>
        </p:nvSpPr>
        <p:spPr>
          <a:xfrm rot="0">
            <a:off x="4187645" y="3215056"/>
            <a:ext cx="9850002" cy="2718197"/>
          </a:xfrm>
          <a:prstGeom prst="rect">
            <a:avLst/>
          </a:prstGeom>
        </p:spPr>
        <p:txBody>
          <a:bodyPr anchor="t" rtlCol="false" tIns="0" lIns="0" bIns="0" rIns="0">
            <a:spAutoFit/>
          </a:bodyPr>
          <a:lstStyle/>
          <a:p>
            <a:pPr algn="ctr">
              <a:lnSpc>
                <a:spcPts val="5389"/>
              </a:lnSpc>
            </a:pPr>
            <a:r>
              <a:rPr lang="en-US" sz="5181">
                <a:solidFill>
                  <a:srgbClr val="FFFFFF"/>
                </a:solidFill>
                <a:latin typeface="Hussar Bold"/>
                <a:ea typeface="Hussar Bold"/>
                <a:cs typeface="Hussar Bold"/>
                <a:sym typeface="Hussar Bold"/>
              </a:rPr>
              <a:t>A leader pays $75 out of pocket for club/project supplies.  What should they do?</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0">
            <a:off x="7321535" y="2450433"/>
            <a:ext cx="3737211" cy="1125543"/>
            <a:chOff x="0" y="0"/>
            <a:chExt cx="1349396" cy="406400"/>
          </a:xfrm>
        </p:grpSpPr>
        <p:sp>
          <p:nvSpPr>
            <p:cNvPr name="Freeform 4" id="4"/>
            <p:cNvSpPr/>
            <p:nvPr/>
          </p:nvSpPr>
          <p:spPr>
            <a:xfrm flipH="false" flipV="false" rot="0">
              <a:off x="0" y="0"/>
              <a:ext cx="1349396" cy="406400"/>
            </a:xfrm>
            <a:custGeom>
              <a:avLst/>
              <a:gdLst/>
              <a:ahLst/>
              <a:cxnLst/>
              <a:rect r="r" b="b" t="t" l="l"/>
              <a:pathLst>
                <a:path h="406400" w="1349396">
                  <a:moveTo>
                    <a:pt x="1146196" y="0"/>
                  </a:moveTo>
                  <a:cubicBezTo>
                    <a:pt x="1258420" y="0"/>
                    <a:pt x="1349396" y="90976"/>
                    <a:pt x="1349396" y="203200"/>
                  </a:cubicBezTo>
                  <a:cubicBezTo>
                    <a:pt x="1349396" y="315424"/>
                    <a:pt x="1258420" y="406400"/>
                    <a:pt x="1146196"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47625"/>
              <a:ext cx="1349396" cy="454025"/>
            </a:xfrm>
            <a:prstGeom prst="rect">
              <a:avLst/>
            </a:prstGeom>
          </p:spPr>
          <p:txBody>
            <a:bodyPr anchor="ctr" rtlCol="false" tIns="50800" lIns="50800" bIns="50800" rIns="50800"/>
            <a:lstStyle/>
            <a:p>
              <a:pPr algn="ctr">
                <a:lnSpc>
                  <a:spcPts val="3359"/>
                </a:lnSpc>
              </a:pPr>
              <a:r>
                <a:rPr lang="en-US" sz="2400">
                  <a:solidFill>
                    <a:srgbClr val="FFFFFF"/>
                  </a:solidFill>
                  <a:latin typeface="Hussar Bold"/>
                  <a:ea typeface="Hussar Bold"/>
                  <a:cs typeface="Hussar Bold"/>
                  <a:sym typeface="Hussar Bold"/>
                </a:rPr>
                <a:t>ANSWER</a:t>
              </a:r>
            </a:p>
          </p:txBody>
        </p:sp>
      </p:grpSp>
      <p:sp>
        <p:nvSpPr>
          <p:cNvPr name="TextBox 6" id="6"/>
          <p:cNvSpPr txBox="true"/>
          <p:nvPr/>
        </p:nvSpPr>
        <p:spPr>
          <a:xfrm rot="0">
            <a:off x="5115682" y="4499438"/>
            <a:ext cx="8386213" cy="2307425"/>
          </a:xfrm>
          <a:prstGeom prst="rect">
            <a:avLst/>
          </a:prstGeom>
        </p:spPr>
        <p:txBody>
          <a:bodyPr anchor="t" rtlCol="false" tIns="0" lIns="0" bIns="0" rIns="0">
            <a:spAutoFit/>
          </a:bodyPr>
          <a:lstStyle/>
          <a:p>
            <a:pPr algn="l">
              <a:lnSpc>
                <a:spcPts val="4509"/>
              </a:lnSpc>
            </a:pPr>
            <a:r>
              <a:rPr lang="en-US" sz="4335">
                <a:solidFill>
                  <a:srgbClr val="FFFFFF"/>
                </a:solidFill>
                <a:latin typeface="Hussar Bold"/>
                <a:ea typeface="Hussar Bold"/>
                <a:cs typeface="Hussar Bold"/>
                <a:sym typeface="Hussar Bold"/>
              </a:rPr>
              <a:t>Submit receipts </a:t>
            </a:r>
            <a:r>
              <a:rPr lang="en-US" sz="4335" u="sng">
                <a:solidFill>
                  <a:srgbClr val="FFFFFF"/>
                </a:solidFill>
                <a:latin typeface="Hussar Bold"/>
                <a:ea typeface="Hussar Bold"/>
                <a:cs typeface="Hussar Bold"/>
                <a:sym typeface="Hussar Bold"/>
              </a:rPr>
              <a:t>and</a:t>
            </a:r>
            <a:r>
              <a:rPr lang="en-US" sz="4335">
                <a:solidFill>
                  <a:srgbClr val="FFFFFF"/>
                </a:solidFill>
                <a:latin typeface="Hussar Bold"/>
                <a:ea typeface="Hussar Bold"/>
                <a:cs typeface="Hussar Bold"/>
                <a:sym typeface="Hussar Bold"/>
              </a:rPr>
              <a:t> completed reimbursement form to office or club treasurer within 30 days.</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0">
            <a:off x="4643509" y="6260636"/>
            <a:ext cx="4286631" cy="871901"/>
            <a:chOff x="0" y="0"/>
            <a:chExt cx="1998033" cy="406400"/>
          </a:xfrm>
        </p:grpSpPr>
        <p:sp>
          <p:nvSpPr>
            <p:cNvPr name="Freeform 4" id="4"/>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RED FLAG</a:t>
              </a:r>
            </a:p>
          </p:txBody>
        </p:sp>
      </p:grpSp>
      <p:grpSp>
        <p:nvGrpSpPr>
          <p:cNvPr name="Group 6" id="6"/>
          <p:cNvGrpSpPr/>
          <p:nvPr/>
        </p:nvGrpSpPr>
        <p:grpSpPr>
          <a:xfrm rot="0">
            <a:off x="9357859" y="6260636"/>
            <a:ext cx="4286631" cy="871901"/>
            <a:chOff x="0" y="0"/>
            <a:chExt cx="1998033" cy="406400"/>
          </a:xfrm>
        </p:grpSpPr>
        <p:sp>
          <p:nvSpPr>
            <p:cNvPr name="Freeform 7" id="7"/>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8" id="8"/>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GREEN FLAG</a:t>
              </a:r>
            </a:p>
          </p:txBody>
        </p:sp>
      </p:grpSp>
      <p:grpSp>
        <p:nvGrpSpPr>
          <p:cNvPr name="Group 9" id="9"/>
          <p:cNvGrpSpPr/>
          <p:nvPr/>
        </p:nvGrpSpPr>
        <p:grpSpPr>
          <a:xfrm rot="0">
            <a:off x="8715935" y="2394807"/>
            <a:ext cx="856129" cy="856129"/>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1" id="11"/>
            <p:cNvSpPr txBox="true"/>
            <p:nvPr/>
          </p:nvSpPr>
          <p:spPr>
            <a:xfrm>
              <a:off x="76200" y="114300"/>
              <a:ext cx="660400" cy="622300"/>
            </a:xfrm>
            <a:prstGeom prst="rect">
              <a:avLst/>
            </a:prstGeom>
          </p:spPr>
          <p:txBody>
            <a:bodyPr anchor="ctr" rtlCol="false" tIns="50800" lIns="50800" bIns="50800" rIns="50800"/>
            <a:lstStyle/>
            <a:p>
              <a:pPr algn="ctr">
                <a:lnSpc>
                  <a:spcPts val="2391"/>
                </a:lnSpc>
              </a:pPr>
              <a:r>
                <a:rPr lang="en-US" sz="2299">
                  <a:solidFill>
                    <a:srgbClr val="000000"/>
                  </a:solidFill>
                  <a:latin typeface="Hussar Bold"/>
                  <a:ea typeface="Hussar Bold"/>
                  <a:cs typeface="Hussar Bold"/>
                  <a:sym typeface="Hussar Bold"/>
                </a:rPr>
                <a:t>2</a:t>
              </a:r>
            </a:p>
          </p:txBody>
        </p:sp>
      </p:grpSp>
      <p:sp>
        <p:nvSpPr>
          <p:cNvPr name="Freeform 12" id="12"/>
          <p:cNvSpPr/>
          <p:nvPr/>
        </p:nvSpPr>
        <p:spPr>
          <a:xfrm flipH="false" flipV="false" rot="0">
            <a:off x="7596655" y="6413036"/>
            <a:ext cx="600385" cy="528339"/>
          </a:xfrm>
          <a:custGeom>
            <a:avLst/>
            <a:gdLst/>
            <a:ahLst/>
            <a:cxnLst/>
            <a:rect r="r" b="b" t="t" l="l"/>
            <a:pathLst>
              <a:path h="528339" w="600385">
                <a:moveTo>
                  <a:pt x="0" y="0"/>
                </a:moveTo>
                <a:lnTo>
                  <a:pt x="600386" y="0"/>
                </a:lnTo>
                <a:lnTo>
                  <a:pt x="600386" y="528339"/>
                </a:lnTo>
                <a:lnTo>
                  <a:pt x="0" y="52833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3" id="13"/>
          <p:cNvSpPr txBox="true"/>
          <p:nvPr/>
        </p:nvSpPr>
        <p:spPr>
          <a:xfrm rot="0">
            <a:off x="4465743" y="3494862"/>
            <a:ext cx="9438340" cy="2585088"/>
          </a:xfrm>
          <a:prstGeom prst="rect">
            <a:avLst/>
          </a:prstGeom>
        </p:spPr>
        <p:txBody>
          <a:bodyPr anchor="t" rtlCol="false" tIns="0" lIns="0" bIns="0" rIns="0">
            <a:spAutoFit/>
          </a:bodyPr>
          <a:lstStyle/>
          <a:p>
            <a:pPr algn="ctr">
              <a:lnSpc>
                <a:spcPts val="5115"/>
              </a:lnSpc>
            </a:pPr>
            <a:r>
              <a:rPr lang="en-US" sz="4919">
                <a:solidFill>
                  <a:srgbClr val="FFFFFF"/>
                </a:solidFill>
                <a:latin typeface="Hussar Bold"/>
                <a:ea typeface="Hussar Bold"/>
                <a:cs typeface="Hussar Bold"/>
                <a:sym typeface="Hussar Bold"/>
              </a:rPr>
              <a:t>A leader bought treats for the meeting and told the treasurer/office they spent $42.</a:t>
            </a:r>
          </a:p>
        </p:txBody>
      </p:sp>
      <p:sp>
        <p:nvSpPr>
          <p:cNvPr name="Freeform 14" id="14"/>
          <p:cNvSpPr/>
          <p:nvPr/>
        </p:nvSpPr>
        <p:spPr>
          <a:xfrm flipH="false" flipV="false" rot="0">
            <a:off x="12529774" y="6413036"/>
            <a:ext cx="600385" cy="528339"/>
          </a:xfrm>
          <a:custGeom>
            <a:avLst/>
            <a:gdLst/>
            <a:ahLst/>
            <a:cxnLst/>
            <a:rect r="r" b="b" t="t" l="l"/>
            <a:pathLst>
              <a:path h="528339" w="600385">
                <a:moveTo>
                  <a:pt x="0" y="0"/>
                </a:moveTo>
                <a:lnTo>
                  <a:pt x="600385" y="0"/>
                </a:lnTo>
                <a:lnTo>
                  <a:pt x="600385" y="528339"/>
                </a:lnTo>
                <a:lnTo>
                  <a:pt x="0" y="52833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0">
            <a:off x="7000684" y="6251111"/>
            <a:ext cx="4286631" cy="871901"/>
            <a:chOff x="0" y="0"/>
            <a:chExt cx="1998033" cy="406400"/>
          </a:xfrm>
        </p:grpSpPr>
        <p:sp>
          <p:nvSpPr>
            <p:cNvPr name="Freeform 4" id="4"/>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RED FLAG</a:t>
              </a:r>
            </a:p>
          </p:txBody>
        </p:sp>
      </p:grpSp>
      <p:sp>
        <p:nvSpPr>
          <p:cNvPr name="Freeform 6" id="6"/>
          <p:cNvSpPr/>
          <p:nvPr/>
        </p:nvSpPr>
        <p:spPr>
          <a:xfrm flipH="false" flipV="false" rot="0">
            <a:off x="10104371" y="6422892"/>
            <a:ext cx="600385" cy="528339"/>
          </a:xfrm>
          <a:custGeom>
            <a:avLst/>
            <a:gdLst/>
            <a:ahLst/>
            <a:cxnLst/>
            <a:rect r="r" b="b" t="t" l="l"/>
            <a:pathLst>
              <a:path h="528339" w="600385">
                <a:moveTo>
                  <a:pt x="0" y="0"/>
                </a:moveTo>
                <a:lnTo>
                  <a:pt x="600385" y="0"/>
                </a:lnTo>
                <a:lnTo>
                  <a:pt x="600385" y="528339"/>
                </a:lnTo>
                <a:lnTo>
                  <a:pt x="0" y="52833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4465743" y="3037662"/>
            <a:ext cx="9438340" cy="2584799"/>
          </a:xfrm>
          <a:prstGeom prst="rect">
            <a:avLst/>
          </a:prstGeom>
        </p:spPr>
        <p:txBody>
          <a:bodyPr anchor="t" rtlCol="false" tIns="0" lIns="0" bIns="0" rIns="0">
            <a:spAutoFit/>
          </a:bodyPr>
          <a:lstStyle/>
          <a:p>
            <a:pPr algn="ctr">
              <a:lnSpc>
                <a:spcPts val="5115"/>
              </a:lnSpc>
            </a:pPr>
            <a:r>
              <a:rPr lang="en-US" sz="4919">
                <a:solidFill>
                  <a:srgbClr val="FFFFFF"/>
                </a:solidFill>
                <a:latin typeface="Hussar Bold"/>
                <a:ea typeface="Hussar Bold"/>
                <a:cs typeface="Hussar Bold"/>
                <a:sym typeface="Hussar Bold"/>
              </a:rPr>
              <a:t>Documentation!</a:t>
            </a:r>
          </a:p>
          <a:p>
            <a:pPr algn="ctr">
              <a:lnSpc>
                <a:spcPts val="5115"/>
              </a:lnSpc>
            </a:pPr>
            <a:r>
              <a:rPr lang="en-US" sz="4919">
                <a:solidFill>
                  <a:srgbClr val="FFFFFF"/>
                </a:solidFill>
                <a:latin typeface="Hussar Bold"/>
                <a:ea typeface="Hussar Bold"/>
                <a:cs typeface="Hussar Bold"/>
                <a:sym typeface="Hussar Bold"/>
              </a:rPr>
              <a:t>A receipt is needed to have accountability and transparency.</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773921" y="3670973"/>
            <a:ext cx="8740157" cy="1851376"/>
          </a:xfrm>
          <a:prstGeom prst="rect">
            <a:avLst/>
          </a:prstGeom>
        </p:spPr>
        <p:txBody>
          <a:bodyPr anchor="t" rtlCol="false" tIns="0" lIns="0" bIns="0" rIns="0">
            <a:spAutoFit/>
          </a:bodyPr>
          <a:lstStyle/>
          <a:p>
            <a:pPr algn="ctr">
              <a:lnSpc>
                <a:spcPts val="4879"/>
              </a:lnSpc>
            </a:pPr>
            <a:r>
              <a:rPr lang="en-US" sz="4691">
                <a:solidFill>
                  <a:srgbClr val="FFFFFF"/>
                </a:solidFill>
                <a:latin typeface="Hussar Bold"/>
                <a:ea typeface="Hussar Bold"/>
                <a:cs typeface="Hussar Bold"/>
                <a:sym typeface="Hussar Bold"/>
              </a:rPr>
              <a:t>Using your personal Venmo for Club/Projects is fine:</a:t>
            </a:r>
          </a:p>
        </p:txBody>
      </p:sp>
      <p:grpSp>
        <p:nvGrpSpPr>
          <p:cNvPr name="Group 4" id="4"/>
          <p:cNvGrpSpPr/>
          <p:nvPr/>
        </p:nvGrpSpPr>
        <p:grpSpPr>
          <a:xfrm rot="0">
            <a:off x="8735714" y="2365953"/>
            <a:ext cx="816572" cy="816572"/>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6" id="6"/>
            <p:cNvSpPr txBox="true"/>
            <p:nvPr/>
          </p:nvSpPr>
          <p:spPr>
            <a:xfrm>
              <a:off x="76200" y="114300"/>
              <a:ext cx="660400" cy="622300"/>
            </a:xfrm>
            <a:prstGeom prst="rect">
              <a:avLst/>
            </a:prstGeom>
          </p:spPr>
          <p:txBody>
            <a:bodyPr anchor="ctr" rtlCol="false" tIns="50800" lIns="50800" bIns="50800" rIns="50800"/>
            <a:lstStyle/>
            <a:p>
              <a:pPr algn="ctr">
                <a:lnSpc>
                  <a:spcPts val="2391"/>
                </a:lnSpc>
              </a:pPr>
              <a:r>
                <a:rPr lang="en-US" sz="2299">
                  <a:solidFill>
                    <a:srgbClr val="000000"/>
                  </a:solidFill>
                  <a:latin typeface="Hussar Bold"/>
                  <a:ea typeface="Hussar Bold"/>
                  <a:cs typeface="Hussar Bold"/>
                  <a:sym typeface="Hussar Bold"/>
                </a:rPr>
                <a:t>3</a:t>
              </a:r>
            </a:p>
          </p:txBody>
        </p:sp>
      </p:grpSp>
      <p:grpSp>
        <p:nvGrpSpPr>
          <p:cNvPr name="Group 7" id="7"/>
          <p:cNvGrpSpPr/>
          <p:nvPr/>
        </p:nvGrpSpPr>
        <p:grpSpPr>
          <a:xfrm rot="0">
            <a:off x="4646466" y="5913184"/>
            <a:ext cx="4286631" cy="871901"/>
            <a:chOff x="0" y="0"/>
            <a:chExt cx="1998033" cy="406400"/>
          </a:xfrm>
        </p:grpSpPr>
        <p:sp>
          <p:nvSpPr>
            <p:cNvPr name="Freeform 8" id="8"/>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9" id="9"/>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TRUE</a:t>
              </a:r>
            </a:p>
          </p:txBody>
        </p:sp>
      </p:grpSp>
      <p:grpSp>
        <p:nvGrpSpPr>
          <p:cNvPr name="Group 10" id="10"/>
          <p:cNvGrpSpPr/>
          <p:nvPr/>
        </p:nvGrpSpPr>
        <p:grpSpPr>
          <a:xfrm rot="0">
            <a:off x="9354903" y="5967132"/>
            <a:ext cx="4286631" cy="871901"/>
            <a:chOff x="0" y="0"/>
            <a:chExt cx="1998033" cy="406400"/>
          </a:xfrm>
        </p:grpSpPr>
        <p:sp>
          <p:nvSpPr>
            <p:cNvPr name="Freeform 11" id="11"/>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12" id="12"/>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FALSE</a:t>
              </a:r>
            </a:p>
          </p:txBody>
        </p:sp>
      </p:gr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164210" y="3007499"/>
            <a:ext cx="9959579" cy="1945080"/>
          </a:xfrm>
          <a:prstGeom prst="rect">
            <a:avLst/>
          </a:prstGeom>
        </p:spPr>
        <p:txBody>
          <a:bodyPr anchor="t" rtlCol="false" tIns="0" lIns="0" bIns="0" rIns="0">
            <a:spAutoFit/>
          </a:bodyPr>
          <a:lstStyle/>
          <a:p>
            <a:pPr algn="ctr">
              <a:lnSpc>
                <a:spcPts val="5115"/>
              </a:lnSpc>
            </a:pPr>
            <a:r>
              <a:rPr lang="en-US" sz="4919">
                <a:solidFill>
                  <a:srgbClr val="FFFFFF"/>
                </a:solidFill>
                <a:latin typeface="Hussar Bold"/>
                <a:ea typeface="Hussar Bold"/>
                <a:cs typeface="Hussar Bold"/>
                <a:sym typeface="Hussar Bold"/>
              </a:rPr>
              <a:t>Using your personal Venmo opens you up for liabilty and puts you at financial risk.</a:t>
            </a:r>
          </a:p>
        </p:txBody>
      </p:sp>
      <p:grpSp>
        <p:nvGrpSpPr>
          <p:cNvPr name="Group 4" id="4"/>
          <p:cNvGrpSpPr/>
          <p:nvPr/>
        </p:nvGrpSpPr>
        <p:grpSpPr>
          <a:xfrm rot="0">
            <a:off x="9286237" y="6079661"/>
            <a:ext cx="4286631" cy="871901"/>
            <a:chOff x="0" y="0"/>
            <a:chExt cx="1998033" cy="406400"/>
          </a:xfrm>
        </p:grpSpPr>
        <p:sp>
          <p:nvSpPr>
            <p:cNvPr name="Freeform 5" id="5"/>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FFFFFF"/>
            </a:solidFill>
            <a:ln w="38100" cap="sq">
              <a:solidFill>
                <a:srgbClr val="FFFFFF"/>
              </a:solidFill>
              <a:prstDash val="solid"/>
              <a:miter/>
            </a:ln>
          </p:spPr>
        </p:sp>
        <p:sp>
          <p:nvSpPr>
            <p:cNvPr name="TextBox 6" id="6"/>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000000"/>
                  </a:solidFill>
                  <a:latin typeface="Hussar Bold"/>
                  <a:ea typeface="Hussar Bold"/>
                  <a:cs typeface="Hussar Bold"/>
                  <a:sym typeface="Hussar Bold"/>
                </a:rPr>
                <a:t>FALSE</a:t>
              </a:r>
            </a:p>
          </p:txBody>
        </p:sp>
      </p:grpSp>
      <p:grpSp>
        <p:nvGrpSpPr>
          <p:cNvPr name="Group 7" id="7"/>
          <p:cNvGrpSpPr/>
          <p:nvPr/>
        </p:nvGrpSpPr>
        <p:grpSpPr>
          <a:xfrm rot="0">
            <a:off x="4715132" y="6079661"/>
            <a:ext cx="4286631" cy="871901"/>
            <a:chOff x="0" y="0"/>
            <a:chExt cx="1998033" cy="406400"/>
          </a:xfrm>
        </p:grpSpPr>
        <p:sp>
          <p:nvSpPr>
            <p:cNvPr name="Freeform 8" id="8"/>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9" id="9"/>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TRUE</a:t>
              </a:r>
            </a:p>
          </p:txBody>
        </p:sp>
      </p:gr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983796" y="3596406"/>
            <a:ext cx="8320407" cy="1240836"/>
          </a:xfrm>
          <a:prstGeom prst="rect">
            <a:avLst/>
          </a:prstGeom>
        </p:spPr>
        <p:txBody>
          <a:bodyPr anchor="t" rtlCol="false" tIns="0" lIns="0" bIns="0" rIns="0">
            <a:spAutoFit/>
          </a:bodyPr>
          <a:lstStyle/>
          <a:p>
            <a:pPr algn="ctr">
              <a:lnSpc>
                <a:spcPts val="4879"/>
              </a:lnSpc>
            </a:pPr>
            <a:r>
              <a:rPr lang="en-US" sz="4691">
                <a:solidFill>
                  <a:srgbClr val="FFFFFF"/>
                </a:solidFill>
                <a:latin typeface="Hussar Bold"/>
                <a:ea typeface="Hussar Bold"/>
                <a:cs typeface="Hussar Bold"/>
                <a:sym typeface="Hussar Bold"/>
              </a:rPr>
              <a:t>Ways to use your club/project money:</a:t>
            </a:r>
          </a:p>
        </p:txBody>
      </p:sp>
      <p:grpSp>
        <p:nvGrpSpPr>
          <p:cNvPr name="Group 4" id="4"/>
          <p:cNvGrpSpPr/>
          <p:nvPr/>
        </p:nvGrpSpPr>
        <p:grpSpPr>
          <a:xfrm rot="0">
            <a:off x="4851456" y="5170178"/>
            <a:ext cx="4088566" cy="831614"/>
            <a:chOff x="0" y="0"/>
            <a:chExt cx="1998033" cy="406400"/>
          </a:xfrm>
        </p:grpSpPr>
        <p:sp>
          <p:nvSpPr>
            <p:cNvPr name="Freeform 5" id="5"/>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6" id="6"/>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A. MEMBER SUPPORT</a:t>
              </a:r>
            </a:p>
          </p:txBody>
        </p:sp>
      </p:grpSp>
      <p:grpSp>
        <p:nvGrpSpPr>
          <p:cNvPr name="Group 7" id="7"/>
          <p:cNvGrpSpPr/>
          <p:nvPr/>
        </p:nvGrpSpPr>
        <p:grpSpPr>
          <a:xfrm rot="0">
            <a:off x="9347978" y="5170178"/>
            <a:ext cx="4088566" cy="831614"/>
            <a:chOff x="0" y="0"/>
            <a:chExt cx="1998033" cy="406400"/>
          </a:xfrm>
        </p:grpSpPr>
        <p:sp>
          <p:nvSpPr>
            <p:cNvPr name="Freeform 8" id="8"/>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9" id="9"/>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B. COMMUNITY SUPPORT</a:t>
              </a:r>
            </a:p>
          </p:txBody>
        </p:sp>
      </p:grpSp>
      <p:grpSp>
        <p:nvGrpSpPr>
          <p:cNvPr name="Group 10" id="10"/>
          <p:cNvGrpSpPr/>
          <p:nvPr/>
        </p:nvGrpSpPr>
        <p:grpSpPr>
          <a:xfrm rot="0">
            <a:off x="4851456" y="6339528"/>
            <a:ext cx="4088566" cy="831614"/>
            <a:chOff x="0" y="0"/>
            <a:chExt cx="1998033" cy="406400"/>
          </a:xfrm>
        </p:grpSpPr>
        <p:sp>
          <p:nvSpPr>
            <p:cNvPr name="Freeform 11" id="11"/>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12" id="12"/>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C. CLUB PIZZA PARTY</a:t>
              </a:r>
            </a:p>
          </p:txBody>
        </p:sp>
      </p:grpSp>
      <p:grpSp>
        <p:nvGrpSpPr>
          <p:cNvPr name="Group 13" id="13"/>
          <p:cNvGrpSpPr/>
          <p:nvPr/>
        </p:nvGrpSpPr>
        <p:grpSpPr>
          <a:xfrm rot="0">
            <a:off x="9347978" y="6339528"/>
            <a:ext cx="4088566" cy="831614"/>
            <a:chOff x="0" y="0"/>
            <a:chExt cx="1998033" cy="406400"/>
          </a:xfrm>
        </p:grpSpPr>
        <p:sp>
          <p:nvSpPr>
            <p:cNvPr name="Freeform 14" id="14"/>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15" id="15"/>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D. ALL OF THE ABOVE</a:t>
              </a:r>
            </a:p>
          </p:txBody>
        </p:sp>
      </p:grpSp>
      <p:grpSp>
        <p:nvGrpSpPr>
          <p:cNvPr name="Group 16" id="16"/>
          <p:cNvGrpSpPr/>
          <p:nvPr/>
        </p:nvGrpSpPr>
        <p:grpSpPr>
          <a:xfrm rot="0">
            <a:off x="8735714" y="2365953"/>
            <a:ext cx="816572" cy="816572"/>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8" id="18"/>
            <p:cNvSpPr txBox="true"/>
            <p:nvPr/>
          </p:nvSpPr>
          <p:spPr>
            <a:xfrm>
              <a:off x="76200" y="114300"/>
              <a:ext cx="660400" cy="622300"/>
            </a:xfrm>
            <a:prstGeom prst="rect">
              <a:avLst/>
            </a:prstGeom>
          </p:spPr>
          <p:txBody>
            <a:bodyPr anchor="ctr" rtlCol="false" tIns="50800" lIns="50800" bIns="50800" rIns="50800"/>
            <a:lstStyle/>
            <a:p>
              <a:pPr algn="ctr">
                <a:lnSpc>
                  <a:spcPts val="2391"/>
                </a:lnSpc>
              </a:pPr>
              <a:r>
                <a:rPr lang="en-US" sz="2299">
                  <a:solidFill>
                    <a:srgbClr val="000000"/>
                  </a:solidFill>
                  <a:latin typeface="Hussar Bold"/>
                  <a:ea typeface="Hussar Bold"/>
                  <a:cs typeface="Hussar Bold"/>
                  <a:sym typeface="Hussar Bold"/>
                </a:rPr>
                <a:t>4</a:t>
              </a:r>
            </a:p>
          </p:txBody>
        </p:sp>
      </p:gr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983796" y="3596406"/>
            <a:ext cx="8320407" cy="1240836"/>
          </a:xfrm>
          <a:prstGeom prst="rect">
            <a:avLst/>
          </a:prstGeom>
        </p:spPr>
        <p:txBody>
          <a:bodyPr anchor="t" rtlCol="false" tIns="0" lIns="0" bIns="0" rIns="0">
            <a:spAutoFit/>
          </a:bodyPr>
          <a:lstStyle/>
          <a:p>
            <a:pPr algn="ctr">
              <a:lnSpc>
                <a:spcPts val="4879"/>
              </a:lnSpc>
            </a:pPr>
            <a:r>
              <a:rPr lang="en-US" sz="4691">
                <a:solidFill>
                  <a:srgbClr val="FFFFFF"/>
                </a:solidFill>
                <a:latin typeface="Hussar Bold"/>
                <a:ea typeface="Hussar Bold"/>
                <a:cs typeface="Hussar Bold"/>
                <a:sym typeface="Hussar Bold"/>
              </a:rPr>
              <a:t>Ways to use your club/project money:</a:t>
            </a:r>
          </a:p>
        </p:txBody>
      </p:sp>
      <p:grpSp>
        <p:nvGrpSpPr>
          <p:cNvPr name="Group 4" id="4"/>
          <p:cNvGrpSpPr/>
          <p:nvPr/>
        </p:nvGrpSpPr>
        <p:grpSpPr>
          <a:xfrm rot="0">
            <a:off x="4851456" y="5170178"/>
            <a:ext cx="4088566" cy="831614"/>
            <a:chOff x="0" y="0"/>
            <a:chExt cx="1998033" cy="406400"/>
          </a:xfrm>
        </p:grpSpPr>
        <p:sp>
          <p:nvSpPr>
            <p:cNvPr name="Freeform 5" id="5"/>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6" id="6"/>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A. MEMBER SUPPORT</a:t>
              </a:r>
            </a:p>
          </p:txBody>
        </p:sp>
      </p:grpSp>
      <p:grpSp>
        <p:nvGrpSpPr>
          <p:cNvPr name="Group 7" id="7"/>
          <p:cNvGrpSpPr/>
          <p:nvPr/>
        </p:nvGrpSpPr>
        <p:grpSpPr>
          <a:xfrm rot="0">
            <a:off x="9347978" y="5170178"/>
            <a:ext cx="4088566" cy="831614"/>
            <a:chOff x="0" y="0"/>
            <a:chExt cx="1998033" cy="406400"/>
          </a:xfrm>
        </p:grpSpPr>
        <p:sp>
          <p:nvSpPr>
            <p:cNvPr name="Freeform 8" id="8"/>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9" id="9"/>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B. COMMUNITY SUPPORT</a:t>
              </a:r>
            </a:p>
          </p:txBody>
        </p:sp>
      </p:grpSp>
      <p:grpSp>
        <p:nvGrpSpPr>
          <p:cNvPr name="Group 10" id="10"/>
          <p:cNvGrpSpPr/>
          <p:nvPr/>
        </p:nvGrpSpPr>
        <p:grpSpPr>
          <a:xfrm rot="0">
            <a:off x="9455589" y="6335167"/>
            <a:ext cx="4088566" cy="831614"/>
            <a:chOff x="0" y="0"/>
            <a:chExt cx="1998033" cy="406400"/>
          </a:xfrm>
        </p:grpSpPr>
        <p:sp>
          <p:nvSpPr>
            <p:cNvPr name="Freeform 11" id="11"/>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FFFFFF"/>
            </a:solidFill>
            <a:ln w="38100" cap="sq">
              <a:solidFill>
                <a:srgbClr val="FFFFFF"/>
              </a:solidFill>
              <a:prstDash val="solid"/>
              <a:miter/>
            </a:ln>
          </p:spPr>
        </p:sp>
        <p:sp>
          <p:nvSpPr>
            <p:cNvPr name="TextBox 12" id="12"/>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000000"/>
                  </a:solidFill>
                  <a:latin typeface="Hussar Bold"/>
                  <a:ea typeface="Hussar Bold"/>
                  <a:cs typeface="Hussar Bold"/>
                  <a:sym typeface="Hussar Bold"/>
                </a:rPr>
                <a:t>D</a:t>
              </a:r>
              <a:r>
                <a:rPr lang="en-US" sz="1999">
                  <a:solidFill>
                    <a:srgbClr val="000000"/>
                  </a:solidFill>
                  <a:latin typeface="Hussar Bold"/>
                  <a:ea typeface="Hussar Bold"/>
                  <a:cs typeface="Hussar Bold"/>
                  <a:sym typeface="Hussar Bold"/>
                </a:rPr>
                <a:t>. ALL OF THE ABOVE</a:t>
              </a:r>
            </a:p>
          </p:txBody>
        </p:sp>
      </p:grpSp>
      <p:grpSp>
        <p:nvGrpSpPr>
          <p:cNvPr name="Group 13" id="13"/>
          <p:cNvGrpSpPr/>
          <p:nvPr/>
        </p:nvGrpSpPr>
        <p:grpSpPr>
          <a:xfrm rot="0">
            <a:off x="4851456" y="6335167"/>
            <a:ext cx="4088566" cy="831614"/>
            <a:chOff x="0" y="0"/>
            <a:chExt cx="1998033" cy="406400"/>
          </a:xfrm>
        </p:grpSpPr>
        <p:sp>
          <p:nvSpPr>
            <p:cNvPr name="Freeform 14" id="14"/>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15" id="15"/>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C. CLUB PIZZA PARTY</a:t>
              </a:r>
            </a:p>
          </p:txBody>
        </p:sp>
      </p:gr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715132" y="3987751"/>
            <a:ext cx="8857736" cy="1945080"/>
          </a:xfrm>
          <a:prstGeom prst="rect">
            <a:avLst/>
          </a:prstGeom>
        </p:spPr>
        <p:txBody>
          <a:bodyPr anchor="t" rtlCol="false" tIns="0" lIns="0" bIns="0" rIns="0">
            <a:spAutoFit/>
          </a:bodyPr>
          <a:lstStyle/>
          <a:p>
            <a:pPr algn="ctr">
              <a:lnSpc>
                <a:spcPts val="5115"/>
              </a:lnSpc>
            </a:pPr>
            <a:r>
              <a:rPr lang="en-US" sz="4919">
                <a:solidFill>
                  <a:srgbClr val="FFFFFF"/>
                </a:solidFill>
                <a:latin typeface="Hussar Bold"/>
                <a:ea typeface="Hussar Bold"/>
                <a:cs typeface="Hussar Bold"/>
                <a:sym typeface="Hussar Bold"/>
              </a:rPr>
              <a:t>What are three words that describe good financial management?</a:t>
            </a:r>
          </a:p>
        </p:txBody>
      </p:sp>
      <p:grpSp>
        <p:nvGrpSpPr>
          <p:cNvPr name="Group 4" id="4"/>
          <p:cNvGrpSpPr/>
          <p:nvPr/>
        </p:nvGrpSpPr>
        <p:grpSpPr>
          <a:xfrm rot="0">
            <a:off x="8715935" y="2703639"/>
            <a:ext cx="856129" cy="856129"/>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6" id="6"/>
            <p:cNvSpPr txBox="true"/>
            <p:nvPr/>
          </p:nvSpPr>
          <p:spPr>
            <a:xfrm>
              <a:off x="76200" y="114300"/>
              <a:ext cx="660400" cy="622300"/>
            </a:xfrm>
            <a:prstGeom prst="rect">
              <a:avLst/>
            </a:prstGeom>
          </p:spPr>
          <p:txBody>
            <a:bodyPr anchor="ctr" rtlCol="false" tIns="50800" lIns="50800" bIns="50800" rIns="50800"/>
            <a:lstStyle/>
            <a:p>
              <a:pPr algn="ctr">
                <a:lnSpc>
                  <a:spcPts val="2391"/>
                </a:lnSpc>
              </a:pPr>
              <a:r>
                <a:rPr lang="en-US" sz="2299">
                  <a:solidFill>
                    <a:srgbClr val="000000"/>
                  </a:solidFill>
                  <a:latin typeface="Hussar Bold"/>
                  <a:ea typeface="Hussar Bold"/>
                  <a:cs typeface="Hussar Bold"/>
                  <a:sym typeface="Hussar Bold"/>
                </a:rPr>
                <a:t>5</a:t>
              </a:r>
            </a:p>
          </p:txBody>
        </p:sp>
      </p:gr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0">
            <a:off x="7275395" y="2489784"/>
            <a:ext cx="3737211" cy="1125543"/>
            <a:chOff x="0" y="0"/>
            <a:chExt cx="1349396" cy="406400"/>
          </a:xfrm>
        </p:grpSpPr>
        <p:sp>
          <p:nvSpPr>
            <p:cNvPr name="Freeform 4" id="4"/>
            <p:cNvSpPr/>
            <p:nvPr/>
          </p:nvSpPr>
          <p:spPr>
            <a:xfrm flipH="false" flipV="false" rot="0">
              <a:off x="0" y="0"/>
              <a:ext cx="1349396" cy="406400"/>
            </a:xfrm>
            <a:custGeom>
              <a:avLst/>
              <a:gdLst/>
              <a:ahLst/>
              <a:cxnLst/>
              <a:rect r="r" b="b" t="t" l="l"/>
              <a:pathLst>
                <a:path h="406400" w="1349396">
                  <a:moveTo>
                    <a:pt x="1146196" y="0"/>
                  </a:moveTo>
                  <a:cubicBezTo>
                    <a:pt x="1258420" y="0"/>
                    <a:pt x="1349396" y="90976"/>
                    <a:pt x="1349396" y="203200"/>
                  </a:cubicBezTo>
                  <a:cubicBezTo>
                    <a:pt x="1349396" y="315424"/>
                    <a:pt x="1258420" y="406400"/>
                    <a:pt x="1146196"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47625"/>
              <a:ext cx="1349396" cy="454025"/>
            </a:xfrm>
            <a:prstGeom prst="rect">
              <a:avLst/>
            </a:prstGeom>
          </p:spPr>
          <p:txBody>
            <a:bodyPr anchor="ctr" rtlCol="false" tIns="50800" lIns="50800" bIns="50800" rIns="50800"/>
            <a:lstStyle/>
            <a:p>
              <a:pPr algn="ctr">
                <a:lnSpc>
                  <a:spcPts val="3359"/>
                </a:lnSpc>
              </a:pPr>
              <a:r>
                <a:rPr lang="en-US" sz="2400">
                  <a:solidFill>
                    <a:srgbClr val="FFFFFF"/>
                  </a:solidFill>
                  <a:latin typeface="Hussar Bold"/>
                  <a:ea typeface="Hussar Bold"/>
                  <a:cs typeface="Hussar Bold"/>
                  <a:sym typeface="Hussar Bold"/>
                </a:rPr>
                <a:t>ANSWER</a:t>
              </a:r>
            </a:p>
          </p:txBody>
        </p:sp>
      </p:grpSp>
      <p:sp>
        <p:nvSpPr>
          <p:cNvPr name="TextBox 6" id="6"/>
          <p:cNvSpPr txBox="true"/>
          <p:nvPr/>
        </p:nvSpPr>
        <p:spPr>
          <a:xfrm rot="0">
            <a:off x="4715132" y="3987751"/>
            <a:ext cx="8857736" cy="3225964"/>
          </a:xfrm>
          <a:prstGeom prst="rect">
            <a:avLst/>
          </a:prstGeom>
        </p:spPr>
        <p:txBody>
          <a:bodyPr anchor="t" rtlCol="false" tIns="0" lIns="0" bIns="0" rIns="0">
            <a:spAutoFit/>
          </a:bodyPr>
          <a:lstStyle/>
          <a:p>
            <a:pPr algn="ctr">
              <a:lnSpc>
                <a:spcPts val="5115"/>
              </a:lnSpc>
            </a:pPr>
            <a:r>
              <a:rPr lang="en-US" sz="4919">
                <a:solidFill>
                  <a:srgbClr val="FFFFFF"/>
                </a:solidFill>
                <a:latin typeface="Hussar Bold"/>
                <a:ea typeface="Hussar Bold"/>
                <a:cs typeface="Hussar Bold"/>
                <a:sym typeface="Hussar Bold"/>
              </a:rPr>
              <a:t>Accountablility, transparency, accuracy, responsibilty, documentation, consistency</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0">
            <a:off x="4643509" y="6260636"/>
            <a:ext cx="4286631" cy="871901"/>
            <a:chOff x="0" y="0"/>
            <a:chExt cx="1998033" cy="406400"/>
          </a:xfrm>
        </p:grpSpPr>
        <p:sp>
          <p:nvSpPr>
            <p:cNvPr name="Freeform 4" id="4"/>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RED FLAG</a:t>
              </a:r>
            </a:p>
          </p:txBody>
        </p:sp>
      </p:grpSp>
      <p:grpSp>
        <p:nvGrpSpPr>
          <p:cNvPr name="Group 6" id="6"/>
          <p:cNvGrpSpPr/>
          <p:nvPr/>
        </p:nvGrpSpPr>
        <p:grpSpPr>
          <a:xfrm rot="0">
            <a:off x="9357859" y="6260636"/>
            <a:ext cx="4286631" cy="871901"/>
            <a:chOff x="0" y="0"/>
            <a:chExt cx="1998033" cy="406400"/>
          </a:xfrm>
        </p:grpSpPr>
        <p:sp>
          <p:nvSpPr>
            <p:cNvPr name="Freeform 7" id="7"/>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8" id="8"/>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GREEN FLAG</a:t>
              </a:r>
            </a:p>
          </p:txBody>
        </p:sp>
      </p:grpSp>
      <p:grpSp>
        <p:nvGrpSpPr>
          <p:cNvPr name="Group 9" id="9"/>
          <p:cNvGrpSpPr/>
          <p:nvPr/>
        </p:nvGrpSpPr>
        <p:grpSpPr>
          <a:xfrm rot="0">
            <a:off x="8715935" y="2394807"/>
            <a:ext cx="856129" cy="856129"/>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1" id="11"/>
            <p:cNvSpPr txBox="true"/>
            <p:nvPr/>
          </p:nvSpPr>
          <p:spPr>
            <a:xfrm>
              <a:off x="76200" y="114300"/>
              <a:ext cx="660400" cy="622300"/>
            </a:xfrm>
            <a:prstGeom prst="rect">
              <a:avLst/>
            </a:prstGeom>
          </p:spPr>
          <p:txBody>
            <a:bodyPr anchor="ctr" rtlCol="false" tIns="50800" lIns="50800" bIns="50800" rIns="50800"/>
            <a:lstStyle/>
            <a:p>
              <a:pPr algn="ctr">
                <a:lnSpc>
                  <a:spcPts val="2391"/>
                </a:lnSpc>
              </a:pPr>
              <a:r>
                <a:rPr lang="en-US" sz="2299">
                  <a:solidFill>
                    <a:srgbClr val="000000"/>
                  </a:solidFill>
                  <a:latin typeface="Hussar Bold"/>
                  <a:ea typeface="Hussar Bold"/>
                  <a:cs typeface="Hussar Bold"/>
                  <a:sym typeface="Hussar Bold"/>
                </a:rPr>
                <a:t>6</a:t>
              </a:r>
            </a:p>
          </p:txBody>
        </p:sp>
      </p:grpSp>
      <p:sp>
        <p:nvSpPr>
          <p:cNvPr name="Freeform 12" id="12"/>
          <p:cNvSpPr/>
          <p:nvPr/>
        </p:nvSpPr>
        <p:spPr>
          <a:xfrm flipH="false" flipV="false" rot="0">
            <a:off x="7596655" y="6413036"/>
            <a:ext cx="600385" cy="528339"/>
          </a:xfrm>
          <a:custGeom>
            <a:avLst/>
            <a:gdLst/>
            <a:ahLst/>
            <a:cxnLst/>
            <a:rect r="r" b="b" t="t" l="l"/>
            <a:pathLst>
              <a:path h="528339" w="600385">
                <a:moveTo>
                  <a:pt x="0" y="0"/>
                </a:moveTo>
                <a:lnTo>
                  <a:pt x="600386" y="0"/>
                </a:lnTo>
                <a:lnTo>
                  <a:pt x="600386" y="528339"/>
                </a:lnTo>
                <a:lnTo>
                  <a:pt x="0" y="52833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3" id="13"/>
          <p:cNvSpPr txBox="true"/>
          <p:nvPr/>
        </p:nvSpPr>
        <p:spPr>
          <a:xfrm rot="0">
            <a:off x="4465743" y="3494862"/>
            <a:ext cx="9438340" cy="2585088"/>
          </a:xfrm>
          <a:prstGeom prst="rect">
            <a:avLst/>
          </a:prstGeom>
        </p:spPr>
        <p:txBody>
          <a:bodyPr anchor="t" rtlCol="false" tIns="0" lIns="0" bIns="0" rIns="0">
            <a:spAutoFit/>
          </a:bodyPr>
          <a:lstStyle/>
          <a:p>
            <a:pPr algn="ctr">
              <a:lnSpc>
                <a:spcPts val="5115"/>
              </a:lnSpc>
            </a:pPr>
            <a:r>
              <a:rPr lang="en-US" sz="4919">
                <a:solidFill>
                  <a:srgbClr val="FFFFFF"/>
                </a:solidFill>
                <a:latin typeface="Hussar Bold"/>
                <a:ea typeface="Hussar Bold"/>
                <a:cs typeface="Hussar Bold"/>
                <a:sym typeface="Hussar Bold"/>
              </a:rPr>
              <a:t>Youth Treasurer’s report:</a:t>
            </a:r>
          </a:p>
          <a:p>
            <a:pPr algn="ctr">
              <a:lnSpc>
                <a:spcPts val="5115"/>
              </a:lnSpc>
            </a:pPr>
            <a:r>
              <a:rPr lang="en-US" sz="4919">
                <a:solidFill>
                  <a:srgbClr val="FFFFFF"/>
                </a:solidFill>
                <a:latin typeface="Hussar Bold"/>
                <a:ea typeface="Hussar Bold"/>
                <a:cs typeface="Hussar Bold"/>
                <a:sym typeface="Hussar Bold"/>
              </a:rPr>
              <a:t>Check written to Leader’s spouse for $800 </a:t>
            </a:r>
          </a:p>
          <a:p>
            <a:pPr algn="ctr">
              <a:lnSpc>
                <a:spcPts val="5115"/>
              </a:lnSpc>
            </a:pPr>
            <a:r>
              <a:rPr lang="en-US" sz="4919">
                <a:solidFill>
                  <a:srgbClr val="FFFFFF"/>
                </a:solidFill>
                <a:latin typeface="Hussar Bold"/>
                <a:ea typeface="Hussar Bold"/>
                <a:cs typeface="Hussar Bold"/>
                <a:sym typeface="Hussar Bold"/>
              </a:rPr>
              <a:t>Memo - Christmas Party</a:t>
            </a:r>
          </a:p>
        </p:txBody>
      </p:sp>
      <p:sp>
        <p:nvSpPr>
          <p:cNvPr name="Freeform 14" id="14"/>
          <p:cNvSpPr/>
          <p:nvPr/>
        </p:nvSpPr>
        <p:spPr>
          <a:xfrm flipH="false" flipV="false" rot="0">
            <a:off x="12529774" y="6413036"/>
            <a:ext cx="600385" cy="528339"/>
          </a:xfrm>
          <a:custGeom>
            <a:avLst/>
            <a:gdLst/>
            <a:ahLst/>
            <a:cxnLst/>
            <a:rect r="r" b="b" t="t" l="l"/>
            <a:pathLst>
              <a:path h="528339" w="600385">
                <a:moveTo>
                  <a:pt x="0" y="0"/>
                </a:moveTo>
                <a:lnTo>
                  <a:pt x="600385" y="0"/>
                </a:lnTo>
                <a:lnTo>
                  <a:pt x="600385" y="528339"/>
                </a:lnTo>
                <a:lnTo>
                  <a:pt x="0" y="52833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0">
            <a:off x="7151221" y="6137103"/>
            <a:ext cx="4286631" cy="871901"/>
            <a:chOff x="0" y="0"/>
            <a:chExt cx="1998033" cy="406400"/>
          </a:xfrm>
        </p:grpSpPr>
        <p:sp>
          <p:nvSpPr>
            <p:cNvPr name="Freeform 4" id="4"/>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5" id="5"/>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RED FLAG</a:t>
              </a:r>
            </a:p>
          </p:txBody>
        </p:sp>
      </p:grpSp>
      <p:sp>
        <p:nvSpPr>
          <p:cNvPr name="Freeform 6" id="6"/>
          <p:cNvSpPr/>
          <p:nvPr/>
        </p:nvSpPr>
        <p:spPr>
          <a:xfrm flipH="false" flipV="false" rot="0">
            <a:off x="10277313" y="6308884"/>
            <a:ext cx="600385" cy="528339"/>
          </a:xfrm>
          <a:custGeom>
            <a:avLst/>
            <a:gdLst/>
            <a:ahLst/>
            <a:cxnLst/>
            <a:rect r="r" b="b" t="t" l="l"/>
            <a:pathLst>
              <a:path h="528339" w="600385">
                <a:moveTo>
                  <a:pt x="0" y="0"/>
                </a:moveTo>
                <a:lnTo>
                  <a:pt x="600385" y="0"/>
                </a:lnTo>
                <a:lnTo>
                  <a:pt x="600385" y="528339"/>
                </a:lnTo>
                <a:lnTo>
                  <a:pt x="0" y="52833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4465743" y="3494862"/>
            <a:ext cx="9438340" cy="1944538"/>
          </a:xfrm>
          <a:prstGeom prst="rect">
            <a:avLst/>
          </a:prstGeom>
        </p:spPr>
        <p:txBody>
          <a:bodyPr anchor="t" rtlCol="false" tIns="0" lIns="0" bIns="0" rIns="0">
            <a:spAutoFit/>
          </a:bodyPr>
          <a:lstStyle/>
          <a:p>
            <a:pPr algn="ctr">
              <a:lnSpc>
                <a:spcPts val="5115"/>
              </a:lnSpc>
            </a:pPr>
            <a:r>
              <a:rPr lang="en-US" sz="4919">
                <a:solidFill>
                  <a:srgbClr val="FFFFFF"/>
                </a:solidFill>
                <a:latin typeface="Hussar Bold"/>
                <a:ea typeface="Hussar Bold"/>
                <a:cs typeface="Hussar Bold"/>
                <a:sym typeface="Hussar Bold"/>
              </a:rPr>
              <a:t>Documents and reporting/recording and transparency!</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403192" y="3596406"/>
            <a:ext cx="9543382" cy="1240491"/>
          </a:xfrm>
          <a:prstGeom prst="rect">
            <a:avLst/>
          </a:prstGeom>
        </p:spPr>
        <p:txBody>
          <a:bodyPr anchor="t" rtlCol="false" tIns="0" lIns="0" bIns="0" rIns="0">
            <a:spAutoFit/>
          </a:bodyPr>
          <a:lstStyle/>
          <a:p>
            <a:pPr algn="ctr">
              <a:lnSpc>
                <a:spcPts val="4879"/>
              </a:lnSpc>
            </a:pPr>
            <a:r>
              <a:rPr lang="en-US" sz="4691">
                <a:solidFill>
                  <a:srgbClr val="FFFFFF"/>
                </a:solidFill>
                <a:latin typeface="Hussar Bold"/>
                <a:ea typeface="Hussar Bold"/>
                <a:cs typeface="Hussar Bold"/>
                <a:sym typeface="Hussar Bold"/>
              </a:rPr>
              <a:t>Ways to use club/project money on members:</a:t>
            </a:r>
          </a:p>
        </p:txBody>
      </p:sp>
      <p:grpSp>
        <p:nvGrpSpPr>
          <p:cNvPr name="Group 4" id="4"/>
          <p:cNvGrpSpPr/>
          <p:nvPr/>
        </p:nvGrpSpPr>
        <p:grpSpPr>
          <a:xfrm rot="0">
            <a:off x="4851456" y="5170178"/>
            <a:ext cx="4088566" cy="831614"/>
            <a:chOff x="0" y="0"/>
            <a:chExt cx="1998033" cy="406400"/>
          </a:xfrm>
        </p:grpSpPr>
        <p:sp>
          <p:nvSpPr>
            <p:cNvPr name="Freeform 5" id="5"/>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6" id="6"/>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A. MEMBER SUPPORT</a:t>
              </a:r>
            </a:p>
          </p:txBody>
        </p:sp>
      </p:grpSp>
      <p:grpSp>
        <p:nvGrpSpPr>
          <p:cNvPr name="Group 7" id="7"/>
          <p:cNvGrpSpPr/>
          <p:nvPr/>
        </p:nvGrpSpPr>
        <p:grpSpPr>
          <a:xfrm rot="0">
            <a:off x="9347978" y="5170178"/>
            <a:ext cx="4088566" cy="831614"/>
            <a:chOff x="0" y="0"/>
            <a:chExt cx="1998033" cy="406400"/>
          </a:xfrm>
        </p:grpSpPr>
        <p:sp>
          <p:nvSpPr>
            <p:cNvPr name="Freeform 8" id="8"/>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9" id="9"/>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B. CLUB ENHANCEMENTS</a:t>
              </a:r>
            </a:p>
          </p:txBody>
        </p:sp>
      </p:grpSp>
      <p:grpSp>
        <p:nvGrpSpPr>
          <p:cNvPr name="Group 10" id="10"/>
          <p:cNvGrpSpPr/>
          <p:nvPr/>
        </p:nvGrpSpPr>
        <p:grpSpPr>
          <a:xfrm rot="0">
            <a:off x="4851456" y="6339528"/>
            <a:ext cx="4088566" cy="831614"/>
            <a:chOff x="0" y="0"/>
            <a:chExt cx="1998033" cy="406400"/>
          </a:xfrm>
        </p:grpSpPr>
        <p:sp>
          <p:nvSpPr>
            <p:cNvPr name="Freeform 11" id="11"/>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12" id="12"/>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C. MEMBER DEVELOPMENT</a:t>
              </a:r>
            </a:p>
          </p:txBody>
        </p:sp>
      </p:grpSp>
      <p:grpSp>
        <p:nvGrpSpPr>
          <p:cNvPr name="Group 13" id="13"/>
          <p:cNvGrpSpPr/>
          <p:nvPr/>
        </p:nvGrpSpPr>
        <p:grpSpPr>
          <a:xfrm rot="0">
            <a:off x="9347978" y="6339528"/>
            <a:ext cx="4088566" cy="831614"/>
            <a:chOff x="0" y="0"/>
            <a:chExt cx="1998033" cy="406400"/>
          </a:xfrm>
        </p:grpSpPr>
        <p:sp>
          <p:nvSpPr>
            <p:cNvPr name="Freeform 14" id="14"/>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15" id="15"/>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D. BUCKLES/PRIZES</a:t>
              </a:r>
            </a:p>
          </p:txBody>
        </p:sp>
      </p:grpSp>
      <p:grpSp>
        <p:nvGrpSpPr>
          <p:cNvPr name="Group 16" id="16"/>
          <p:cNvGrpSpPr/>
          <p:nvPr/>
        </p:nvGrpSpPr>
        <p:grpSpPr>
          <a:xfrm rot="0">
            <a:off x="8735714" y="2365953"/>
            <a:ext cx="816572" cy="816572"/>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8" id="18"/>
            <p:cNvSpPr txBox="true"/>
            <p:nvPr/>
          </p:nvSpPr>
          <p:spPr>
            <a:xfrm>
              <a:off x="76200" y="114300"/>
              <a:ext cx="660400" cy="622300"/>
            </a:xfrm>
            <a:prstGeom prst="rect">
              <a:avLst/>
            </a:prstGeom>
          </p:spPr>
          <p:txBody>
            <a:bodyPr anchor="ctr" rtlCol="false" tIns="50800" lIns="50800" bIns="50800" rIns="50800"/>
            <a:lstStyle/>
            <a:p>
              <a:pPr algn="ctr">
                <a:lnSpc>
                  <a:spcPts val="2391"/>
                </a:lnSpc>
              </a:pPr>
              <a:r>
                <a:rPr lang="en-US" sz="2299">
                  <a:solidFill>
                    <a:srgbClr val="000000"/>
                  </a:solidFill>
                  <a:latin typeface="Hussar Bold"/>
                  <a:ea typeface="Hussar Bold"/>
                  <a:cs typeface="Hussar Bold"/>
                  <a:sym typeface="Hussar Bold"/>
                </a:rPr>
                <a:t>7</a:t>
              </a:r>
            </a:p>
          </p:txBody>
        </p:sp>
      </p:gr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983796" y="2512644"/>
            <a:ext cx="8320407" cy="1960966"/>
          </a:xfrm>
          <a:prstGeom prst="rect">
            <a:avLst/>
          </a:prstGeom>
        </p:spPr>
        <p:txBody>
          <a:bodyPr anchor="t" rtlCol="false" tIns="0" lIns="0" bIns="0" rIns="0">
            <a:spAutoFit/>
          </a:bodyPr>
          <a:lstStyle/>
          <a:p>
            <a:pPr algn="ctr">
              <a:lnSpc>
                <a:spcPts val="3839"/>
              </a:lnSpc>
            </a:pPr>
            <a:r>
              <a:rPr lang="en-US" sz="3691">
                <a:solidFill>
                  <a:srgbClr val="FFFFFF"/>
                </a:solidFill>
                <a:latin typeface="Hussar Bold"/>
                <a:ea typeface="Hussar Bold"/>
                <a:cs typeface="Hussar Bold"/>
                <a:sym typeface="Hussar Bold"/>
              </a:rPr>
              <a:t>All of the above is acceptable. We tend to focus on Buckles/Prizes too often when that is not the purpose of 4-H.</a:t>
            </a:r>
          </a:p>
        </p:txBody>
      </p:sp>
      <p:grpSp>
        <p:nvGrpSpPr>
          <p:cNvPr name="Group 4" id="4"/>
          <p:cNvGrpSpPr/>
          <p:nvPr/>
        </p:nvGrpSpPr>
        <p:grpSpPr>
          <a:xfrm rot="0">
            <a:off x="4851456" y="6339528"/>
            <a:ext cx="4088566" cy="831614"/>
            <a:chOff x="0" y="0"/>
            <a:chExt cx="1998033" cy="406400"/>
          </a:xfrm>
        </p:grpSpPr>
        <p:sp>
          <p:nvSpPr>
            <p:cNvPr name="Freeform 5" id="5"/>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FFFFFF"/>
            </a:solidFill>
            <a:ln w="38100" cap="sq">
              <a:solidFill>
                <a:srgbClr val="FFFFFF"/>
              </a:solidFill>
              <a:prstDash val="solid"/>
              <a:miter/>
            </a:ln>
          </p:spPr>
        </p:sp>
        <p:sp>
          <p:nvSpPr>
            <p:cNvPr name="TextBox 6" id="6"/>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000000"/>
                  </a:solidFill>
                  <a:latin typeface="Hussar Bold"/>
                  <a:ea typeface="Hussar Bold"/>
                  <a:cs typeface="Hussar Bold"/>
                  <a:sym typeface="Hussar Bold"/>
                </a:rPr>
                <a:t>C. MEMBER DEVELOPMENT</a:t>
              </a:r>
            </a:p>
          </p:txBody>
        </p:sp>
      </p:grpSp>
      <p:grpSp>
        <p:nvGrpSpPr>
          <p:cNvPr name="Group 7" id="7"/>
          <p:cNvGrpSpPr/>
          <p:nvPr/>
        </p:nvGrpSpPr>
        <p:grpSpPr>
          <a:xfrm rot="0">
            <a:off x="4851456" y="5172358"/>
            <a:ext cx="4088566" cy="831614"/>
            <a:chOff x="0" y="0"/>
            <a:chExt cx="1998033" cy="406400"/>
          </a:xfrm>
        </p:grpSpPr>
        <p:sp>
          <p:nvSpPr>
            <p:cNvPr name="Freeform 8" id="8"/>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FFFFFF"/>
            </a:solidFill>
            <a:ln w="38100" cap="sq">
              <a:solidFill>
                <a:srgbClr val="FFFFFF"/>
              </a:solidFill>
              <a:prstDash val="solid"/>
              <a:miter/>
            </a:ln>
          </p:spPr>
        </p:sp>
        <p:sp>
          <p:nvSpPr>
            <p:cNvPr name="TextBox 9" id="9"/>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000000"/>
                  </a:solidFill>
                  <a:latin typeface="Hussar Bold"/>
                  <a:ea typeface="Hussar Bold"/>
                  <a:cs typeface="Hussar Bold"/>
                  <a:sym typeface="Hussar Bold"/>
                </a:rPr>
                <a:t>A</a:t>
              </a:r>
              <a:r>
                <a:rPr lang="en-US" sz="1999">
                  <a:solidFill>
                    <a:srgbClr val="000000"/>
                  </a:solidFill>
                  <a:latin typeface="Hussar Bold"/>
                  <a:ea typeface="Hussar Bold"/>
                  <a:cs typeface="Hussar Bold"/>
                  <a:sym typeface="Hussar Bold"/>
                </a:rPr>
                <a:t>. MEMBER SUPPORT</a:t>
              </a:r>
            </a:p>
          </p:txBody>
        </p:sp>
      </p:grpSp>
      <p:grpSp>
        <p:nvGrpSpPr>
          <p:cNvPr name="Group 10" id="10"/>
          <p:cNvGrpSpPr/>
          <p:nvPr/>
        </p:nvGrpSpPr>
        <p:grpSpPr>
          <a:xfrm rot="0">
            <a:off x="9347978" y="5172358"/>
            <a:ext cx="4088566" cy="831614"/>
            <a:chOff x="0" y="0"/>
            <a:chExt cx="1998033" cy="406400"/>
          </a:xfrm>
        </p:grpSpPr>
        <p:sp>
          <p:nvSpPr>
            <p:cNvPr name="Freeform 11" id="11"/>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FFFFFF"/>
            </a:solidFill>
            <a:ln w="38100" cap="sq">
              <a:solidFill>
                <a:srgbClr val="FFFFFF"/>
              </a:solidFill>
              <a:prstDash val="solid"/>
              <a:miter/>
            </a:ln>
          </p:spPr>
        </p:sp>
        <p:sp>
          <p:nvSpPr>
            <p:cNvPr name="TextBox 12" id="12"/>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000000"/>
                  </a:solidFill>
                  <a:latin typeface="Hussar Bold"/>
                  <a:ea typeface="Hussar Bold"/>
                  <a:cs typeface="Hussar Bold"/>
                  <a:sym typeface="Hussar Bold"/>
                </a:rPr>
                <a:t>B</a:t>
              </a:r>
              <a:r>
                <a:rPr lang="en-US" sz="1999">
                  <a:solidFill>
                    <a:srgbClr val="000000"/>
                  </a:solidFill>
                  <a:latin typeface="Hussar Bold"/>
                  <a:ea typeface="Hussar Bold"/>
                  <a:cs typeface="Hussar Bold"/>
                  <a:sym typeface="Hussar Bold"/>
                </a:rPr>
                <a:t>. CLUB ENHANCEMENTS</a:t>
              </a:r>
            </a:p>
          </p:txBody>
        </p:sp>
      </p:grpSp>
      <p:grpSp>
        <p:nvGrpSpPr>
          <p:cNvPr name="Group 13" id="13"/>
          <p:cNvGrpSpPr/>
          <p:nvPr/>
        </p:nvGrpSpPr>
        <p:grpSpPr>
          <a:xfrm rot="0">
            <a:off x="9347978" y="6339528"/>
            <a:ext cx="4088566" cy="831614"/>
            <a:chOff x="0" y="0"/>
            <a:chExt cx="1998033" cy="406400"/>
          </a:xfrm>
        </p:grpSpPr>
        <p:sp>
          <p:nvSpPr>
            <p:cNvPr name="Freeform 14" id="14"/>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A6A6A6"/>
            </a:solidFill>
            <a:ln w="38100" cap="sq">
              <a:solidFill>
                <a:srgbClr val="FFFFFF"/>
              </a:solidFill>
              <a:prstDash val="solid"/>
              <a:miter/>
            </a:ln>
          </p:spPr>
        </p:sp>
        <p:sp>
          <p:nvSpPr>
            <p:cNvPr name="TextBox 15" id="15"/>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000000"/>
                  </a:solidFill>
                  <a:latin typeface="Hussar Bold"/>
                  <a:ea typeface="Hussar Bold"/>
                  <a:cs typeface="Hussar Bold"/>
                  <a:sym typeface="Hussar Bold"/>
                </a:rPr>
                <a:t>D</a:t>
              </a:r>
              <a:r>
                <a:rPr lang="en-US" sz="1999">
                  <a:solidFill>
                    <a:srgbClr val="000000"/>
                  </a:solidFill>
                  <a:latin typeface="Hussar Bold"/>
                  <a:ea typeface="Hussar Bold"/>
                  <a:cs typeface="Hussar Bold"/>
                  <a:sym typeface="Hussar Bold"/>
                </a:rPr>
                <a:t>. BUCKLES/PRIZES</a:t>
              </a:r>
            </a:p>
          </p:txBody>
        </p:sp>
      </p:gr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184408" y="3030196"/>
            <a:ext cx="10077634" cy="2585522"/>
          </a:xfrm>
          <a:prstGeom prst="rect">
            <a:avLst/>
          </a:prstGeom>
        </p:spPr>
        <p:txBody>
          <a:bodyPr anchor="t" rtlCol="false" tIns="0" lIns="0" bIns="0" rIns="0">
            <a:spAutoFit/>
          </a:bodyPr>
          <a:lstStyle/>
          <a:p>
            <a:pPr algn="ctr">
              <a:lnSpc>
                <a:spcPts val="5115"/>
              </a:lnSpc>
            </a:pPr>
            <a:r>
              <a:rPr lang="en-US" sz="4919">
                <a:solidFill>
                  <a:srgbClr val="FFFFFF"/>
                </a:solidFill>
                <a:latin typeface="Hussar Bold"/>
                <a:ea typeface="Hussar Bold"/>
                <a:cs typeface="Hussar Bold"/>
                <a:sym typeface="Hussar Bold"/>
              </a:rPr>
              <a:t>Financial Records should be understandable to someone who wasn’t involved in the transaction.</a:t>
            </a:r>
          </a:p>
        </p:txBody>
      </p:sp>
      <p:grpSp>
        <p:nvGrpSpPr>
          <p:cNvPr name="Group 4" id="4"/>
          <p:cNvGrpSpPr/>
          <p:nvPr/>
        </p:nvGrpSpPr>
        <p:grpSpPr>
          <a:xfrm rot="0">
            <a:off x="4643509" y="6006243"/>
            <a:ext cx="4286631" cy="871901"/>
            <a:chOff x="0" y="0"/>
            <a:chExt cx="1998033" cy="406400"/>
          </a:xfrm>
        </p:grpSpPr>
        <p:sp>
          <p:nvSpPr>
            <p:cNvPr name="Freeform 5" id="5"/>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6" id="6"/>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TRUE</a:t>
              </a:r>
            </a:p>
          </p:txBody>
        </p:sp>
      </p:grpSp>
      <p:grpSp>
        <p:nvGrpSpPr>
          <p:cNvPr name="Group 7" id="7"/>
          <p:cNvGrpSpPr/>
          <p:nvPr/>
        </p:nvGrpSpPr>
        <p:grpSpPr>
          <a:xfrm rot="0">
            <a:off x="9357859" y="6006243"/>
            <a:ext cx="4286631" cy="871901"/>
            <a:chOff x="0" y="0"/>
            <a:chExt cx="1998033" cy="406400"/>
          </a:xfrm>
        </p:grpSpPr>
        <p:sp>
          <p:nvSpPr>
            <p:cNvPr name="Freeform 8" id="8"/>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9" id="9"/>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FALSE</a:t>
              </a:r>
            </a:p>
          </p:txBody>
        </p:sp>
      </p:grpSp>
      <p:grpSp>
        <p:nvGrpSpPr>
          <p:cNvPr name="Group 10" id="10"/>
          <p:cNvGrpSpPr/>
          <p:nvPr/>
        </p:nvGrpSpPr>
        <p:grpSpPr>
          <a:xfrm rot="0">
            <a:off x="8715935" y="2056053"/>
            <a:ext cx="856129" cy="856129"/>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2" id="12"/>
            <p:cNvSpPr txBox="true"/>
            <p:nvPr/>
          </p:nvSpPr>
          <p:spPr>
            <a:xfrm>
              <a:off x="76200" y="114300"/>
              <a:ext cx="660400" cy="622300"/>
            </a:xfrm>
            <a:prstGeom prst="rect">
              <a:avLst/>
            </a:prstGeom>
          </p:spPr>
          <p:txBody>
            <a:bodyPr anchor="ctr" rtlCol="false" tIns="50800" lIns="50800" bIns="50800" rIns="50800"/>
            <a:lstStyle/>
            <a:p>
              <a:pPr algn="ctr">
                <a:lnSpc>
                  <a:spcPts val="2391"/>
                </a:lnSpc>
              </a:pPr>
              <a:r>
                <a:rPr lang="en-US" sz="2299">
                  <a:solidFill>
                    <a:srgbClr val="000000"/>
                  </a:solidFill>
                  <a:latin typeface="Hussar Bold"/>
                  <a:ea typeface="Hussar Bold"/>
                  <a:cs typeface="Hussar Bold"/>
                  <a:sym typeface="Hussar Bold"/>
                </a:rPr>
                <a:t>8</a:t>
              </a:r>
            </a:p>
          </p:txBody>
        </p:sp>
      </p:gr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276228" y="3031326"/>
            <a:ext cx="9907111" cy="2585522"/>
          </a:xfrm>
          <a:prstGeom prst="rect">
            <a:avLst/>
          </a:prstGeom>
        </p:spPr>
        <p:txBody>
          <a:bodyPr anchor="t" rtlCol="false" tIns="0" lIns="0" bIns="0" rIns="0">
            <a:spAutoFit/>
          </a:bodyPr>
          <a:lstStyle/>
          <a:p>
            <a:pPr algn="ctr">
              <a:lnSpc>
                <a:spcPts val="5115"/>
              </a:lnSpc>
            </a:pPr>
            <a:r>
              <a:rPr lang="en-US" sz="4919">
                <a:solidFill>
                  <a:srgbClr val="FFFFFF"/>
                </a:solidFill>
                <a:latin typeface="Hussar Bold"/>
                <a:ea typeface="Hussar Bold"/>
                <a:cs typeface="Hussar Bold"/>
                <a:sym typeface="Hussar Bold"/>
              </a:rPr>
              <a:t>Financial Records should be understandable to someone who wasn’t involved in the transaction.</a:t>
            </a:r>
          </a:p>
        </p:txBody>
      </p:sp>
      <p:grpSp>
        <p:nvGrpSpPr>
          <p:cNvPr name="Group 4" id="4"/>
          <p:cNvGrpSpPr/>
          <p:nvPr/>
        </p:nvGrpSpPr>
        <p:grpSpPr>
          <a:xfrm rot="0">
            <a:off x="4643509" y="6072335"/>
            <a:ext cx="4286631" cy="871901"/>
            <a:chOff x="0" y="0"/>
            <a:chExt cx="1998033" cy="406400"/>
          </a:xfrm>
        </p:grpSpPr>
        <p:sp>
          <p:nvSpPr>
            <p:cNvPr name="Freeform 5" id="5"/>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solidFill>
              <a:srgbClr val="FFFFFF"/>
            </a:solidFill>
            <a:ln w="38100" cap="sq">
              <a:solidFill>
                <a:srgbClr val="FFFFFF"/>
              </a:solidFill>
              <a:prstDash val="solid"/>
              <a:miter/>
            </a:ln>
          </p:spPr>
        </p:sp>
        <p:sp>
          <p:nvSpPr>
            <p:cNvPr name="TextBox 6" id="6"/>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000000"/>
                  </a:solidFill>
                  <a:latin typeface="Hussar Bold"/>
                  <a:ea typeface="Hussar Bold"/>
                  <a:cs typeface="Hussar Bold"/>
                  <a:sym typeface="Hussar Bold"/>
                </a:rPr>
                <a:t>TRUE</a:t>
              </a:r>
            </a:p>
          </p:txBody>
        </p:sp>
      </p:grpSp>
      <p:grpSp>
        <p:nvGrpSpPr>
          <p:cNvPr name="Group 7" id="7"/>
          <p:cNvGrpSpPr/>
          <p:nvPr/>
        </p:nvGrpSpPr>
        <p:grpSpPr>
          <a:xfrm rot="0">
            <a:off x="9357859" y="6072335"/>
            <a:ext cx="4286631" cy="871901"/>
            <a:chOff x="0" y="0"/>
            <a:chExt cx="1998033" cy="406400"/>
          </a:xfrm>
        </p:grpSpPr>
        <p:sp>
          <p:nvSpPr>
            <p:cNvPr name="Freeform 8" id="8"/>
            <p:cNvSpPr/>
            <p:nvPr/>
          </p:nvSpPr>
          <p:spPr>
            <a:xfrm flipH="false" flipV="false" rot="0">
              <a:off x="0" y="0"/>
              <a:ext cx="1998033" cy="406400"/>
            </a:xfrm>
            <a:custGeom>
              <a:avLst/>
              <a:gdLst/>
              <a:ahLst/>
              <a:cxnLst/>
              <a:rect r="r" b="b" t="t" l="l"/>
              <a:pathLst>
                <a:path h="406400" w="1998033">
                  <a:moveTo>
                    <a:pt x="1794833" y="0"/>
                  </a:moveTo>
                  <a:cubicBezTo>
                    <a:pt x="1907058" y="0"/>
                    <a:pt x="1998033" y="90976"/>
                    <a:pt x="1998033" y="203200"/>
                  </a:cubicBezTo>
                  <a:cubicBezTo>
                    <a:pt x="1998033" y="315424"/>
                    <a:pt x="1907058" y="406400"/>
                    <a:pt x="1794833" y="406400"/>
                  </a:cubicBezTo>
                  <a:lnTo>
                    <a:pt x="203200" y="406400"/>
                  </a:lnTo>
                  <a:cubicBezTo>
                    <a:pt x="90976" y="406400"/>
                    <a:pt x="0" y="315424"/>
                    <a:pt x="0" y="203200"/>
                  </a:cubicBezTo>
                  <a:cubicBezTo>
                    <a:pt x="0" y="90976"/>
                    <a:pt x="90976" y="0"/>
                    <a:pt x="203200" y="0"/>
                  </a:cubicBezTo>
                  <a:close/>
                </a:path>
              </a:pathLst>
            </a:custGeom>
            <a:ln w="38100" cap="sq">
              <a:solidFill>
                <a:srgbClr val="FFFFFF"/>
              </a:solidFill>
              <a:prstDash val="solid"/>
              <a:miter/>
            </a:ln>
          </p:spPr>
        </p:sp>
        <p:sp>
          <p:nvSpPr>
            <p:cNvPr name="TextBox 9" id="9"/>
            <p:cNvSpPr txBox="true"/>
            <p:nvPr/>
          </p:nvSpPr>
          <p:spPr>
            <a:xfrm>
              <a:off x="0" y="-38100"/>
              <a:ext cx="1998033" cy="444500"/>
            </a:xfrm>
            <a:prstGeom prst="rect">
              <a:avLst/>
            </a:prstGeom>
          </p:spPr>
          <p:txBody>
            <a:bodyPr anchor="ctr" rtlCol="false" tIns="50800" lIns="50800" bIns="50800" rIns="50800"/>
            <a:lstStyle/>
            <a:p>
              <a:pPr algn="ctr">
                <a:lnSpc>
                  <a:spcPts val="2799"/>
                </a:lnSpc>
              </a:pPr>
              <a:r>
                <a:rPr lang="en-US" sz="1999">
                  <a:solidFill>
                    <a:srgbClr val="FFFFFF"/>
                  </a:solidFill>
                  <a:latin typeface="Hussar Bold"/>
                  <a:ea typeface="Hussar Bold"/>
                  <a:cs typeface="Hussar Bold"/>
                  <a:sym typeface="Hussar Bold"/>
                </a:rPr>
                <a:t>FALSE</a:t>
              </a:r>
            </a:p>
          </p:txBody>
        </p:sp>
      </p:gr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302470" y="2976016"/>
            <a:ext cx="9721160" cy="4506847"/>
          </a:xfrm>
          <a:prstGeom prst="rect">
            <a:avLst/>
          </a:prstGeom>
        </p:spPr>
        <p:txBody>
          <a:bodyPr anchor="t" rtlCol="false" tIns="0" lIns="0" bIns="0" rIns="0">
            <a:spAutoFit/>
          </a:bodyPr>
          <a:lstStyle/>
          <a:p>
            <a:pPr algn="ctr">
              <a:lnSpc>
                <a:spcPts val="5115"/>
              </a:lnSpc>
            </a:pPr>
            <a:r>
              <a:rPr lang="en-US" sz="4919">
                <a:solidFill>
                  <a:srgbClr val="FFFFFF"/>
                </a:solidFill>
                <a:latin typeface="Hussar Bold"/>
                <a:ea typeface="Hussar Bold"/>
                <a:cs typeface="Hussar Bold"/>
                <a:sym typeface="Hussar Bold"/>
              </a:rPr>
              <a:t>You have a youth who is interested in participating in a 4-H event (or an outside 4-H event, but project related) and can not financially afford it. How can you help?</a:t>
            </a:r>
          </a:p>
        </p:txBody>
      </p:sp>
      <p:grpSp>
        <p:nvGrpSpPr>
          <p:cNvPr name="Group 4" id="4"/>
          <p:cNvGrpSpPr/>
          <p:nvPr/>
        </p:nvGrpSpPr>
        <p:grpSpPr>
          <a:xfrm rot="0">
            <a:off x="8715935" y="1978683"/>
            <a:ext cx="856129" cy="856129"/>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6" id="6"/>
            <p:cNvSpPr txBox="true"/>
            <p:nvPr/>
          </p:nvSpPr>
          <p:spPr>
            <a:xfrm>
              <a:off x="76200" y="114300"/>
              <a:ext cx="660400" cy="622300"/>
            </a:xfrm>
            <a:prstGeom prst="rect">
              <a:avLst/>
            </a:prstGeom>
          </p:spPr>
          <p:txBody>
            <a:bodyPr anchor="ctr" rtlCol="false" tIns="50800" lIns="50800" bIns="50800" rIns="50800"/>
            <a:lstStyle/>
            <a:p>
              <a:pPr algn="ctr">
                <a:lnSpc>
                  <a:spcPts val="2391"/>
                </a:lnSpc>
              </a:pPr>
              <a:r>
                <a:rPr lang="en-US" sz="2299">
                  <a:solidFill>
                    <a:srgbClr val="000000"/>
                  </a:solidFill>
                  <a:latin typeface="Hussar Bold"/>
                  <a:ea typeface="Hussar Bold"/>
                  <a:cs typeface="Hussar Bold"/>
                  <a:sym typeface="Hussar Bold"/>
                </a:rPr>
                <a:t>9</a:t>
              </a:r>
            </a:p>
          </p:txBody>
        </p:sp>
      </p:gr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409911" y="2427722"/>
            <a:ext cx="9468179" cy="4390009"/>
          </a:xfrm>
          <a:prstGeom prst="rect">
            <a:avLst/>
          </a:prstGeom>
        </p:spPr>
        <p:txBody>
          <a:bodyPr anchor="t" rtlCol="false" tIns="0" lIns="0" bIns="0" rIns="0">
            <a:spAutoFit/>
          </a:bodyPr>
          <a:lstStyle/>
          <a:p>
            <a:pPr algn="ctr">
              <a:lnSpc>
                <a:spcPts val="3847"/>
              </a:lnSpc>
            </a:pPr>
            <a:r>
              <a:rPr lang="en-US" sz="3699">
                <a:solidFill>
                  <a:srgbClr val="FFFFFF"/>
                </a:solidFill>
                <a:latin typeface="Hussar Bold"/>
                <a:ea typeface="Hussar Bold"/>
                <a:cs typeface="Hussar Bold"/>
                <a:sym typeface="Hussar Bold"/>
              </a:rPr>
              <a:t>As a club or project committee discuss financially supporting this member before sending them the ULC to ask for assistance. </a:t>
            </a:r>
          </a:p>
          <a:p>
            <a:pPr algn="ctr">
              <a:lnSpc>
                <a:spcPts val="3847"/>
              </a:lnSpc>
            </a:pPr>
          </a:p>
          <a:p>
            <a:pPr algn="ctr">
              <a:lnSpc>
                <a:spcPts val="3847"/>
              </a:lnSpc>
            </a:pPr>
            <a:r>
              <a:rPr lang="en-US" sz="3699">
                <a:solidFill>
                  <a:srgbClr val="FFFFFF"/>
                </a:solidFill>
                <a:latin typeface="Hussar Bold"/>
                <a:ea typeface="Hussar Bold"/>
                <a:cs typeface="Hussar Bold"/>
                <a:sym typeface="Hussar Bold"/>
              </a:rPr>
              <a:t>Submit meeting minutes (including discussion, motions and voting) AND which members will be receiving this support. </a:t>
            </a: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sp>
        <p:nvSpPr>
          <p:cNvPr name="TextBox 3" id="3"/>
          <p:cNvSpPr txBox="true"/>
          <p:nvPr/>
        </p:nvSpPr>
        <p:spPr>
          <a:xfrm rot="0">
            <a:off x="4035394" y="2195169"/>
            <a:ext cx="10217213" cy="5341587"/>
          </a:xfrm>
          <a:prstGeom prst="rect">
            <a:avLst/>
          </a:prstGeom>
        </p:spPr>
        <p:txBody>
          <a:bodyPr anchor="t" rtlCol="false" tIns="0" lIns="0" bIns="0" rIns="0">
            <a:spAutoFit/>
          </a:bodyPr>
          <a:lstStyle/>
          <a:p>
            <a:pPr algn="ctr">
              <a:lnSpc>
                <a:spcPts val="7937"/>
              </a:lnSpc>
            </a:pPr>
            <a:r>
              <a:rPr lang="en-US" sz="7859">
                <a:solidFill>
                  <a:srgbClr val="FFFFFF"/>
                </a:solidFill>
                <a:latin typeface="Hussar Bold"/>
                <a:ea typeface="Hussar Bold"/>
                <a:cs typeface="Hussar Bold"/>
                <a:sym typeface="Hussar Bold"/>
              </a:rPr>
              <a:t>Congratulations!</a:t>
            </a:r>
          </a:p>
          <a:p>
            <a:pPr algn="ctr">
              <a:lnSpc>
                <a:spcPts val="7937"/>
              </a:lnSpc>
            </a:pPr>
          </a:p>
          <a:p>
            <a:pPr algn="ctr">
              <a:lnSpc>
                <a:spcPts val="8644"/>
              </a:lnSpc>
            </a:pPr>
            <a:r>
              <a:rPr lang="en-US" sz="8559">
                <a:solidFill>
                  <a:srgbClr val="FFFFFF"/>
                </a:solidFill>
                <a:latin typeface="Hussar Bold"/>
                <a:ea typeface="Hussar Bold"/>
                <a:cs typeface="Hussar Bold"/>
                <a:sym typeface="Hussar Bold"/>
              </a:rPr>
              <a:t>You are a Financial Wizard!</a:t>
            </a:r>
          </a:p>
        </p:txBody>
      </p:sp>
    </p:spTree>
  </p:cSld>
  <p:clrMapOvr>
    <a:masterClrMapping/>
  </p:clrMapOvr>
</p:sld>
</file>

<file path=ppt/slides/slide61.xml><?xml version="1.0" encoding="utf-8"?>
<p:sld xmlns:p="http://schemas.openxmlformats.org/presentationml/2006/main" xmlns:a="http://schemas.openxmlformats.org/drawingml/2006/main">
  <p:cSld>
    <p:bg>
      <p:bgPr>
        <a:solidFill>
          <a:srgbClr val="339966"/>
        </a:solidFill>
      </p:bgPr>
    </p:bg>
    <p:spTree>
      <p:nvGrpSpPr>
        <p:cNvPr id="1" name=""/>
        <p:cNvGrpSpPr/>
        <p:nvPr/>
      </p:nvGrpSpPr>
      <p:grpSpPr>
        <a:xfrm>
          <a:off x="0" y="0"/>
          <a:ext cx="0" cy="0"/>
          <a:chOff x="0" y="0"/>
          <a:chExt cx="0" cy="0"/>
        </a:xfrm>
      </p:grpSpPr>
      <p:sp>
        <p:nvSpPr>
          <p:cNvPr name="TextBox 2" id="2"/>
          <p:cNvSpPr txBox="true"/>
          <p:nvPr/>
        </p:nvSpPr>
        <p:spPr>
          <a:xfrm rot="0">
            <a:off x="814192" y="2318750"/>
            <a:ext cx="16659616" cy="3876675"/>
          </a:xfrm>
          <a:prstGeom prst="rect">
            <a:avLst/>
          </a:prstGeom>
        </p:spPr>
        <p:txBody>
          <a:bodyPr anchor="t" rtlCol="false" tIns="0" lIns="0" bIns="0" rIns="0">
            <a:spAutoFit/>
          </a:bodyPr>
          <a:lstStyle/>
          <a:p>
            <a:pPr algn="ctr">
              <a:lnSpc>
                <a:spcPts val="4319"/>
              </a:lnSpc>
              <a:spcBef>
                <a:spcPct val="0"/>
              </a:spcBef>
            </a:pPr>
          </a:p>
          <a:p>
            <a:pPr algn="ctr">
              <a:lnSpc>
                <a:spcPts val="6719"/>
              </a:lnSpc>
              <a:spcBef>
                <a:spcPct val="0"/>
              </a:spcBef>
            </a:pPr>
            <a:r>
              <a:rPr lang="en-US" b="true" sz="5599">
                <a:solidFill>
                  <a:srgbClr val="FFFFFF"/>
                </a:solidFill>
                <a:latin typeface="Public Sans Bold"/>
                <a:ea typeface="Public Sans Bold"/>
                <a:cs typeface="Public Sans Bold"/>
                <a:sym typeface="Public Sans Bold"/>
              </a:rPr>
              <a:t>What is one area of improvement you want to tackle as a Leader this 4-H Year?</a:t>
            </a:r>
          </a:p>
          <a:p>
            <a:pPr algn="ctr">
              <a:lnSpc>
                <a:spcPts val="4319"/>
              </a:lnSpc>
              <a:spcBef>
                <a:spcPct val="0"/>
              </a:spcBef>
            </a:pPr>
          </a:p>
          <a:p>
            <a:pPr algn="ctr">
              <a:lnSpc>
                <a:spcPts val="4319"/>
              </a:lnSpc>
              <a:spcBef>
                <a:spcPct val="0"/>
              </a:spcBef>
            </a:pPr>
            <a:r>
              <a:rPr lang="en-US" sz="3599">
                <a:solidFill>
                  <a:srgbClr val="FFFFFF"/>
                </a:solidFill>
                <a:latin typeface="Public Sans"/>
                <a:ea typeface="Public Sans"/>
                <a:cs typeface="Public Sans"/>
                <a:sym typeface="Public Sans"/>
              </a:rPr>
              <a:t>Share it with another leader. Write it down to hold yourself accountable. </a:t>
            </a:r>
          </a:p>
          <a:p>
            <a:pPr algn="ctr">
              <a:lnSpc>
                <a:spcPts val="4319"/>
              </a:lnSpc>
              <a:spcBef>
                <a:spcPct val="0"/>
              </a:spcBef>
            </a:pPr>
          </a:p>
        </p:txBody>
      </p:sp>
      <p:sp>
        <p:nvSpPr>
          <p:cNvPr name="TextBox 3" id="3"/>
          <p:cNvSpPr txBox="true"/>
          <p:nvPr/>
        </p:nvSpPr>
        <p:spPr>
          <a:xfrm rot="0">
            <a:off x="344186" y="416391"/>
            <a:ext cx="15808947" cy="1224618"/>
          </a:xfrm>
          <a:prstGeom prst="rect">
            <a:avLst/>
          </a:prstGeom>
        </p:spPr>
        <p:txBody>
          <a:bodyPr anchor="t" rtlCol="false" tIns="0" lIns="0" bIns="0" rIns="0">
            <a:spAutoFit/>
          </a:bodyPr>
          <a:lstStyle/>
          <a:p>
            <a:pPr algn="l" marL="0" indent="0" lvl="0">
              <a:lnSpc>
                <a:spcPts val="8088"/>
              </a:lnSpc>
            </a:pPr>
            <a:r>
              <a:rPr lang="en-US" sz="8088" spc="-202">
                <a:solidFill>
                  <a:srgbClr val="FFFFFF"/>
                </a:solidFill>
                <a:latin typeface="Gotham 3"/>
                <a:ea typeface="Gotham 3"/>
                <a:cs typeface="Gotham 3"/>
                <a:sym typeface="Gotham 3"/>
              </a:rPr>
              <a:t>Reflection</a:t>
            </a:r>
          </a:p>
        </p:txBody>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sp>
        <p:nvSpPr>
          <p:cNvPr name="Freeform 2" id="2"/>
          <p:cNvSpPr/>
          <p:nvPr/>
        </p:nvSpPr>
        <p:spPr>
          <a:xfrm flipH="false" flipV="false" rot="0">
            <a:off x="8534530" y="2587847"/>
            <a:ext cx="1218939" cy="1240067"/>
          </a:xfrm>
          <a:custGeom>
            <a:avLst/>
            <a:gdLst/>
            <a:ahLst/>
            <a:cxnLst/>
            <a:rect r="r" b="b" t="t" l="l"/>
            <a:pathLst>
              <a:path h="1240067" w="1218939">
                <a:moveTo>
                  <a:pt x="0" y="0"/>
                </a:moveTo>
                <a:lnTo>
                  <a:pt x="1218940" y="0"/>
                </a:lnTo>
                <a:lnTo>
                  <a:pt x="1218940" y="1240068"/>
                </a:lnTo>
                <a:lnTo>
                  <a:pt x="0" y="1240068"/>
                </a:lnTo>
                <a:lnTo>
                  <a:pt x="0" y="0"/>
                </a:lnTo>
                <a:close/>
              </a:path>
            </a:pathLst>
          </a:custGeom>
          <a:blipFill>
            <a:blip r:embed="rId2"/>
            <a:stretch>
              <a:fillRect l="0" t="0" r="0" b="0"/>
            </a:stretch>
          </a:blipFill>
        </p:spPr>
      </p:sp>
      <p:sp>
        <p:nvSpPr>
          <p:cNvPr name="TextBox 3" id="3"/>
          <p:cNvSpPr txBox="true"/>
          <p:nvPr/>
        </p:nvSpPr>
        <p:spPr>
          <a:xfrm rot="0">
            <a:off x="0" y="4471987"/>
            <a:ext cx="18288000" cy="1200150"/>
          </a:xfrm>
          <a:prstGeom prst="rect">
            <a:avLst/>
          </a:prstGeom>
        </p:spPr>
        <p:txBody>
          <a:bodyPr anchor="t" rtlCol="false" tIns="0" lIns="0" bIns="0" rIns="0">
            <a:spAutoFit/>
          </a:bodyPr>
          <a:lstStyle/>
          <a:p>
            <a:pPr algn="ctr">
              <a:lnSpc>
                <a:spcPts val="8399"/>
              </a:lnSpc>
            </a:pPr>
            <a:r>
              <a:rPr lang="en-US" b="true" sz="6999">
                <a:solidFill>
                  <a:srgbClr val="FFFFFF"/>
                </a:solidFill>
                <a:latin typeface="Gotham 1"/>
                <a:ea typeface="Gotham 1"/>
                <a:cs typeface="Gotham 1"/>
                <a:sym typeface="Gotham 1"/>
              </a:rPr>
              <a:t>BREAK</a:t>
            </a:r>
          </a:p>
        </p:txBody>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alphaModFix amt="17000"/>
            </a:blip>
            <a:srcRect l="0" t="7786" r="0" b="7786"/>
            <a:stretch>
              <a:fillRect/>
            </a:stretch>
          </p:blipFill>
          <p:spPr>
            <a:xfrm flipH="false" flipV="false">
              <a:off x="0" y="0"/>
              <a:ext cx="24384000" cy="13716000"/>
            </a:xfrm>
            <a:prstGeom prst="rect">
              <a:avLst/>
            </a:prstGeom>
          </p:spPr>
        </p:pic>
      </p:grpSp>
      <p:sp>
        <p:nvSpPr>
          <p:cNvPr name="Freeform 4" id="4"/>
          <p:cNvSpPr/>
          <p:nvPr/>
        </p:nvSpPr>
        <p:spPr>
          <a:xfrm flipH="false" flipV="false" rot="0">
            <a:off x="8534530" y="2587847"/>
            <a:ext cx="1218939" cy="1240067"/>
          </a:xfrm>
          <a:custGeom>
            <a:avLst/>
            <a:gdLst/>
            <a:ahLst/>
            <a:cxnLst/>
            <a:rect r="r" b="b" t="t" l="l"/>
            <a:pathLst>
              <a:path h="1240067" w="1218939">
                <a:moveTo>
                  <a:pt x="0" y="0"/>
                </a:moveTo>
                <a:lnTo>
                  <a:pt x="1218940" y="0"/>
                </a:lnTo>
                <a:lnTo>
                  <a:pt x="1218940" y="1240068"/>
                </a:lnTo>
                <a:lnTo>
                  <a:pt x="0" y="1240068"/>
                </a:lnTo>
                <a:lnTo>
                  <a:pt x="0" y="0"/>
                </a:lnTo>
                <a:close/>
              </a:path>
            </a:pathLst>
          </a:custGeom>
          <a:blipFill>
            <a:blip r:embed="rId3"/>
            <a:stretch>
              <a:fillRect l="0" t="0" r="0" b="0"/>
            </a:stretch>
          </a:blipFill>
        </p:spPr>
      </p:sp>
      <p:sp>
        <p:nvSpPr>
          <p:cNvPr name="TextBox 5" id="5"/>
          <p:cNvSpPr txBox="true"/>
          <p:nvPr/>
        </p:nvSpPr>
        <p:spPr>
          <a:xfrm rot="0">
            <a:off x="0" y="3943350"/>
            <a:ext cx="18288000" cy="2257425"/>
          </a:xfrm>
          <a:prstGeom prst="rect">
            <a:avLst/>
          </a:prstGeom>
        </p:spPr>
        <p:txBody>
          <a:bodyPr anchor="t" rtlCol="false" tIns="0" lIns="0" bIns="0" rIns="0">
            <a:spAutoFit/>
          </a:bodyPr>
          <a:lstStyle/>
          <a:p>
            <a:pPr algn="ctr">
              <a:lnSpc>
                <a:spcPts val="8399"/>
              </a:lnSpc>
            </a:pPr>
            <a:r>
              <a:rPr lang="en-US" sz="6999" b="true">
                <a:solidFill>
                  <a:srgbClr val="FFFFFF"/>
                </a:solidFill>
                <a:latin typeface="Gotham 1"/>
                <a:ea typeface="Gotham 1"/>
                <a:cs typeface="Gotham 1"/>
                <a:sym typeface="Gotham 1"/>
              </a:rPr>
              <a:t>Engaging 4-H Club Meetings </a:t>
            </a:r>
          </a:p>
          <a:p>
            <a:pPr algn="ctr">
              <a:lnSpc>
                <a:spcPts val="8399"/>
              </a:lnSpc>
            </a:pPr>
            <a:r>
              <a:rPr lang="en-US" b="true" sz="6999">
                <a:solidFill>
                  <a:srgbClr val="FFFFFF"/>
                </a:solidFill>
                <a:latin typeface="Gotham 1"/>
                <a:ea typeface="Gotham 1"/>
                <a:cs typeface="Gotham 1"/>
                <a:sym typeface="Gotham 1"/>
              </a:rPr>
              <a:t>&amp; Meeting Structure</a:t>
            </a:r>
          </a:p>
        </p:txBody>
      </p:sp>
      <p:sp>
        <p:nvSpPr>
          <p:cNvPr name="TextBox 6" id="6"/>
          <p:cNvSpPr txBox="true"/>
          <p:nvPr/>
        </p:nvSpPr>
        <p:spPr>
          <a:xfrm rot="0">
            <a:off x="4771719" y="6248923"/>
            <a:ext cx="8744562" cy="476250"/>
          </a:xfrm>
          <a:prstGeom prst="rect">
            <a:avLst/>
          </a:prstGeom>
        </p:spPr>
        <p:txBody>
          <a:bodyPr anchor="t" rtlCol="false" tIns="0" lIns="0" bIns="0" rIns="0">
            <a:spAutoFit/>
          </a:bodyPr>
          <a:lstStyle/>
          <a:p>
            <a:pPr algn="ctr" marL="0" indent="0" lvl="0">
              <a:lnSpc>
                <a:spcPts val="3360"/>
              </a:lnSpc>
              <a:spcBef>
                <a:spcPct val="0"/>
              </a:spcBef>
            </a:pPr>
            <a:r>
              <a:rPr lang="en-US" sz="2800">
                <a:solidFill>
                  <a:srgbClr val="FFFFFF"/>
                </a:solidFill>
                <a:latin typeface="Gotham 2"/>
                <a:ea typeface="Gotham 2"/>
                <a:cs typeface="Gotham 2"/>
                <a:sym typeface="Gotham 2"/>
              </a:rPr>
              <a:t>GALLATIN COUNTY 4-H</a:t>
            </a:r>
          </a:p>
        </p:txBody>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748688" y="-388808"/>
            <a:ext cx="11367966" cy="11367920"/>
            <a:chOff x="0" y="0"/>
            <a:chExt cx="6350000" cy="6349975"/>
          </a:xfrm>
        </p:grpSpPr>
        <p:sp>
          <p:nvSpPr>
            <p:cNvPr name="Freeform 3" id="3"/>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4999" t="0" r="-24999" b="0"/>
              </a:stretch>
            </a:blipFill>
          </p:spPr>
        </p:sp>
      </p:grpSp>
      <p:sp>
        <p:nvSpPr>
          <p:cNvPr name="TextBox 4" id="4"/>
          <p:cNvSpPr txBox="true"/>
          <p:nvPr/>
        </p:nvSpPr>
        <p:spPr>
          <a:xfrm rot="0">
            <a:off x="344186" y="416391"/>
            <a:ext cx="11111686" cy="1224618"/>
          </a:xfrm>
          <a:prstGeom prst="rect">
            <a:avLst/>
          </a:prstGeom>
        </p:spPr>
        <p:txBody>
          <a:bodyPr anchor="t" rtlCol="false" tIns="0" lIns="0" bIns="0" rIns="0">
            <a:spAutoFit/>
          </a:bodyPr>
          <a:lstStyle/>
          <a:p>
            <a:pPr algn="l" marL="0" indent="0" lvl="0">
              <a:lnSpc>
                <a:spcPts val="8088"/>
              </a:lnSpc>
            </a:pPr>
            <a:r>
              <a:rPr lang="en-US" sz="8088" spc="-202">
                <a:solidFill>
                  <a:srgbClr val="FFFFFF"/>
                </a:solidFill>
                <a:latin typeface="Gotham 3"/>
                <a:ea typeface="Gotham 3"/>
                <a:cs typeface="Gotham 3"/>
                <a:sym typeface="Gotham 3"/>
              </a:rPr>
              <a:t>Why Clubs Matter</a:t>
            </a:r>
          </a:p>
        </p:txBody>
      </p:sp>
      <p:sp>
        <p:nvSpPr>
          <p:cNvPr name="TextBox 5" id="5"/>
          <p:cNvSpPr txBox="true"/>
          <p:nvPr/>
        </p:nvSpPr>
        <p:spPr>
          <a:xfrm rot="0">
            <a:off x="344186" y="2240721"/>
            <a:ext cx="11548154" cy="7839076"/>
          </a:xfrm>
          <a:prstGeom prst="rect">
            <a:avLst/>
          </a:prstGeom>
        </p:spPr>
        <p:txBody>
          <a:bodyPr anchor="t" rtlCol="false" tIns="0" lIns="0" bIns="0" rIns="0">
            <a:spAutoFit/>
          </a:bodyPr>
          <a:lstStyle/>
          <a:p>
            <a:pPr algn="l" marL="906770" indent="-453385" lvl="1">
              <a:lnSpc>
                <a:spcPts val="5879"/>
              </a:lnSpc>
              <a:buFont typeface="Arial"/>
              <a:buChar char="•"/>
            </a:pPr>
            <a:r>
              <a:rPr lang="en-US" sz="4199">
                <a:solidFill>
                  <a:srgbClr val="FFFFFF"/>
                </a:solidFill>
                <a:latin typeface="Garet"/>
                <a:ea typeface="Garet"/>
                <a:cs typeface="Garet"/>
                <a:sym typeface="Garet"/>
              </a:rPr>
              <a:t>Connection to the 4-H mission</a:t>
            </a:r>
          </a:p>
          <a:p>
            <a:pPr algn="l" marL="906770" indent="-453385" lvl="1">
              <a:lnSpc>
                <a:spcPts val="5879"/>
              </a:lnSpc>
              <a:buFont typeface="Arial"/>
              <a:buChar char="•"/>
            </a:pPr>
            <a:r>
              <a:rPr lang="en-US" sz="4199">
                <a:solidFill>
                  <a:srgbClr val="FFFFFF"/>
                </a:solidFill>
                <a:latin typeface="Garet"/>
                <a:ea typeface="Garet"/>
                <a:cs typeface="Garet"/>
                <a:sym typeface="Garet"/>
              </a:rPr>
              <a:t>Hub for information</a:t>
            </a:r>
          </a:p>
          <a:p>
            <a:pPr algn="l" marL="906770" indent="-453385" lvl="1">
              <a:lnSpc>
                <a:spcPts val="5879"/>
              </a:lnSpc>
              <a:buFont typeface="Arial"/>
              <a:buChar char="•"/>
            </a:pPr>
            <a:r>
              <a:rPr lang="en-US" sz="4199">
                <a:solidFill>
                  <a:srgbClr val="FFFFFF"/>
                </a:solidFill>
                <a:latin typeface="Garet"/>
                <a:ea typeface="Garet"/>
                <a:cs typeface="Garet"/>
                <a:sym typeface="Garet"/>
              </a:rPr>
              <a:t>Collaboration</a:t>
            </a:r>
          </a:p>
          <a:p>
            <a:pPr algn="l" marL="906770" indent="-453385" lvl="1">
              <a:lnSpc>
                <a:spcPts val="5879"/>
              </a:lnSpc>
              <a:buFont typeface="Arial"/>
              <a:buChar char="•"/>
            </a:pPr>
            <a:r>
              <a:rPr lang="en-US" sz="4199">
                <a:solidFill>
                  <a:srgbClr val="FFFFFF"/>
                </a:solidFill>
                <a:latin typeface="Garet"/>
                <a:ea typeface="Garet"/>
                <a:cs typeface="Garet"/>
                <a:sym typeface="Garet"/>
              </a:rPr>
              <a:t>Relationships &amp; Belonging</a:t>
            </a:r>
          </a:p>
          <a:p>
            <a:pPr algn="l" marL="906770" indent="-453385" lvl="1">
              <a:lnSpc>
                <a:spcPts val="5879"/>
              </a:lnSpc>
              <a:buFont typeface="Arial"/>
              <a:buChar char="•"/>
            </a:pPr>
            <a:r>
              <a:rPr lang="en-US" sz="4199">
                <a:solidFill>
                  <a:srgbClr val="FFFFFF"/>
                </a:solidFill>
                <a:latin typeface="Garet"/>
                <a:ea typeface="Garet"/>
                <a:cs typeface="Garet"/>
                <a:sym typeface="Garet"/>
              </a:rPr>
              <a:t>Community impact</a:t>
            </a:r>
          </a:p>
          <a:p>
            <a:pPr algn="l" marL="906770" indent="-453385" lvl="1">
              <a:lnSpc>
                <a:spcPts val="5879"/>
              </a:lnSpc>
              <a:buFont typeface="Arial"/>
              <a:buChar char="•"/>
            </a:pPr>
            <a:r>
              <a:rPr lang="en-US" sz="4199">
                <a:solidFill>
                  <a:srgbClr val="FFFFFF"/>
                </a:solidFill>
                <a:latin typeface="Garet"/>
                <a:ea typeface="Garet"/>
                <a:cs typeface="Garet"/>
                <a:sym typeface="Garet"/>
              </a:rPr>
              <a:t>Public Speaking</a:t>
            </a:r>
          </a:p>
          <a:p>
            <a:pPr algn="l" marL="906770" indent="-453385" lvl="1">
              <a:lnSpc>
                <a:spcPts val="5879"/>
              </a:lnSpc>
              <a:buFont typeface="Arial"/>
              <a:buChar char="•"/>
            </a:pPr>
            <a:r>
              <a:rPr lang="en-US" sz="4199">
                <a:solidFill>
                  <a:srgbClr val="FFFFFF"/>
                </a:solidFill>
                <a:latin typeface="Garet"/>
                <a:ea typeface="Garet"/>
                <a:cs typeface="Garet"/>
                <a:sym typeface="Garet"/>
              </a:rPr>
              <a:t>Educational beyond projects</a:t>
            </a:r>
          </a:p>
          <a:p>
            <a:pPr algn="l" marL="906770" indent="-453385" lvl="1">
              <a:lnSpc>
                <a:spcPts val="5879"/>
              </a:lnSpc>
              <a:buFont typeface="Arial"/>
              <a:buChar char="•"/>
            </a:pPr>
            <a:r>
              <a:rPr lang="en-US" sz="4199">
                <a:solidFill>
                  <a:srgbClr val="FFFFFF"/>
                </a:solidFill>
                <a:latin typeface="Garet"/>
                <a:ea typeface="Garet"/>
                <a:cs typeface="Garet"/>
                <a:sym typeface="Garet"/>
              </a:rPr>
              <a:t>Citizenship</a:t>
            </a:r>
          </a:p>
          <a:p>
            <a:pPr algn="l">
              <a:lnSpc>
                <a:spcPts val="5879"/>
              </a:lnSpc>
            </a:pPr>
          </a:p>
          <a:p>
            <a:pPr algn="ctr">
              <a:lnSpc>
                <a:spcPts val="4619"/>
              </a:lnSpc>
            </a:pPr>
            <a:r>
              <a:rPr lang="en-US" sz="3299">
                <a:solidFill>
                  <a:srgbClr val="FFFFFF"/>
                </a:solidFill>
                <a:latin typeface="Garet"/>
                <a:ea typeface="Garet"/>
                <a:cs typeface="Garet"/>
                <a:sym typeface="Garet"/>
              </a:rPr>
              <a:t>What benefit is the member getting out of participating in a Club vs. Member at Large?</a:t>
            </a:r>
          </a:p>
        </p:txBody>
      </p:sp>
    </p:spTree>
  </p:cSld>
  <p:clrMapOvr>
    <a:masterClrMapping/>
  </p:clrMapOvr>
</p:sld>
</file>

<file path=ppt/slides/slide6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1203" y="475889"/>
            <a:ext cx="17845594" cy="9335223"/>
          </a:xfrm>
          <a:custGeom>
            <a:avLst/>
            <a:gdLst/>
            <a:ahLst/>
            <a:cxnLst/>
            <a:rect r="r" b="b" t="t" l="l"/>
            <a:pathLst>
              <a:path h="9335223" w="17845594">
                <a:moveTo>
                  <a:pt x="0" y="0"/>
                </a:moveTo>
                <a:lnTo>
                  <a:pt x="17845594" y="0"/>
                </a:lnTo>
                <a:lnTo>
                  <a:pt x="17845594" y="9335222"/>
                </a:lnTo>
                <a:lnTo>
                  <a:pt x="0" y="9335222"/>
                </a:lnTo>
                <a:lnTo>
                  <a:pt x="0" y="0"/>
                </a:lnTo>
                <a:close/>
              </a:path>
            </a:pathLst>
          </a:custGeom>
          <a:blipFill>
            <a:blip r:embed="rId2"/>
            <a:stretch>
              <a:fillRect l="0" t="0" r="0" b="0"/>
            </a:stretch>
          </a:blipFill>
        </p:spPr>
      </p:sp>
      <p:sp>
        <p:nvSpPr>
          <p:cNvPr name="Freeform 3" id="3"/>
          <p:cNvSpPr/>
          <p:nvPr/>
        </p:nvSpPr>
        <p:spPr>
          <a:xfrm flipH="false" flipV="false" rot="0">
            <a:off x="4026309" y="475889"/>
            <a:ext cx="10235382" cy="9650162"/>
          </a:xfrm>
          <a:custGeom>
            <a:avLst/>
            <a:gdLst/>
            <a:ahLst/>
            <a:cxnLst/>
            <a:rect r="r" b="b" t="t" l="l"/>
            <a:pathLst>
              <a:path h="9650162" w="10235382">
                <a:moveTo>
                  <a:pt x="0" y="0"/>
                </a:moveTo>
                <a:lnTo>
                  <a:pt x="10235382" y="0"/>
                </a:lnTo>
                <a:lnTo>
                  <a:pt x="10235382" y="9650162"/>
                </a:lnTo>
                <a:lnTo>
                  <a:pt x="0" y="9650162"/>
                </a:lnTo>
                <a:lnTo>
                  <a:pt x="0" y="0"/>
                </a:lnTo>
                <a:close/>
              </a:path>
            </a:pathLst>
          </a:custGeom>
          <a:blipFill>
            <a:blip r:embed="rId3"/>
            <a:stretch>
              <a:fillRect l="0" t="0" r="0" b="0"/>
            </a:stretch>
          </a:blipFill>
        </p:spPr>
      </p:sp>
    </p:spTree>
  </p:cSld>
  <p:clrMapOvr>
    <a:masterClrMapping/>
  </p:clrMapOvr>
</p:sld>
</file>

<file path=ppt/slides/slide66.xml><?xml version="1.0" encoding="utf-8"?>
<p:sld xmlns:p="http://schemas.openxmlformats.org/presentationml/2006/main" xmlns:a="http://schemas.openxmlformats.org/drawingml/2006/main">
  <p:cSld>
    <p:bg>
      <p:bgPr>
        <a:solidFill>
          <a:srgbClr val="C9E3DC"/>
        </a:solidFill>
      </p:bgPr>
    </p:bg>
    <p:spTree>
      <p:nvGrpSpPr>
        <p:cNvPr id="1" name=""/>
        <p:cNvGrpSpPr/>
        <p:nvPr/>
      </p:nvGrpSpPr>
      <p:grpSpPr>
        <a:xfrm>
          <a:off x="0" y="0"/>
          <a:ext cx="0" cy="0"/>
          <a:chOff x="0" y="0"/>
          <a:chExt cx="0" cy="0"/>
        </a:xfrm>
      </p:grpSpPr>
      <p:sp>
        <p:nvSpPr>
          <p:cNvPr name="TextBox 2" id="2"/>
          <p:cNvSpPr txBox="true"/>
          <p:nvPr/>
        </p:nvSpPr>
        <p:spPr>
          <a:xfrm rot="0">
            <a:off x="4206410" y="27337"/>
            <a:ext cx="10094384" cy="2011786"/>
          </a:xfrm>
          <a:prstGeom prst="rect">
            <a:avLst/>
          </a:prstGeom>
        </p:spPr>
        <p:txBody>
          <a:bodyPr anchor="t" rtlCol="false" tIns="0" lIns="0" bIns="0" rIns="0">
            <a:spAutoFit/>
          </a:bodyPr>
          <a:lstStyle/>
          <a:p>
            <a:pPr algn="ctr">
              <a:lnSpc>
                <a:spcPts val="3845"/>
              </a:lnSpc>
              <a:spcBef>
                <a:spcPct val="0"/>
              </a:spcBef>
            </a:pPr>
          </a:p>
          <a:p>
            <a:pPr algn="ctr">
              <a:lnSpc>
                <a:spcPts val="3845"/>
              </a:lnSpc>
              <a:spcBef>
                <a:spcPct val="0"/>
              </a:spcBef>
            </a:pPr>
            <a:r>
              <a:rPr lang="en-US" sz="3845" spc="-96">
                <a:solidFill>
                  <a:srgbClr val="000000"/>
                </a:solidFill>
                <a:latin typeface="Gotham 3"/>
                <a:ea typeface="Gotham 3"/>
                <a:cs typeface="Gotham 3"/>
                <a:sym typeface="Gotham 3"/>
              </a:rPr>
              <a:t>DON'T JUST DO THE ACTIVITY</a:t>
            </a:r>
          </a:p>
          <a:p>
            <a:pPr algn="ctr">
              <a:lnSpc>
                <a:spcPts val="3845"/>
              </a:lnSpc>
              <a:spcBef>
                <a:spcPct val="0"/>
              </a:spcBef>
            </a:pPr>
          </a:p>
          <a:p>
            <a:pPr algn="ctr">
              <a:lnSpc>
                <a:spcPts val="3845"/>
              </a:lnSpc>
              <a:spcBef>
                <a:spcPct val="0"/>
              </a:spcBef>
            </a:pPr>
            <a:r>
              <a:rPr lang="en-US" sz="3845" spc="-96">
                <a:solidFill>
                  <a:srgbClr val="000000"/>
                </a:solidFill>
                <a:latin typeface="Gotham 3"/>
                <a:ea typeface="Gotham 3"/>
                <a:cs typeface="Gotham 3"/>
                <a:sym typeface="Gotham 3"/>
              </a:rPr>
              <a:t>Help members discover what they learned.</a:t>
            </a:r>
          </a:p>
        </p:txBody>
      </p:sp>
      <p:sp>
        <p:nvSpPr>
          <p:cNvPr name="TextBox 3" id="3"/>
          <p:cNvSpPr txBox="true"/>
          <p:nvPr/>
        </p:nvSpPr>
        <p:spPr>
          <a:xfrm rot="0">
            <a:off x="3591963" y="3208649"/>
            <a:ext cx="3153221" cy="771525"/>
          </a:xfrm>
          <a:prstGeom prst="rect">
            <a:avLst/>
          </a:prstGeom>
        </p:spPr>
        <p:txBody>
          <a:bodyPr anchor="t" rtlCol="false" tIns="0" lIns="0" bIns="0" rIns="0">
            <a:spAutoFit/>
          </a:bodyPr>
          <a:lstStyle/>
          <a:p>
            <a:pPr algn="ctr">
              <a:lnSpc>
                <a:spcPts val="6000"/>
              </a:lnSpc>
              <a:spcBef>
                <a:spcPct val="0"/>
              </a:spcBef>
            </a:pPr>
            <a:r>
              <a:rPr lang="en-US" b="true" sz="5000">
                <a:solidFill>
                  <a:srgbClr val="000000"/>
                </a:solidFill>
                <a:latin typeface="Public Sans Bold"/>
                <a:ea typeface="Public Sans Bold"/>
                <a:cs typeface="Public Sans Bold"/>
                <a:sym typeface="Public Sans Bold"/>
              </a:rPr>
              <a:t>DO AGAIN</a:t>
            </a:r>
          </a:p>
        </p:txBody>
      </p:sp>
      <p:sp>
        <p:nvSpPr>
          <p:cNvPr name="TextBox 4" id="4"/>
          <p:cNvSpPr txBox="true"/>
          <p:nvPr/>
        </p:nvSpPr>
        <p:spPr>
          <a:xfrm rot="0">
            <a:off x="11762582" y="5978902"/>
            <a:ext cx="5935712" cy="771525"/>
          </a:xfrm>
          <a:prstGeom prst="rect">
            <a:avLst/>
          </a:prstGeom>
        </p:spPr>
        <p:txBody>
          <a:bodyPr anchor="t" rtlCol="false" tIns="0" lIns="0" bIns="0" rIns="0">
            <a:spAutoFit/>
          </a:bodyPr>
          <a:lstStyle/>
          <a:p>
            <a:pPr algn="ctr">
              <a:lnSpc>
                <a:spcPts val="6000"/>
              </a:lnSpc>
              <a:spcBef>
                <a:spcPct val="0"/>
              </a:spcBef>
            </a:pPr>
            <a:r>
              <a:rPr lang="en-US" b="true" sz="5000">
                <a:solidFill>
                  <a:srgbClr val="000000"/>
                </a:solidFill>
                <a:latin typeface="Public Sans Bold"/>
                <a:ea typeface="Public Sans Bold"/>
                <a:cs typeface="Public Sans Bold"/>
                <a:sym typeface="Public Sans Bold"/>
              </a:rPr>
              <a:t>WHAT HAPPENED?</a:t>
            </a:r>
          </a:p>
        </p:txBody>
      </p:sp>
      <p:sp>
        <p:nvSpPr>
          <p:cNvPr name="TextBox 5" id="5"/>
          <p:cNvSpPr txBox="true"/>
          <p:nvPr/>
        </p:nvSpPr>
        <p:spPr>
          <a:xfrm rot="0">
            <a:off x="7917039" y="3327161"/>
            <a:ext cx="2673687" cy="4470971"/>
          </a:xfrm>
          <a:prstGeom prst="rect">
            <a:avLst/>
          </a:prstGeom>
        </p:spPr>
        <p:txBody>
          <a:bodyPr anchor="t" rtlCol="false" tIns="0" lIns="0" bIns="0" rIns="0">
            <a:spAutoFit/>
          </a:bodyPr>
          <a:lstStyle/>
          <a:p>
            <a:pPr algn="ctr">
              <a:lnSpc>
                <a:spcPts val="31510"/>
              </a:lnSpc>
              <a:spcBef>
                <a:spcPct val="0"/>
              </a:spcBef>
            </a:pPr>
            <a:r>
              <a:rPr lang="en-US" b="true" sz="26259">
                <a:solidFill>
                  <a:srgbClr val="000000"/>
                </a:solidFill>
                <a:latin typeface="Gotham 1"/>
                <a:ea typeface="Gotham 1"/>
                <a:cs typeface="Gotham 1"/>
                <a:sym typeface="Gotham 1"/>
              </a:rPr>
              <a:t>↻</a:t>
            </a:r>
          </a:p>
        </p:txBody>
      </p:sp>
      <p:sp>
        <p:nvSpPr>
          <p:cNvPr name="TextBox 6" id="6"/>
          <p:cNvSpPr txBox="true"/>
          <p:nvPr/>
        </p:nvSpPr>
        <p:spPr>
          <a:xfrm rot="0">
            <a:off x="1065010" y="6080502"/>
            <a:ext cx="5680174" cy="669925"/>
          </a:xfrm>
          <a:prstGeom prst="rect">
            <a:avLst/>
          </a:prstGeom>
        </p:spPr>
        <p:txBody>
          <a:bodyPr anchor="t" rtlCol="false" tIns="0" lIns="0" bIns="0" rIns="0">
            <a:spAutoFit/>
          </a:bodyPr>
          <a:lstStyle/>
          <a:p>
            <a:pPr algn="ctr">
              <a:lnSpc>
                <a:spcPts val="5000"/>
              </a:lnSpc>
              <a:spcBef>
                <a:spcPct val="0"/>
              </a:spcBef>
            </a:pPr>
            <a:r>
              <a:rPr lang="en-US" b="true" sz="5000" spc="-125">
                <a:solidFill>
                  <a:srgbClr val="000000"/>
                </a:solidFill>
                <a:latin typeface="Public Sans Bold"/>
                <a:ea typeface="Public Sans Bold"/>
                <a:cs typeface="Public Sans Bold"/>
                <a:sym typeface="Public Sans Bold"/>
              </a:rPr>
              <a:t>HOW CAN I USE IT?</a:t>
            </a:r>
          </a:p>
        </p:txBody>
      </p:sp>
      <p:sp>
        <p:nvSpPr>
          <p:cNvPr name="TextBox 7" id="7"/>
          <p:cNvSpPr txBox="true"/>
          <p:nvPr/>
        </p:nvSpPr>
        <p:spPr>
          <a:xfrm rot="0">
            <a:off x="8345305" y="8445920"/>
            <a:ext cx="1816596" cy="669925"/>
          </a:xfrm>
          <a:prstGeom prst="rect">
            <a:avLst/>
          </a:prstGeom>
        </p:spPr>
        <p:txBody>
          <a:bodyPr anchor="t" rtlCol="false" tIns="0" lIns="0" bIns="0" rIns="0">
            <a:spAutoFit/>
          </a:bodyPr>
          <a:lstStyle/>
          <a:p>
            <a:pPr algn="ctr">
              <a:lnSpc>
                <a:spcPts val="5000"/>
              </a:lnSpc>
              <a:spcBef>
                <a:spcPct val="0"/>
              </a:spcBef>
            </a:pPr>
            <a:r>
              <a:rPr lang="en-US" b="true" sz="5000" spc="-125">
                <a:solidFill>
                  <a:srgbClr val="000000"/>
                </a:solidFill>
                <a:latin typeface="Public Sans Bold"/>
                <a:ea typeface="Public Sans Bold"/>
                <a:cs typeface="Public Sans Bold"/>
                <a:sym typeface="Public Sans Bold"/>
              </a:rPr>
              <a:t>WHY?</a:t>
            </a:r>
          </a:p>
        </p:txBody>
      </p:sp>
      <p:sp>
        <p:nvSpPr>
          <p:cNvPr name="TextBox 8" id="8"/>
          <p:cNvSpPr txBox="true"/>
          <p:nvPr/>
        </p:nvSpPr>
        <p:spPr>
          <a:xfrm rot="0">
            <a:off x="11762582" y="3208649"/>
            <a:ext cx="940147" cy="771525"/>
          </a:xfrm>
          <a:prstGeom prst="rect">
            <a:avLst/>
          </a:prstGeom>
        </p:spPr>
        <p:txBody>
          <a:bodyPr anchor="t" rtlCol="false" tIns="0" lIns="0" bIns="0" rIns="0">
            <a:spAutoFit/>
          </a:bodyPr>
          <a:lstStyle/>
          <a:p>
            <a:pPr algn="ctr">
              <a:lnSpc>
                <a:spcPts val="6000"/>
              </a:lnSpc>
              <a:spcBef>
                <a:spcPct val="0"/>
              </a:spcBef>
            </a:pPr>
            <a:r>
              <a:rPr lang="en-US" b="true" sz="5000">
                <a:solidFill>
                  <a:srgbClr val="000000"/>
                </a:solidFill>
                <a:latin typeface="Public Sans Bold"/>
                <a:ea typeface="Public Sans Bold"/>
                <a:cs typeface="Public Sans Bold"/>
                <a:sym typeface="Public Sans Bold"/>
              </a:rPr>
              <a:t>DO</a:t>
            </a:r>
          </a:p>
        </p:txBody>
      </p:sp>
    </p:spTree>
  </p:cSld>
  <p:clrMapOvr>
    <a:masterClrMapping/>
  </p:clrMapOvr>
</p:sld>
</file>

<file path=ppt/slides/slide67.xml><?xml version="1.0" encoding="utf-8"?>
<p:sld xmlns:p="http://schemas.openxmlformats.org/presentationml/2006/main" xmlns:a="http://schemas.openxmlformats.org/drawingml/2006/main" xmlns:r="http://schemas.openxmlformats.org/officeDocument/2006/relationships">
  <p:cSld>
    <p:bg>
      <p:bgPr>
        <a:solidFill>
          <a:srgbClr val="C9E3DC"/>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3885628"/>
            <a:ext cx="16230600" cy="2515743"/>
          </a:xfrm>
          <a:custGeom>
            <a:avLst/>
            <a:gdLst/>
            <a:ahLst/>
            <a:cxnLst/>
            <a:rect r="r" b="b" t="t" l="l"/>
            <a:pathLst>
              <a:path h="2515743" w="16230600">
                <a:moveTo>
                  <a:pt x="0" y="0"/>
                </a:moveTo>
                <a:lnTo>
                  <a:pt x="16230600" y="0"/>
                </a:lnTo>
                <a:lnTo>
                  <a:pt x="16230600" y="2515743"/>
                </a:lnTo>
                <a:lnTo>
                  <a:pt x="0" y="2515743"/>
                </a:lnTo>
                <a:lnTo>
                  <a:pt x="0" y="0"/>
                </a:lnTo>
                <a:close/>
              </a:path>
            </a:pathLst>
          </a:custGeom>
          <a:blipFill>
            <a:blip r:embed="rId2"/>
            <a:stretch>
              <a:fillRect l="0" t="0" r="0" b="0"/>
            </a:stretch>
          </a:blipFill>
        </p:spPr>
      </p:sp>
      <p:sp>
        <p:nvSpPr>
          <p:cNvPr name="TextBox 3" id="3"/>
          <p:cNvSpPr txBox="true"/>
          <p:nvPr/>
        </p:nvSpPr>
        <p:spPr>
          <a:xfrm rot="0">
            <a:off x="3526482" y="2458519"/>
            <a:ext cx="10641955" cy="533400"/>
          </a:xfrm>
          <a:prstGeom prst="rect">
            <a:avLst/>
          </a:prstGeom>
        </p:spPr>
        <p:txBody>
          <a:bodyPr anchor="t" rtlCol="false" tIns="0" lIns="0" bIns="0" rIns="0">
            <a:spAutoFit/>
          </a:bodyPr>
          <a:lstStyle/>
          <a:p>
            <a:pPr algn="ctr">
              <a:lnSpc>
                <a:spcPts val="4200"/>
              </a:lnSpc>
              <a:spcBef>
                <a:spcPct val="0"/>
              </a:spcBef>
            </a:pPr>
            <a:r>
              <a:rPr lang="en-US" b="true" sz="3000">
                <a:solidFill>
                  <a:srgbClr val="000000"/>
                </a:solidFill>
                <a:latin typeface="Public Sans Bold"/>
                <a:ea typeface="Public Sans Bold"/>
                <a:cs typeface="Public Sans Bold"/>
                <a:sym typeface="Public Sans Bold"/>
              </a:rPr>
              <a:t>Youth need responsibility in order to develop responsibility.</a:t>
            </a:r>
          </a:p>
        </p:txBody>
      </p:sp>
      <p:sp>
        <p:nvSpPr>
          <p:cNvPr name="TextBox 4" id="4"/>
          <p:cNvSpPr txBox="true"/>
          <p:nvPr/>
        </p:nvSpPr>
        <p:spPr>
          <a:xfrm rot="0">
            <a:off x="344186" y="416391"/>
            <a:ext cx="17452988" cy="1224618"/>
          </a:xfrm>
          <a:prstGeom prst="rect">
            <a:avLst/>
          </a:prstGeom>
        </p:spPr>
        <p:txBody>
          <a:bodyPr anchor="t" rtlCol="false" tIns="0" lIns="0" bIns="0" rIns="0">
            <a:spAutoFit/>
          </a:bodyPr>
          <a:lstStyle/>
          <a:p>
            <a:pPr algn="l" marL="0" indent="0" lvl="0">
              <a:lnSpc>
                <a:spcPts val="8088"/>
              </a:lnSpc>
            </a:pPr>
            <a:r>
              <a:rPr lang="en-US" sz="8088" spc="-202">
                <a:solidFill>
                  <a:srgbClr val="000000"/>
                </a:solidFill>
                <a:latin typeface="Gotham 3"/>
                <a:ea typeface="Gotham 3"/>
                <a:cs typeface="Gotham 3"/>
                <a:sym typeface="Gotham 3"/>
              </a:rPr>
              <a:t>Leaders are Coaches - not CEOs</a:t>
            </a:r>
          </a:p>
        </p:txBody>
      </p:sp>
      <p:sp>
        <p:nvSpPr>
          <p:cNvPr name="TextBox 5" id="5"/>
          <p:cNvSpPr txBox="true"/>
          <p:nvPr/>
        </p:nvSpPr>
        <p:spPr>
          <a:xfrm rot="0">
            <a:off x="2303958" y="4686861"/>
            <a:ext cx="903536" cy="672465"/>
          </a:xfrm>
          <a:prstGeom prst="rect">
            <a:avLst/>
          </a:prstGeom>
        </p:spPr>
        <p:txBody>
          <a:bodyPr anchor="t" rtlCol="false" tIns="0" lIns="0" bIns="0" rIns="0">
            <a:spAutoFit/>
          </a:bodyPr>
          <a:lstStyle/>
          <a:p>
            <a:pPr algn="ctr">
              <a:lnSpc>
                <a:spcPts val="5459"/>
              </a:lnSpc>
            </a:pPr>
            <a:r>
              <a:rPr lang="en-US" sz="3899" b="true">
                <a:solidFill>
                  <a:srgbClr val="000000"/>
                </a:solidFill>
                <a:latin typeface="Public Sans Bold"/>
                <a:ea typeface="Public Sans Bold"/>
                <a:cs typeface="Public Sans Bold"/>
                <a:sym typeface="Public Sans Bold"/>
              </a:rPr>
              <a:t>Ask</a:t>
            </a:r>
          </a:p>
        </p:txBody>
      </p:sp>
      <p:sp>
        <p:nvSpPr>
          <p:cNvPr name="TextBox 6" id="6"/>
          <p:cNvSpPr txBox="true"/>
          <p:nvPr/>
        </p:nvSpPr>
        <p:spPr>
          <a:xfrm rot="0">
            <a:off x="6388305" y="4633838"/>
            <a:ext cx="1388418" cy="672465"/>
          </a:xfrm>
          <a:prstGeom prst="rect">
            <a:avLst/>
          </a:prstGeom>
        </p:spPr>
        <p:txBody>
          <a:bodyPr anchor="t" rtlCol="false" tIns="0" lIns="0" bIns="0" rIns="0">
            <a:spAutoFit/>
          </a:bodyPr>
          <a:lstStyle/>
          <a:p>
            <a:pPr algn="ctr">
              <a:lnSpc>
                <a:spcPts val="5459"/>
              </a:lnSpc>
            </a:pPr>
            <a:r>
              <a:rPr lang="en-US" sz="3899" b="true">
                <a:solidFill>
                  <a:srgbClr val="000000"/>
                </a:solidFill>
                <a:latin typeface="Public Sans Bold"/>
                <a:ea typeface="Public Sans Bold"/>
                <a:cs typeface="Public Sans Bold"/>
                <a:sym typeface="Public Sans Bold"/>
              </a:rPr>
              <a:t>Guide</a:t>
            </a:r>
          </a:p>
        </p:txBody>
      </p:sp>
      <p:sp>
        <p:nvSpPr>
          <p:cNvPr name="TextBox 7" id="7"/>
          <p:cNvSpPr txBox="true"/>
          <p:nvPr/>
        </p:nvSpPr>
        <p:spPr>
          <a:xfrm rot="0">
            <a:off x="10293080" y="4633838"/>
            <a:ext cx="1931640" cy="672465"/>
          </a:xfrm>
          <a:prstGeom prst="rect">
            <a:avLst/>
          </a:prstGeom>
        </p:spPr>
        <p:txBody>
          <a:bodyPr anchor="t" rtlCol="false" tIns="0" lIns="0" bIns="0" rIns="0">
            <a:spAutoFit/>
          </a:bodyPr>
          <a:lstStyle/>
          <a:p>
            <a:pPr algn="ctr">
              <a:lnSpc>
                <a:spcPts val="5459"/>
              </a:lnSpc>
            </a:pPr>
            <a:r>
              <a:rPr lang="en-US" sz="3899" b="true">
                <a:solidFill>
                  <a:srgbClr val="000000"/>
                </a:solidFill>
                <a:latin typeface="Public Sans Bold"/>
                <a:ea typeface="Public Sans Bold"/>
                <a:cs typeface="Public Sans Bold"/>
                <a:sym typeface="Public Sans Bold"/>
              </a:rPr>
              <a:t>Support</a:t>
            </a:r>
          </a:p>
        </p:txBody>
      </p:sp>
      <p:sp>
        <p:nvSpPr>
          <p:cNvPr name="TextBox 8" id="8"/>
          <p:cNvSpPr txBox="true"/>
          <p:nvPr/>
        </p:nvSpPr>
        <p:spPr>
          <a:xfrm rot="0">
            <a:off x="14376649" y="4633838"/>
            <a:ext cx="2399109" cy="672465"/>
          </a:xfrm>
          <a:prstGeom prst="rect">
            <a:avLst/>
          </a:prstGeom>
        </p:spPr>
        <p:txBody>
          <a:bodyPr anchor="t" rtlCol="false" tIns="0" lIns="0" bIns="0" rIns="0">
            <a:spAutoFit/>
          </a:bodyPr>
          <a:lstStyle/>
          <a:p>
            <a:pPr algn="ctr">
              <a:lnSpc>
                <a:spcPts val="5459"/>
              </a:lnSpc>
            </a:pPr>
            <a:r>
              <a:rPr lang="en-US" sz="3899" b="true">
                <a:solidFill>
                  <a:srgbClr val="000000"/>
                </a:solidFill>
                <a:latin typeface="Public Sans Bold"/>
                <a:ea typeface="Public Sans Bold"/>
                <a:cs typeface="Public Sans Bold"/>
                <a:sym typeface="Public Sans Bold"/>
              </a:rPr>
              <a:t>Step Back</a:t>
            </a:r>
          </a:p>
        </p:txBody>
      </p:sp>
      <p:sp>
        <p:nvSpPr>
          <p:cNvPr name="TextBox 9" id="9"/>
          <p:cNvSpPr txBox="true"/>
          <p:nvPr/>
        </p:nvSpPr>
        <p:spPr>
          <a:xfrm rot="0">
            <a:off x="3453162" y="7860104"/>
            <a:ext cx="11235035" cy="533400"/>
          </a:xfrm>
          <a:prstGeom prst="rect">
            <a:avLst/>
          </a:prstGeom>
        </p:spPr>
        <p:txBody>
          <a:bodyPr anchor="t" rtlCol="false" tIns="0" lIns="0" bIns="0" rIns="0">
            <a:spAutoFit/>
          </a:bodyPr>
          <a:lstStyle/>
          <a:p>
            <a:pPr algn="ctr">
              <a:lnSpc>
                <a:spcPts val="4200"/>
              </a:lnSpc>
              <a:spcBef>
                <a:spcPct val="0"/>
              </a:spcBef>
            </a:pPr>
            <a:r>
              <a:rPr lang="en-US" b="true" sz="3000">
                <a:solidFill>
                  <a:srgbClr val="000000"/>
                </a:solidFill>
                <a:latin typeface="Public Sans Bold"/>
                <a:ea typeface="Public Sans Bold"/>
                <a:cs typeface="Public Sans Bold"/>
                <a:sym typeface="Public Sans Bold"/>
              </a:rPr>
              <a:t>Don't take away a youth's opportunity to struggle productively.</a:t>
            </a:r>
          </a:p>
        </p:txBody>
      </p:sp>
    </p:spTree>
  </p:cSld>
  <p:clrMapOvr>
    <a:masterClrMapping/>
  </p:clrMapOvr>
</p:sld>
</file>

<file path=ppt/slides/slide68.xml><?xml version="1.0" encoding="utf-8"?>
<p:sld xmlns:p="http://schemas.openxmlformats.org/presentationml/2006/main" xmlns:a="http://schemas.openxmlformats.org/drawingml/2006/main" xmlns:r="http://schemas.openxmlformats.org/officeDocument/2006/relationships">
  <p:cSld>
    <p:bg>
      <p:bgPr>
        <a:solidFill>
          <a:srgbClr val="FEFEFE"/>
        </a:solidFill>
      </p:bgPr>
    </p:bg>
    <p:spTree>
      <p:nvGrpSpPr>
        <p:cNvPr id="1" name=""/>
        <p:cNvGrpSpPr/>
        <p:nvPr/>
      </p:nvGrpSpPr>
      <p:grpSpPr>
        <a:xfrm>
          <a:off x="0" y="0"/>
          <a:ext cx="0" cy="0"/>
          <a:chOff x="0" y="0"/>
          <a:chExt cx="0" cy="0"/>
        </a:xfrm>
      </p:grpSpPr>
      <p:grpSp>
        <p:nvGrpSpPr>
          <p:cNvPr name="Group 2" id="2"/>
          <p:cNvGrpSpPr/>
          <p:nvPr/>
        </p:nvGrpSpPr>
        <p:grpSpPr>
          <a:xfrm rot="0">
            <a:off x="1457684" y="2244301"/>
            <a:ext cx="7526957" cy="7128799"/>
            <a:chOff x="0" y="0"/>
            <a:chExt cx="6018487" cy="5700123"/>
          </a:xfrm>
        </p:grpSpPr>
        <p:sp>
          <p:nvSpPr>
            <p:cNvPr name="Freeform 3" id="3"/>
            <p:cNvSpPr/>
            <p:nvPr/>
          </p:nvSpPr>
          <p:spPr>
            <a:xfrm flipH="false" flipV="false" rot="0">
              <a:off x="0" y="0"/>
              <a:ext cx="6018487" cy="5700123"/>
            </a:xfrm>
            <a:custGeom>
              <a:avLst/>
              <a:gdLst/>
              <a:ahLst/>
              <a:cxnLst/>
              <a:rect r="r" b="b" t="t" l="l"/>
              <a:pathLst>
                <a:path h="5700123" w="6018487">
                  <a:moveTo>
                    <a:pt x="7200" y="0"/>
                  </a:moveTo>
                  <a:lnTo>
                    <a:pt x="6011287" y="0"/>
                  </a:lnTo>
                  <a:cubicBezTo>
                    <a:pt x="6015264" y="0"/>
                    <a:pt x="6018487" y="3224"/>
                    <a:pt x="6018487" y="7200"/>
                  </a:cubicBezTo>
                  <a:lnTo>
                    <a:pt x="6018487" y="5692923"/>
                  </a:lnTo>
                  <a:cubicBezTo>
                    <a:pt x="6018487" y="5696900"/>
                    <a:pt x="6015264" y="5700123"/>
                    <a:pt x="6011287" y="5700123"/>
                  </a:cubicBezTo>
                  <a:lnTo>
                    <a:pt x="7200" y="5700123"/>
                  </a:lnTo>
                  <a:cubicBezTo>
                    <a:pt x="3224" y="5700123"/>
                    <a:pt x="0" y="5696900"/>
                    <a:pt x="0" y="5692923"/>
                  </a:cubicBezTo>
                  <a:lnTo>
                    <a:pt x="0" y="7200"/>
                  </a:lnTo>
                  <a:cubicBezTo>
                    <a:pt x="0" y="3224"/>
                    <a:pt x="3224" y="0"/>
                    <a:pt x="7200" y="0"/>
                  </a:cubicBezTo>
                  <a:close/>
                </a:path>
              </a:pathLst>
            </a:custGeom>
            <a:ln w="19050" cap="sq">
              <a:solidFill>
                <a:srgbClr val="302B5F"/>
              </a:solidFill>
              <a:prstDash val="solid"/>
              <a:miter/>
            </a:ln>
          </p:spPr>
        </p:sp>
        <p:sp>
          <p:nvSpPr>
            <p:cNvPr name="TextBox 4" id="4"/>
            <p:cNvSpPr txBox="true"/>
            <p:nvPr/>
          </p:nvSpPr>
          <p:spPr>
            <a:xfrm>
              <a:off x="0" y="-9525"/>
              <a:ext cx="6018487" cy="5709648"/>
            </a:xfrm>
            <a:prstGeom prst="rect">
              <a:avLst/>
            </a:prstGeom>
          </p:spPr>
          <p:txBody>
            <a:bodyPr anchor="ctr" rtlCol="false" tIns="11502" lIns="11502" bIns="11502" rIns="11502"/>
            <a:lstStyle/>
            <a:p>
              <a:pPr algn="ctr">
                <a:lnSpc>
                  <a:spcPts val="443"/>
                </a:lnSpc>
              </a:pPr>
            </a:p>
          </p:txBody>
        </p:sp>
      </p:grpSp>
      <p:grpSp>
        <p:nvGrpSpPr>
          <p:cNvPr name="Group 5" id="5"/>
          <p:cNvGrpSpPr/>
          <p:nvPr/>
        </p:nvGrpSpPr>
        <p:grpSpPr>
          <a:xfrm rot="0">
            <a:off x="9318016" y="2244301"/>
            <a:ext cx="7514865" cy="7128799"/>
            <a:chOff x="0" y="0"/>
            <a:chExt cx="6008819" cy="5700123"/>
          </a:xfrm>
        </p:grpSpPr>
        <p:sp>
          <p:nvSpPr>
            <p:cNvPr name="Freeform 6" id="6"/>
            <p:cNvSpPr/>
            <p:nvPr/>
          </p:nvSpPr>
          <p:spPr>
            <a:xfrm flipH="false" flipV="false" rot="0">
              <a:off x="0" y="0"/>
              <a:ext cx="6008818" cy="5700123"/>
            </a:xfrm>
            <a:custGeom>
              <a:avLst/>
              <a:gdLst/>
              <a:ahLst/>
              <a:cxnLst/>
              <a:rect r="r" b="b" t="t" l="l"/>
              <a:pathLst>
                <a:path h="5700123" w="6008818">
                  <a:moveTo>
                    <a:pt x="7211" y="0"/>
                  </a:moveTo>
                  <a:lnTo>
                    <a:pt x="6001607" y="0"/>
                  </a:lnTo>
                  <a:cubicBezTo>
                    <a:pt x="6003520" y="0"/>
                    <a:pt x="6005354" y="760"/>
                    <a:pt x="6006706" y="2112"/>
                  </a:cubicBezTo>
                  <a:cubicBezTo>
                    <a:pt x="6008059" y="3465"/>
                    <a:pt x="6008818" y="5299"/>
                    <a:pt x="6008818" y="7211"/>
                  </a:cubicBezTo>
                  <a:lnTo>
                    <a:pt x="6008818" y="5692912"/>
                  </a:lnTo>
                  <a:cubicBezTo>
                    <a:pt x="6008818" y="5694824"/>
                    <a:pt x="6008059" y="5696659"/>
                    <a:pt x="6006706" y="5698011"/>
                  </a:cubicBezTo>
                  <a:cubicBezTo>
                    <a:pt x="6005354" y="5699364"/>
                    <a:pt x="6003520" y="5700123"/>
                    <a:pt x="6001607" y="5700123"/>
                  </a:cubicBezTo>
                  <a:lnTo>
                    <a:pt x="7211" y="5700123"/>
                  </a:lnTo>
                  <a:cubicBezTo>
                    <a:pt x="5299" y="5700123"/>
                    <a:pt x="3465" y="5699364"/>
                    <a:pt x="2112" y="5698011"/>
                  </a:cubicBezTo>
                  <a:cubicBezTo>
                    <a:pt x="760" y="5696659"/>
                    <a:pt x="0" y="5694824"/>
                    <a:pt x="0" y="5692912"/>
                  </a:cubicBezTo>
                  <a:lnTo>
                    <a:pt x="0" y="7211"/>
                  </a:lnTo>
                  <a:cubicBezTo>
                    <a:pt x="0" y="5299"/>
                    <a:pt x="760" y="3465"/>
                    <a:pt x="2112" y="2112"/>
                  </a:cubicBezTo>
                  <a:cubicBezTo>
                    <a:pt x="3465" y="760"/>
                    <a:pt x="5299" y="0"/>
                    <a:pt x="7211" y="0"/>
                  </a:cubicBezTo>
                  <a:close/>
                </a:path>
              </a:pathLst>
            </a:custGeom>
            <a:ln w="19050" cap="sq">
              <a:solidFill>
                <a:srgbClr val="302B5F"/>
              </a:solidFill>
              <a:prstDash val="solid"/>
              <a:miter/>
            </a:ln>
          </p:spPr>
        </p:sp>
        <p:sp>
          <p:nvSpPr>
            <p:cNvPr name="TextBox 7" id="7"/>
            <p:cNvSpPr txBox="true"/>
            <p:nvPr/>
          </p:nvSpPr>
          <p:spPr>
            <a:xfrm>
              <a:off x="0" y="-9525"/>
              <a:ext cx="6008819" cy="5709648"/>
            </a:xfrm>
            <a:prstGeom prst="rect">
              <a:avLst/>
            </a:prstGeom>
          </p:spPr>
          <p:txBody>
            <a:bodyPr anchor="ctr" rtlCol="false" tIns="11502" lIns="11502" bIns="11502" rIns="11502"/>
            <a:lstStyle/>
            <a:p>
              <a:pPr algn="ctr">
                <a:lnSpc>
                  <a:spcPts val="443"/>
                </a:lnSpc>
              </a:pPr>
            </a:p>
          </p:txBody>
        </p:sp>
      </p:grpSp>
      <p:grpSp>
        <p:nvGrpSpPr>
          <p:cNvPr name="Group 8" id="8"/>
          <p:cNvGrpSpPr/>
          <p:nvPr/>
        </p:nvGrpSpPr>
        <p:grpSpPr>
          <a:xfrm rot="-209250">
            <a:off x="10654190" y="3685907"/>
            <a:ext cx="2384756" cy="1272733"/>
            <a:chOff x="0" y="0"/>
            <a:chExt cx="5720489" cy="3052999"/>
          </a:xfrm>
        </p:grpSpPr>
        <p:sp>
          <p:nvSpPr>
            <p:cNvPr name="Freeform 9" id="9"/>
            <p:cNvSpPr/>
            <p:nvPr/>
          </p:nvSpPr>
          <p:spPr>
            <a:xfrm flipH="false" flipV="false" rot="0">
              <a:off x="0" y="0"/>
              <a:ext cx="5720489" cy="2951399"/>
            </a:xfrm>
            <a:custGeom>
              <a:avLst/>
              <a:gdLst/>
              <a:ahLst/>
              <a:cxnLst/>
              <a:rect r="r" b="b" t="t" l="l"/>
              <a:pathLst>
                <a:path h="2951399" w="5720489">
                  <a:moveTo>
                    <a:pt x="0" y="0"/>
                  </a:moveTo>
                  <a:lnTo>
                    <a:pt x="5720489" y="0"/>
                  </a:lnTo>
                  <a:lnTo>
                    <a:pt x="5720489" y="2951399"/>
                  </a:lnTo>
                  <a:lnTo>
                    <a:pt x="0" y="2951399"/>
                  </a:lnTo>
                  <a:close/>
                </a:path>
              </a:pathLst>
            </a:custGeom>
            <a:solidFill>
              <a:srgbClr val="94CCAD"/>
            </a:solidFill>
          </p:spPr>
        </p:sp>
        <p:sp>
          <p:nvSpPr>
            <p:cNvPr name="Freeform 10" id="10"/>
            <p:cNvSpPr/>
            <p:nvPr/>
          </p:nvSpPr>
          <p:spPr>
            <a:xfrm flipH="false" flipV="false" rot="0">
              <a:off x="0" y="0"/>
              <a:ext cx="5720489" cy="3052999"/>
            </a:xfrm>
            <a:custGeom>
              <a:avLst/>
              <a:gdLst/>
              <a:ahLst/>
              <a:cxnLst/>
              <a:rect r="r" b="b" t="t" l="l"/>
              <a:pathLst>
                <a:path h="3052999" w="5720489">
                  <a:moveTo>
                    <a:pt x="0" y="2951399"/>
                  </a:moveTo>
                  <a:lnTo>
                    <a:pt x="5720489" y="2951399"/>
                  </a:lnTo>
                  <a:lnTo>
                    <a:pt x="5593489" y="3052999"/>
                  </a:lnTo>
                  <a:cubicBezTo>
                    <a:pt x="5593489" y="3052999"/>
                    <a:pt x="4602889" y="2976799"/>
                    <a:pt x="4501289" y="2976799"/>
                  </a:cubicBezTo>
                  <a:lnTo>
                    <a:pt x="1219200" y="2976799"/>
                  </a:lnTo>
                  <a:cubicBezTo>
                    <a:pt x="1117600" y="2976799"/>
                    <a:pt x="127000" y="3052999"/>
                    <a:pt x="127000" y="3052999"/>
                  </a:cubicBezTo>
                  <a:lnTo>
                    <a:pt x="0" y="2951399"/>
                  </a:lnTo>
                  <a:lnTo>
                    <a:pt x="0" y="0"/>
                  </a:lnTo>
                  <a:lnTo>
                    <a:pt x="5720489" y="0"/>
                  </a:lnTo>
                  <a:lnTo>
                    <a:pt x="5720489" y="2951399"/>
                  </a:lnTo>
                  <a:lnTo>
                    <a:pt x="12700" y="2951399"/>
                  </a:lnTo>
                  <a:lnTo>
                    <a:pt x="12700" y="2938699"/>
                  </a:lnTo>
                  <a:lnTo>
                    <a:pt x="5707789" y="2938699"/>
                  </a:lnTo>
                  <a:lnTo>
                    <a:pt x="5707789" y="12700"/>
                  </a:lnTo>
                  <a:lnTo>
                    <a:pt x="12700" y="12700"/>
                  </a:lnTo>
                  <a:lnTo>
                    <a:pt x="12700" y="2951399"/>
                  </a:lnTo>
                </a:path>
              </a:pathLst>
            </a:custGeom>
            <a:solidFill>
              <a:srgbClr val="394C60">
                <a:alpha val="784"/>
              </a:srgbClr>
            </a:solidFill>
          </p:spPr>
        </p:sp>
        <p:sp>
          <p:nvSpPr>
            <p:cNvPr name="TextBox 11" id="11"/>
            <p:cNvSpPr txBox="true"/>
            <p:nvPr/>
          </p:nvSpPr>
          <p:spPr>
            <a:xfrm>
              <a:off x="0" y="-47625"/>
              <a:ext cx="5720489" cy="2999024"/>
            </a:xfrm>
            <a:prstGeom prst="rect">
              <a:avLst/>
            </a:prstGeom>
          </p:spPr>
          <p:txBody>
            <a:bodyPr anchor="t" rtlCol="false" tIns="112947" lIns="112947" bIns="112947" rIns="112947"/>
            <a:lstStyle/>
            <a:p>
              <a:pPr algn="ctr" marL="0" indent="0" lvl="0">
                <a:lnSpc>
                  <a:spcPts val="2800"/>
                </a:lnSpc>
              </a:pPr>
              <a:r>
                <a:rPr lang="en-US" b="true" sz="2000">
                  <a:solidFill>
                    <a:srgbClr val="3A3A3A"/>
                  </a:solidFill>
                  <a:latin typeface="Catamaran Bold"/>
                  <a:ea typeface="Catamaran Bold"/>
                  <a:cs typeface="Catamaran Bold"/>
                  <a:sym typeface="Catamaran Bold"/>
                </a:rPr>
                <a:t>What worked?</a:t>
              </a:r>
            </a:p>
          </p:txBody>
        </p:sp>
      </p:grpSp>
      <p:grpSp>
        <p:nvGrpSpPr>
          <p:cNvPr name="Group 12" id="12"/>
          <p:cNvGrpSpPr/>
          <p:nvPr/>
        </p:nvGrpSpPr>
        <p:grpSpPr>
          <a:xfrm rot="0">
            <a:off x="13591869" y="4094945"/>
            <a:ext cx="2320759" cy="1272520"/>
            <a:chOff x="0" y="0"/>
            <a:chExt cx="5566973" cy="3052486"/>
          </a:xfrm>
        </p:grpSpPr>
        <p:sp>
          <p:nvSpPr>
            <p:cNvPr name="Freeform 13" id="13"/>
            <p:cNvSpPr/>
            <p:nvPr/>
          </p:nvSpPr>
          <p:spPr>
            <a:xfrm flipH="false" flipV="false" rot="0">
              <a:off x="0" y="0"/>
              <a:ext cx="5566973" cy="2950886"/>
            </a:xfrm>
            <a:custGeom>
              <a:avLst/>
              <a:gdLst/>
              <a:ahLst/>
              <a:cxnLst/>
              <a:rect r="r" b="b" t="t" l="l"/>
              <a:pathLst>
                <a:path h="2950886" w="5566973">
                  <a:moveTo>
                    <a:pt x="0" y="0"/>
                  </a:moveTo>
                  <a:lnTo>
                    <a:pt x="5566973" y="0"/>
                  </a:lnTo>
                  <a:lnTo>
                    <a:pt x="5566973" y="2950886"/>
                  </a:lnTo>
                  <a:lnTo>
                    <a:pt x="0" y="2950886"/>
                  </a:lnTo>
                  <a:close/>
                </a:path>
              </a:pathLst>
            </a:custGeom>
            <a:solidFill>
              <a:srgbClr val="94CCAD"/>
            </a:solidFill>
          </p:spPr>
        </p:sp>
        <p:sp>
          <p:nvSpPr>
            <p:cNvPr name="Freeform 14" id="14"/>
            <p:cNvSpPr/>
            <p:nvPr/>
          </p:nvSpPr>
          <p:spPr>
            <a:xfrm flipH="false" flipV="false" rot="0">
              <a:off x="0" y="0"/>
              <a:ext cx="5566973" cy="3052486"/>
            </a:xfrm>
            <a:custGeom>
              <a:avLst/>
              <a:gdLst/>
              <a:ahLst/>
              <a:cxnLst/>
              <a:rect r="r" b="b" t="t" l="l"/>
              <a:pathLst>
                <a:path h="3052486" w="5566973">
                  <a:moveTo>
                    <a:pt x="0" y="2950886"/>
                  </a:moveTo>
                  <a:lnTo>
                    <a:pt x="5566973" y="2950886"/>
                  </a:lnTo>
                  <a:lnTo>
                    <a:pt x="5439973" y="3052486"/>
                  </a:lnTo>
                  <a:cubicBezTo>
                    <a:pt x="5439973" y="3052486"/>
                    <a:pt x="4449373" y="2976286"/>
                    <a:pt x="4347773" y="2976286"/>
                  </a:cubicBezTo>
                  <a:lnTo>
                    <a:pt x="1219200" y="2976286"/>
                  </a:lnTo>
                  <a:cubicBezTo>
                    <a:pt x="1117600" y="2976286"/>
                    <a:pt x="127000" y="3052486"/>
                    <a:pt x="127000" y="3052486"/>
                  </a:cubicBezTo>
                  <a:lnTo>
                    <a:pt x="0" y="2950886"/>
                  </a:lnTo>
                  <a:lnTo>
                    <a:pt x="0" y="0"/>
                  </a:lnTo>
                  <a:lnTo>
                    <a:pt x="5566973" y="0"/>
                  </a:lnTo>
                  <a:lnTo>
                    <a:pt x="5566973" y="2950886"/>
                  </a:lnTo>
                  <a:lnTo>
                    <a:pt x="12700" y="2950886"/>
                  </a:lnTo>
                  <a:lnTo>
                    <a:pt x="12700" y="2938186"/>
                  </a:lnTo>
                  <a:lnTo>
                    <a:pt x="5554273" y="2938186"/>
                  </a:lnTo>
                  <a:lnTo>
                    <a:pt x="5554273" y="12700"/>
                  </a:lnTo>
                  <a:lnTo>
                    <a:pt x="12700" y="12700"/>
                  </a:lnTo>
                  <a:lnTo>
                    <a:pt x="12700" y="2950886"/>
                  </a:lnTo>
                </a:path>
              </a:pathLst>
            </a:custGeom>
            <a:solidFill>
              <a:srgbClr val="394C60">
                <a:alpha val="784"/>
              </a:srgbClr>
            </a:solidFill>
          </p:spPr>
        </p:sp>
        <p:sp>
          <p:nvSpPr>
            <p:cNvPr name="TextBox 15" id="15"/>
            <p:cNvSpPr txBox="true"/>
            <p:nvPr/>
          </p:nvSpPr>
          <p:spPr>
            <a:xfrm>
              <a:off x="0" y="-47625"/>
              <a:ext cx="5566973" cy="2998511"/>
            </a:xfrm>
            <a:prstGeom prst="rect">
              <a:avLst/>
            </a:prstGeom>
          </p:spPr>
          <p:txBody>
            <a:bodyPr anchor="t" rtlCol="false" tIns="112947" lIns="112947" bIns="112947" rIns="112947"/>
            <a:lstStyle/>
            <a:p>
              <a:pPr algn="ctr" marL="0" indent="0" lvl="0">
                <a:lnSpc>
                  <a:spcPts val="2800"/>
                </a:lnSpc>
              </a:pPr>
              <a:r>
                <a:rPr lang="en-US" b="true" sz="2000">
                  <a:solidFill>
                    <a:srgbClr val="3A3A3A"/>
                  </a:solidFill>
                  <a:latin typeface="Catamaran Bold"/>
                  <a:ea typeface="Catamaran Bold"/>
                  <a:cs typeface="Catamaran Bold"/>
                  <a:sym typeface="Catamaran Bold"/>
                </a:rPr>
                <a:t>What was difficult?</a:t>
              </a:r>
            </a:p>
          </p:txBody>
        </p:sp>
      </p:grpSp>
      <p:grpSp>
        <p:nvGrpSpPr>
          <p:cNvPr name="Group 16" id="16"/>
          <p:cNvGrpSpPr/>
          <p:nvPr/>
        </p:nvGrpSpPr>
        <p:grpSpPr>
          <a:xfrm rot="-393173">
            <a:off x="13406583" y="5767094"/>
            <a:ext cx="2441385" cy="1272932"/>
            <a:chOff x="0" y="0"/>
            <a:chExt cx="5856330" cy="3053476"/>
          </a:xfrm>
        </p:grpSpPr>
        <p:sp>
          <p:nvSpPr>
            <p:cNvPr name="Freeform 17" id="17"/>
            <p:cNvSpPr/>
            <p:nvPr/>
          </p:nvSpPr>
          <p:spPr>
            <a:xfrm flipH="false" flipV="false" rot="0">
              <a:off x="0" y="0"/>
              <a:ext cx="5856330" cy="2951876"/>
            </a:xfrm>
            <a:custGeom>
              <a:avLst/>
              <a:gdLst/>
              <a:ahLst/>
              <a:cxnLst/>
              <a:rect r="r" b="b" t="t" l="l"/>
              <a:pathLst>
                <a:path h="2951876" w="5856330">
                  <a:moveTo>
                    <a:pt x="0" y="0"/>
                  </a:moveTo>
                  <a:lnTo>
                    <a:pt x="5856330" y="0"/>
                  </a:lnTo>
                  <a:lnTo>
                    <a:pt x="5856330" y="2951876"/>
                  </a:lnTo>
                  <a:lnTo>
                    <a:pt x="0" y="2951876"/>
                  </a:lnTo>
                  <a:close/>
                </a:path>
              </a:pathLst>
            </a:custGeom>
            <a:solidFill>
              <a:srgbClr val="94CCAD"/>
            </a:solidFill>
          </p:spPr>
        </p:sp>
        <p:sp>
          <p:nvSpPr>
            <p:cNvPr name="Freeform 18" id="18"/>
            <p:cNvSpPr/>
            <p:nvPr/>
          </p:nvSpPr>
          <p:spPr>
            <a:xfrm flipH="false" flipV="false" rot="0">
              <a:off x="0" y="0"/>
              <a:ext cx="5856330" cy="3053476"/>
            </a:xfrm>
            <a:custGeom>
              <a:avLst/>
              <a:gdLst/>
              <a:ahLst/>
              <a:cxnLst/>
              <a:rect r="r" b="b" t="t" l="l"/>
              <a:pathLst>
                <a:path h="3053476" w="5856330">
                  <a:moveTo>
                    <a:pt x="0" y="2951876"/>
                  </a:moveTo>
                  <a:lnTo>
                    <a:pt x="5856330" y="2951876"/>
                  </a:lnTo>
                  <a:lnTo>
                    <a:pt x="5729330" y="3053476"/>
                  </a:lnTo>
                  <a:cubicBezTo>
                    <a:pt x="5729330" y="3053476"/>
                    <a:pt x="4738730" y="2977276"/>
                    <a:pt x="4637130" y="2977276"/>
                  </a:cubicBezTo>
                  <a:lnTo>
                    <a:pt x="1219200" y="2977276"/>
                  </a:lnTo>
                  <a:cubicBezTo>
                    <a:pt x="1117600" y="2977276"/>
                    <a:pt x="127000" y="3053476"/>
                    <a:pt x="127000" y="3053476"/>
                  </a:cubicBezTo>
                  <a:lnTo>
                    <a:pt x="0" y="2951876"/>
                  </a:lnTo>
                  <a:lnTo>
                    <a:pt x="0" y="0"/>
                  </a:lnTo>
                  <a:lnTo>
                    <a:pt x="5856330" y="0"/>
                  </a:lnTo>
                  <a:lnTo>
                    <a:pt x="5856330" y="2951876"/>
                  </a:lnTo>
                  <a:lnTo>
                    <a:pt x="12700" y="2951876"/>
                  </a:lnTo>
                  <a:lnTo>
                    <a:pt x="12700" y="2939176"/>
                  </a:lnTo>
                  <a:lnTo>
                    <a:pt x="5843630" y="2939176"/>
                  </a:lnTo>
                  <a:lnTo>
                    <a:pt x="5843630" y="12700"/>
                  </a:lnTo>
                  <a:lnTo>
                    <a:pt x="12700" y="12700"/>
                  </a:lnTo>
                  <a:lnTo>
                    <a:pt x="12700" y="2951876"/>
                  </a:lnTo>
                </a:path>
              </a:pathLst>
            </a:custGeom>
            <a:solidFill>
              <a:srgbClr val="394C60">
                <a:alpha val="784"/>
              </a:srgbClr>
            </a:solidFill>
          </p:spPr>
        </p:sp>
        <p:sp>
          <p:nvSpPr>
            <p:cNvPr name="TextBox 19" id="19"/>
            <p:cNvSpPr txBox="true"/>
            <p:nvPr/>
          </p:nvSpPr>
          <p:spPr>
            <a:xfrm>
              <a:off x="0" y="-47625"/>
              <a:ext cx="5856330" cy="2999501"/>
            </a:xfrm>
            <a:prstGeom prst="rect">
              <a:avLst/>
            </a:prstGeom>
          </p:spPr>
          <p:txBody>
            <a:bodyPr anchor="t" rtlCol="false" tIns="112947" lIns="112947" bIns="112947" rIns="112947"/>
            <a:lstStyle/>
            <a:p>
              <a:pPr algn="ctr" marL="0" indent="0" lvl="0">
                <a:lnSpc>
                  <a:spcPts val="2800"/>
                </a:lnSpc>
              </a:pPr>
              <a:r>
                <a:rPr lang="en-US" b="true" sz="2000">
                  <a:solidFill>
                    <a:srgbClr val="3A3A3A"/>
                  </a:solidFill>
                  <a:latin typeface="Catamaran Bold"/>
                  <a:ea typeface="Catamaran Bold"/>
                  <a:cs typeface="Catamaran Bold"/>
                  <a:sym typeface="Catamaran Bold"/>
                </a:rPr>
                <a:t>What did your team do well?</a:t>
              </a:r>
            </a:p>
          </p:txBody>
        </p:sp>
      </p:grpSp>
      <p:grpSp>
        <p:nvGrpSpPr>
          <p:cNvPr name="Group 20" id="20"/>
          <p:cNvGrpSpPr/>
          <p:nvPr/>
        </p:nvGrpSpPr>
        <p:grpSpPr>
          <a:xfrm rot="329387">
            <a:off x="10410104" y="5609545"/>
            <a:ext cx="2421684" cy="1272862"/>
            <a:chOff x="0" y="0"/>
            <a:chExt cx="5809070" cy="3053307"/>
          </a:xfrm>
        </p:grpSpPr>
        <p:sp>
          <p:nvSpPr>
            <p:cNvPr name="Freeform 21" id="21"/>
            <p:cNvSpPr/>
            <p:nvPr/>
          </p:nvSpPr>
          <p:spPr>
            <a:xfrm flipH="false" flipV="false" rot="0">
              <a:off x="0" y="0"/>
              <a:ext cx="5809070" cy="2951707"/>
            </a:xfrm>
            <a:custGeom>
              <a:avLst/>
              <a:gdLst/>
              <a:ahLst/>
              <a:cxnLst/>
              <a:rect r="r" b="b" t="t" l="l"/>
              <a:pathLst>
                <a:path h="2951707" w="5809070">
                  <a:moveTo>
                    <a:pt x="0" y="0"/>
                  </a:moveTo>
                  <a:lnTo>
                    <a:pt x="5809070" y="0"/>
                  </a:lnTo>
                  <a:lnTo>
                    <a:pt x="5809070" y="2951707"/>
                  </a:lnTo>
                  <a:lnTo>
                    <a:pt x="0" y="2951707"/>
                  </a:lnTo>
                  <a:close/>
                </a:path>
              </a:pathLst>
            </a:custGeom>
            <a:solidFill>
              <a:srgbClr val="94CCAD"/>
            </a:solidFill>
          </p:spPr>
        </p:sp>
        <p:sp>
          <p:nvSpPr>
            <p:cNvPr name="Freeform 22" id="22"/>
            <p:cNvSpPr/>
            <p:nvPr/>
          </p:nvSpPr>
          <p:spPr>
            <a:xfrm flipH="false" flipV="false" rot="0">
              <a:off x="0" y="0"/>
              <a:ext cx="5809070" cy="3053307"/>
            </a:xfrm>
            <a:custGeom>
              <a:avLst/>
              <a:gdLst/>
              <a:ahLst/>
              <a:cxnLst/>
              <a:rect r="r" b="b" t="t" l="l"/>
              <a:pathLst>
                <a:path h="3053307" w="5809070">
                  <a:moveTo>
                    <a:pt x="0" y="2951707"/>
                  </a:moveTo>
                  <a:lnTo>
                    <a:pt x="5809070" y="2951707"/>
                  </a:lnTo>
                  <a:lnTo>
                    <a:pt x="5682070" y="3053307"/>
                  </a:lnTo>
                  <a:cubicBezTo>
                    <a:pt x="5682070" y="3053307"/>
                    <a:pt x="4691470" y="2977107"/>
                    <a:pt x="4589870" y="2977107"/>
                  </a:cubicBezTo>
                  <a:lnTo>
                    <a:pt x="1219200" y="2977107"/>
                  </a:lnTo>
                  <a:cubicBezTo>
                    <a:pt x="1117600" y="2977107"/>
                    <a:pt x="127000" y="3053307"/>
                    <a:pt x="127000" y="3053307"/>
                  </a:cubicBezTo>
                  <a:lnTo>
                    <a:pt x="0" y="2951707"/>
                  </a:lnTo>
                  <a:lnTo>
                    <a:pt x="0" y="0"/>
                  </a:lnTo>
                  <a:lnTo>
                    <a:pt x="5809070" y="0"/>
                  </a:lnTo>
                  <a:lnTo>
                    <a:pt x="5809070" y="2951707"/>
                  </a:lnTo>
                  <a:lnTo>
                    <a:pt x="12700" y="2951707"/>
                  </a:lnTo>
                  <a:lnTo>
                    <a:pt x="12700" y="2939007"/>
                  </a:lnTo>
                  <a:lnTo>
                    <a:pt x="5796370" y="2939007"/>
                  </a:lnTo>
                  <a:lnTo>
                    <a:pt x="5796370" y="12700"/>
                  </a:lnTo>
                  <a:lnTo>
                    <a:pt x="12700" y="12700"/>
                  </a:lnTo>
                  <a:lnTo>
                    <a:pt x="12700" y="2951707"/>
                  </a:lnTo>
                </a:path>
              </a:pathLst>
            </a:custGeom>
            <a:solidFill>
              <a:srgbClr val="394C60">
                <a:alpha val="784"/>
              </a:srgbClr>
            </a:solidFill>
          </p:spPr>
        </p:sp>
        <p:sp>
          <p:nvSpPr>
            <p:cNvPr name="TextBox 23" id="23"/>
            <p:cNvSpPr txBox="true"/>
            <p:nvPr/>
          </p:nvSpPr>
          <p:spPr>
            <a:xfrm>
              <a:off x="0" y="-47625"/>
              <a:ext cx="5809070" cy="2999332"/>
            </a:xfrm>
            <a:prstGeom prst="rect">
              <a:avLst/>
            </a:prstGeom>
          </p:spPr>
          <p:txBody>
            <a:bodyPr anchor="t" rtlCol="false" tIns="112947" lIns="112947" bIns="112947" rIns="112947"/>
            <a:lstStyle/>
            <a:p>
              <a:pPr algn="ctr" marL="0" indent="0" lvl="0">
                <a:lnSpc>
                  <a:spcPts val="2800"/>
                </a:lnSpc>
              </a:pPr>
              <a:r>
                <a:rPr lang="en-US" b="true" sz="2000">
                  <a:solidFill>
                    <a:srgbClr val="3A3A3A"/>
                  </a:solidFill>
                  <a:latin typeface="Catamaran Bold"/>
                  <a:ea typeface="Catamaran Bold"/>
                  <a:cs typeface="Catamaran Bold"/>
                  <a:sym typeface="Catamaran Bold"/>
                </a:rPr>
                <a:t>What would you change?</a:t>
              </a:r>
            </a:p>
          </p:txBody>
        </p:sp>
      </p:grpSp>
      <p:grpSp>
        <p:nvGrpSpPr>
          <p:cNvPr name="Group 24" id="24"/>
          <p:cNvGrpSpPr/>
          <p:nvPr/>
        </p:nvGrpSpPr>
        <p:grpSpPr>
          <a:xfrm rot="0">
            <a:off x="1841480" y="2689152"/>
            <a:ext cx="6786640" cy="573165"/>
            <a:chOff x="0" y="0"/>
            <a:chExt cx="5426536" cy="458298"/>
          </a:xfrm>
        </p:grpSpPr>
        <p:sp>
          <p:nvSpPr>
            <p:cNvPr name="Freeform 25" id="25"/>
            <p:cNvSpPr/>
            <p:nvPr/>
          </p:nvSpPr>
          <p:spPr>
            <a:xfrm flipH="false" flipV="false" rot="0">
              <a:off x="0" y="0"/>
              <a:ext cx="5426536" cy="458298"/>
            </a:xfrm>
            <a:custGeom>
              <a:avLst/>
              <a:gdLst/>
              <a:ahLst/>
              <a:cxnLst/>
              <a:rect r="r" b="b" t="t" l="l"/>
              <a:pathLst>
                <a:path h="458298" w="5426536">
                  <a:moveTo>
                    <a:pt x="13689" y="0"/>
                  </a:moveTo>
                  <a:lnTo>
                    <a:pt x="5412847" y="0"/>
                  </a:lnTo>
                  <a:cubicBezTo>
                    <a:pt x="5416478" y="0"/>
                    <a:pt x="5419959" y="1442"/>
                    <a:pt x="5422527" y="4009"/>
                  </a:cubicBezTo>
                  <a:cubicBezTo>
                    <a:pt x="5425094" y="6577"/>
                    <a:pt x="5426536" y="10059"/>
                    <a:pt x="5426536" y="13689"/>
                  </a:cubicBezTo>
                  <a:lnTo>
                    <a:pt x="5426536" y="444609"/>
                  </a:lnTo>
                  <a:cubicBezTo>
                    <a:pt x="5426536" y="452169"/>
                    <a:pt x="5420408" y="458298"/>
                    <a:pt x="5412847" y="458298"/>
                  </a:cubicBezTo>
                  <a:lnTo>
                    <a:pt x="13689" y="458298"/>
                  </a:lnTo>
                  <a:cubicBezTo>
                    <a:pt x="10059" y="458298"/>
                    <a:pt x="6577" y="456856"/>
                    <a:pt x="4009" y="454288"/>
                  </a:cubicBezTo>
                  <a:cubicBezTo>
                    <a:pt x="1442" y="451721"/>
                    <a:pt x="0" y="448239"/>
                    <a:pt x="0" y="444609"/>
                  </a:cubicBezTo>
                  <a:lnTo>
                    <a:pt x="0" y="13689"/>
                  </a:lnTo>
                  <a:cubicBezTo>
                    <a:pt x="0" y="6129"/>
                    <a:pt x="6129" y="0"/>
                    <a:pt x="13689" y="0"/>
                  </a:cubicBezTo>
                  <a:close/>
                </a:path>
              </a:pathLst>
            </a:custGeom>
            <a:solidFill>
              <a:srgbClr val="E182BE"/>
            </a:solidFill>
          </p:spPr>
        </p:sp>
        <p:sp>
          <p:nvSpPr>
            <p:cNvPr name="TextBox 26" id="26"/>
            <p:cNvSpPr txBox="true"/>
            <p:nvPr/>
          </p:nvSpPr>
          <p:spPr>
            <a:xfrm>
              <a:off x="0" y="-38100"/>
              <a:ext cx="5426536" cy="496398"/>
            </a:xfrm>
            <a:prstGeom prst="rect">
              <a:avLst/>
            </a:prstGeom>
          </p:spPr>
          <p:txBody>
            <a:bodyPr anchor="ctr" rtlCol="false" tIns="11502" lIns="11502" bIns="11502" rIns="11502"/>
            <a:lstStyle/>
            <a:p>
              <a:pPr algn="ctr" marL="0" indent="0" lvl="0">
                <a:lnSpc>
                  <a:spcPts val="2554"/>
                </a:lnSpc>
              </a:pPr>
              <a:r>
                <a:rPr lang="en-US" b="true" sz="1824" spc="129">
                  <a:solidFill>
                    <a:srgbClr val="3A3A3A"/>
                  </a:solidFill>
                  <a:latin typeface="Public Sans Bold"/>
                  <a:ea typeface="Public Sans Bold"/>
                  <a:cs typeface="Public Sans Bold"/>
                  <a:sym typeface="Public Sans Bold"/>
                </a:rPr>
                <a:t>INSTEAD OF...</a:t>
              </a:r>
            </a:p>
          </p:txBody>
        </p:sp>
      </p:grpSp>
      <p:grpSp>
        <p:nvGrpSpPr>
          <p:cNvPr name="Group 27" id="27"/>
          <p:cNvGrpSpPr/>
          <p:nvPr/>
        </p:nvGrpSpPr>
        <p:grpSpPr>
          <a:xfrm rot="0">
            <a:off x="9699070" y="2689152"/>
            <a:ext cx="6810891" cy="573165"/>
            <a:chOff x="0" y="0"/>
            <a:chExt cx="5445927" cy="458298"/>
          </a:xfrm>
        </p:grpSpPr>
        <p:sp>
          <p:nvSpPr>
            <p:cNvPr name="Freeform 28" id="28"/>
            <p:cNvSpPr/>
            <p:nvPr/>
          </p:nvSpPr>
          <p:spPr>
            <a:xfrm flipH="false" flipV="false" rot="0">
              <a:off x="0" y="0"/>
              <a:ext cx="5445927" cy="458298"/>
            </a:xfrm>
            <a:custGeom>
              <a:avLst/>
              <a:gdLst/>
              <a:ahLst/>
              <a:cxnLst/>
              <a:rect r="r" b="b" t="t" l="l"/>
              <a:pathLst>
                <a:path h="458298" w="5445927">
                  <a:moveTo>
                    <a:pt x="13640" y="0"/>
                  </a:moveTo>
                  <a:lnTo>
                    <a:pt x="5432287" y="0"/>
                  </a:lnTo>
                  <a:cubicBezTo>
                    <a:pt x="5435905" y="0"/>
                    <a:pt x="5439374" y="1437"/>
                    <a:pt x="5441932" y="3995"/>
                  </a:cubicBezTo>
                  <a:cubicBezTo>
                    <a:pt x="5444490" y="6553"/>
                    <a:pt x="5445927" y="10023"/>
                    <a:pt x="5445927" y="13640"/>
                  </a:cubicBezTo>
                  <a:lnTo>
                    <a:pt x="5445927" y="444658"/>
                  </a:lnTo>
                  <a:cubicBezTo>
                    <a:pt x="5445927" y="452191"/>
                    <a:pt x="5439820" y="458298"/>
                    <a:pt x="5432287" y="458298"/>
                  </a:cubicBezTo>
                  <a:lnTo>
                    <a:pt x="13640" y="458298"/>
                  </a:lnTo>
                  <a:cubicBezTo>
                    <a:pt x="6107" y="458298"/>
                    <a:pt x="0" y="452191"/>
                    <a:pt x="0" y="444658"/>
                  </a:cubicBezTo>
                  <a:lnTo>
                    <a:pt x="0" y="13640"/>
                  </a:lnTo>
                  <a:cubicBezTo>
                    <a:pt x="0" y="6107"/>
                    <a:pt x="6107" y="0"/>
                    <a:pt x="13640" y="0"/>
                  </a:cubicBezTo>
                  <a:close/>
                </a:path>
              </a:pathLst>
            </a:custGeom>
            <a:solidFill>
              <a:srgbClr val="94CCAD"/>
            </a:solidFill>
          </p:spPr>
        </p:sp>
        <p:sp>
          <p:nvSpPr>
            <p:cNvPr name="TextBox 29" id="29"/>
            <p:cNvSpPr txBox="true"/>
            <p:nvPr/>
          </p:nvSpPr>
          <p:spPr>
            <a:xfrm>
              <a:off x="0" y="-38100"/>
              <a:ext cx="5445927" cy="496398"/>
            </a:xfrm>
            <a:prstGeom prst="rect">
              <a:avLst/>
            </a:prstGeom>
          </p:spPr>
          <p:txBody>
            <a:bodyPr anchor="ctr" rtlCol="false" tIns="11502" lIns="11502" bIns="11502" rIns="11502"/>
            <a:lstStyle/>
            <a:p>
              <a:pPr algn="ctr" marL="0" indent="0" lvl="0">
                <a:lnSpc>
                  <a:spcPts val="2554"/>
                </a:lnSpc>
              </a:pPr>
              <a:r>
                <a:rPr lang="en-US" b="true" sz="1824" spc="129">
                  <a:solidFill>
                    <a:srgbClr val="3A3A3A"/>
                  </a:solidFill>
                  <a:latin typeface="Public Sans Bold"/>
                  <a:ea typeface="Public Sans Bold"/>
                  <a:cs typeface="Public Sans Bold"/>
                  <a:sym typeface="Public Sans Bold"/>
                </a:rPr>
                <a:t>ASK:</a:t>
              </a:r>
            </a:p>
          </p:txBody>
        </p:sp>
      </p:grpSp>
      <p:sp>
        <p:nvSpPr>
          <p:cNvPr name="TextBox 30" id="30"/>
          <p:cNvSpPr txBox="true"/>
          <p:nvPr/>
        </p:nvSpPr>
        <p:spPr>
          <a:xfrm rot="0">
            <a:off x="712105" y="1038225"/>
            <a:ext cx="16863790" cy="850390"/>
          </a:xfrm>
          <a:prstGeom prst="rect">
            <a:avLst/>
          </a:prstGeom>
        </p:spPr>
        <p:txBody>
          <a:bodyPr anchor="t" rtlCol="false" tIns="0" lIns="0" bIns="0" rIns="0">
            <a:spAutoFit/>
          </a:bodyPr>
          <a:lstStyle/>
          <a:p>
            <a:pPr algn="ctr" marL="0" indent="0" lvl="0">
              <a:lnSpc>
                <a:spcPts val="6668"/>
              </a:lnSpc>
            </a:pPr>
            <a:r>
              <a:rPr lang="en-US" b="true" sz="5699" spc="1100">
                <a:solidFill>
                  <a:srgbClr val="000000"/>
                </a:solidFill>
                <a:latin typeface="Public Sans Bold"/>
                <a:ea typeface="Public Sans Bold"/>
                <a:cs typeface="Public Sans Bold"/>
                <a:sym typeface="Public Sans Bold"/>
              </a:rPr>
              <a:t>TURN ACTIVITIES INTO LEARNING</a:t>
            </a:r>
          </a:p>
        </p:txBody>
      </p:sp>
      <p:sp>
        <p:nvSpPr>
          <p:cNvPr name="Freeform 31" id="31"/>
          <p:cNvSpPr/>
          <p:nvPr/>
        </p:nvSpPr>
        <p:spPr>
          <a:xfrm flipH="false" flipV="false" rot="0">
            <a:off x="9962695" y="2797833"/>
            <a:ext cx="392077" cy="309049"/>
          </a:xfrm>
          <a:custGeom>
            <a:avLst/>
            <a:gdLst/>
            <a:ahLst/>
            <a:cxnLst/>
            <a:rect r="r" b="b" t="t" l="l"/>
            <a:pathLst>
              <a:path h="309049" w="392077">
                <a:moveTo>
                  <a:pt x="0" y="0"/>
                </a:moveTo>
                <a:lnTo>
                  <a:pt x="392077" y="0"/>
                </a:lnTo>
                <a:lnTo>
                  <a:pt x="392077" y="309049"/>
                </a:lnTo>
                <a:lnTo>
                  <a:pt x="0" y="3090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2" id="32"/>
          <p:cNvSpPr/>
          <p:nvPr/>
        </p:nvSpPr>
        <p:spPr>
          <a:xfrm flipH="false" flipV="false" rot="0">
            <a:off x="2247072" y="2816577"/>
            <a:ext cx="271561" cy="271561"/>
          </a:xfrm>
          <a:custGeom>
            <a:avLst/>
            <a:gdLst/>
            <a:ahLst/>
            <a:cxnLst/>
            <a:rect r="r" b="b" t="t" l="l"/>
            <a:pathLst>
              <a:path h="271561" w="271561">
                <a:moveTo>
                  <a:pt x="0" y="0"/>
                </a:moveTo>
                <a:lnTo>
                  <a:pt x="271562" y="0"/>
                </a:lnTo>
                <a:lnTo>
                  <a:pt x="271562" y="271561"/>
                </a:lnTo>
                <a:lnTo>
                  <a:pt x="0" y="2715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33" id="33"/>
          <p:cNvSpPr/>
          <p:nvPr/>
        </p:nvSpPr>
        <p:spPr>
          <a:xfrm>
            <a:off x="1457684" y="1999679"/>
            <a:ext cx="15375197" cy="0"/>
          </a:xfrm>
          <a:prstGeom prst="line">
            <a:avLst/>
          </a:prstGeom>
          <a:ln cap="rnd" w="85725">
            <a:solidFill>
              <a:srgbClr val="ECEBE9"/>
            </a:solidFill>
            <a:prstDash val="solid"/>
            <a:headEnd type="none" len="sm" w="sm"/>
            <a:tailEnd type="none" len="sm" w="sm"/>
          </a:ln>
        </p:spPr>
      </p:sp>
      <p:sp>
        <p:nvSpPr>
          <p:cNvPr name="AutoShape 34" id="34"/>
          <p:cNvSpPr/>
          <p:nvPr/>
        </p:nvSpPr>
        <p:spPr>
          <a:xfrm>
            <a:off x="-2600915" y="238125"/>
            <a:ext cx="22007130" cy="0"/>
          </a:xfrm>
          <a:prstGeom prst="line">
            <a:avLst/>
          </a:prstGeom>
          <a:ln cap="flat" w="19050">
            <a:solidFill>
              <a:srgbClr val="ECEBE9"/>
            </a:solidFill>
            <a:prstDash val="solid"/>
            <a:headEnd type="none" len="sm" w="sm"/>
            <a:tailEnd type="none" len="sm" w="sm"/>
          </a:ln>
        </p:spPr>
      </p:sp>
      <p:sp>
        <p:nvSpPr>
          <p:cNvPr name="AutoShape 35" id="35"/>
          <p:cNvSpPr/>
          <p:nvPr/>
        </p:nvSpPr>
        <p:spPr>
          <a:xfrm>
            <a:off x="-3573950" y="10079662"/>
            <a:ext cx="22883773" cy="0"/>
          </a:xfrm>
          <a:prstGeom prst="line">
            <a:avLst/>
          </a:prstGeom>
          <a:ln cap="flat" w="19050">
            <a:solidFill>
              <a:srgbClr val="ECEBE9"/>
            </a:solidFill>
            <a:prstDash val="solid"/>
            <a:headEnd type="none" len="sm" w="sm"/>
            <a:tailEnd type="none" len="sm" w="sm"/>
          </a:ln>
        </p:spPr>
      </p:sp>
      <p:grpSp>
        <p:nvGrpSpPr>
          <p:cNvPr name="Group 36" id="36"/>
          <p:cNvGrpSpPr/>
          <p:nvPr/>
        </p:nvGrpSpPr>
        <p:grpSpPr>
          <a:xfrm rot="329387">
            <a:off x="10018028" y="7574878"/>
            <a:ext cx="2421684" cy="1272862"/>
            <a:chOff x="0" y="0"/>
            <a:chExt cx="5809070" cy="3053307"/>
          </a:xfrm>
        </p:grpSpPr>
        <p:sp>
          <p:nvSpPr>
            <p:cNvPr name="Freeform 37" id="37"/>
            <p:cNvSpPr/>
            <p:nvPr/>
          </p:nvSpPr>
          <p:spPr>
            <a:xfrm flipH="false" flipV="false" rot="0">
              <a:off x="0" y="0"/>
              <a:ext cx="5809070" cy="2951707"/>
            </a:xfrm>
            <a:custGeom>
              <a:avLst/>
              <a:gdLst/>
              <a:ahLst/>
              <a:cxnLst/>
              <a:rect r="r" b="b" t="t" l="l"/>
              <a:pathLst>
                <a:path h="2951707" w="5809070">
                  <a:moveTo>
                    <a:pt x="0" y="0"/>
                  </a:moveTo>
                  <a:lnTo>
                    <a:pt x="5809070" y="0"/>
                  </a:lnTo>
                  <a:lnTo>
                    <a:pt x="5809070" y="2951707"/>
                  </a:lnTo>
                  <a:lnTo>
                    <a:pt x="0" y="2951707"/>
                  </a:lnTo>
                  <a:close/>
                </a:path>
              </a:pathLst>
            </a:custGeom>
            <a:solidFill>
              <a:srgbClr val="94CCAD"/>
            </a:solidFill>
          </p:spPr>
        </p:sp>
        <p:sp>
          <p:nvSpPr>
            <p:cNvPr name="Freeform 38" id="38"/>
            <p:cNvSpPr/>
            <p:nvPr/>
          </p:nvSpPr>
          <p:spPr>
            <a:xfrm flipH="false" flipV="false" rot="0">
              <a:off x="0" y="0"/>
              <a:ext cx="5809070" cy="3053307"/>
            </a:xfrm>
            <a:custGeom>
              <a:avLst/>
              <a:gdLst/>
              <a:ahLst/>
              <a:cxnLst/>
              <a:rect r="r" b="b" t="t" l="l"/>
              <a:pathLst>
                <a:path h="3053307" w="5809070">
                  <a:moveTo>
                    <a:pt x="0" y="2951707"/>
                  </a:moveTo>
                  <a:lnTo>
                    <a:pt x="5809070" y="2951707"/>
                  </a:lnTo>
                  <a:lnTo>
                    <a:pt x="5682070" y="3053307"/>
                  </a:lnTo>
                  <a:cubicBezTo>
                    <a:pt x="5682070" y="3053307"/>
                    <a:pt x="4691470" y="2977107"/>
                    <a:pt x="4589870" y="2977107"/>
                  </a:cubicBezTo>
                  <a:lnTo>
                    <a:pt x="1219200" y="2977107"/>
                  </a:lnTo>
                  <a:cubicBezTo>
                    <a:pt x="1117600" y="2977107"/>
                    <a:pt x="127000" y="3053307"/>
                    <a:pt x="127000" y="3053307"/>
                  </a:cubicBezTo>
                  <a:lnTo>
                    <a:pt x="0" y="2951707"/>
                  </a:lnTo>
                  <a:lnTo>
                    <a:pt x="0" y="0"/>
                  </a:lnTo>
                  <a:lnTo>
                    <a:pt x="5809070" y="0"/>
                  </a:lnTo>
                  <a:lnTo>
                    <a:pt x="5809070" y="2951707"/>
                  </a:lnTo>
                  <a:lnTo>
                    <a:pt x="12700" y="2951707"/>
                  </a:lnTo>
                  <a:lnTo>
                    <a:pt x="12700" y="2939007"/>
                  </a:lnTo>
                  <a:lnTo>
                    <a:pt x="5796370" y="2939007"/>
                  </a:lnTo>
                  <a:lnTo>
                    <a:pt x="5796370" y="12700"/>
                  </a:lnTo>
                  <a:lnTo>
                    <a:pt x="12700" y="12700"/>
                  </a:lnTo>
                  <a:lnTo>
                    <a:pt x="12700" y="2951707"/>
                  </a:lnTo>
                </a:path>
              </a:pathLst>
            </a:custGeom>
            <a:solidFill>
              <a:srgbClr val="394C60">
                <a:alpha val="784"/>
              </a:srgbClr>
            </a:solidFill>
          </p:spPr>
        </p:sp>
        <p:sp>
          <p:nvSpPr>
            <p:cNvPr name="TextBox 39" id="39"/>
            <p:cNvSpPr txBox="true"/>
            <p:nvPr/>
          </p:nvSpPr>
          <p:spPr>
            <a:xfrm>
              <a:off x="0" y="-47625"/>
              <a:ext cx="5809070" cy="2999332"/>
            </a:xfrm>
            <a:prstGeom prst="rect">
              <a:avLst/>
            </a:prstGeom>
          </p:spPr>
          <p:txBody>
            <a:bodyPr anchor="t" rtlCol="false" tIns="112947" lIns="112947" bIns="112947" rIns="112947"/>
            <a:lstStyle/>
            <a:p>
              <a:pPr algn="ctr" marL="0" indent="0" lvl="0">
                <a:lnSpc>
                  <a:spcPts val="2800"/>
                </a:lnSpc>
              </a:pPr>
              <a:r>
                <a:rPr lang="en-US" b="true" sz="2000">
                  <a:solidFill>
                    <a:srgbClr val="3A3A3A"/>
                  </a:solidFill>
                  <a:latin typeface="Catamaran Bold"/>
                  <a:ea typeface="Catamaran Bold"/>
                  <a:cs typeface="Catamaran Bold"/>
                  <a:sym typeface="Catamaran Bold"/>
                </a:rPr>
                <a:t>How did you contribute?</a:t>
              </a:r>
            </a:p>
          </p:txBody>
        </p:sp>
      </p:grpSp>
      <p:grpSp>
        <p:nvGrpSpPr>
          <p:cNvPr name="Group 40" id="40"/>
          <p:cNvGrpSpPr/>
          <p:nvPr/>
        </p:nvGrpSpPr>
        <p:grpSpPr>
          <a:xfrm rot="329387">
            <a:off x="13435611" y="7683030"/>
            <a:ext cx="2421684" cy="1272862"/>
            <a:chOff x="0" y="0"/>
            <a:chExt cx="5809070" cy="3053307"/>
          </a:xfrm>
        </p:grpSpPr>
        <p:sp>
          <p:nvSpPr>
            <p:cNvPr name="Freeform 41" id="41"/>
            <p:cNvSpPr/>
            <p:nvPr/>
          </p:nvSpPr>
          <p:spPr>
            <a:xfrm flipH="false" flipV="false" rot="0">
              <a:off x="0" y="0"/>
              <a:ext cx="5809070" cy="2951707"/>
            </a:xfrm>
            <a:custGeom>
              <a:avLst/>
              <a:gdLst/>
              <a:ahLst/>
              <a:cxnLst/>
              <a:rect r="r" b="b" t="t" l="l"/>
              <a:pathLst>
                <a:path h="2951707" w="5809070">
                  <a:moveTo>
                    <a:pt x="0" y="0"/>
                  </a:moveTo>
                  <a:lnTo>
                    <a:pt x="5809070" y="0"/>
                  </a:lnTo>
                  <a:lnTo>
                    <a:pt x="5809070" y="2951707"/>
                  </a:lnTo>
                  <a:lnTo>
                    <a:pt x="0" y="2951707"/>
                  </a:lnTo>
                  <a:close/>
                </a:path>
              </a:pathLst>
            </a:custGeom>
            <a:solidFill>
              <a:srgbClr val="94CCAD"/>
            </a:solidFill>
          </p:spPr>
        </p:sp>
        <p:sp>
          <p:nvSpPr>
            <p:cNvPr name="Freeform 42" id="42"/>
            <p:cNvSpPr/>
            <p:nvPr/>
          </p:nvSpPr>
          <p:spPr>
            <a:xfrm flipH="false" flipV="false" rot="0">
              <a:off x="0" y="0"/>
              <a:ext cx="5809070" cy="3053307"/>
            </a:xfrm>
            <a:custGeom>
              <a:avLst/>
              <a:gdLst/>
              <a:ahLst/>
              <a:cxnLst/>
              <a:rect r="r" b="b" t="t" l="l"/>
              <a:pathLst>
                <a:path h="3053307" w="5809070">
                  <a:moveTo>
                    <a:pt x="0" y="2951707"/>
                  </a:moveTo>
                  <a:lnTo>
                    <a:pt x="5809070" y="2951707"/>
                  </a:lnTo>
                  <a:lnTo>
                    <a:pt x="5682070" y="3053307"/>
                  </a:lnTo>
                  <a:cubicBezTo>
                    <a:pt x="5682070" y="3053307"/>
                    <a:pt x="4691470" y="2977107"/>
                    <a:pt x="4589870" y="2977107"/>
                  </a:cubicBezTo>
                  <a:lnTo>
                    <a:pt x="1219200" y="2977107"/>
                  </a:lnTo>
                  <a:cubicBezTo>
                    <a:pt x="1117600" y="2977107"/>
                    <a:pt x="127000" y="3053307"/>
                    <a:pt x="127000" y="3053307"/>
                  </a:cubicBezTo>
                  <a:lnTo>
                    <a:pt x="0" y="2951707"/>
                  </a:lnTo>
                  <a:lnTo>
                    <a:pt x="0" y="0"/>
                  </a:lnTo>
                  <a:lnTo>
                    <a:pt x="5809070" y="0"/>
                  </a:lnTo>
                  <a:lnTo>
                    <a:pt x="5809070" y="2951707"/>
                  </a:lnTo>
                  <a:lnTo>
                    <a:pt x="12700" y="2951707"/>
                  </a:lnTo>
                  <a:lnTo>
                    <a:pt x="12700" y="2939007"/>
                  </a:lnTo>
                  <a:lnTo>
                    <a:pt x="5796370" y="2939007"/>
                  </a:lnTo>
                  <a:lnTo>
                    <a:pt x="5796370" y="12700"/>
                  </a:lnTo>
                  <a:lnTo>
                    <a:pt x="12700" y="12700"/>
                  </a:lnTo>
                  <a:lnTo>
                    <a:pt x="12700" y="2951707"/>
                  </a:lnTo>
                </a:path>
              </a:pathLst>
            </a:custGeom>
            <a:solidFill>
              <a:srgbClr val="394C60">
                <a:alpha val="784"/>
              </a:srgbClr>
            </a:solidFill>
          </p:spPr>
        </p:sp>
        <p:sp>
          <p:nvSpPr>
            <p:cNvPr name="TextBox 43" id="43"/>
            <p:cNvSpPr txBox="true"/>
            <p:nvPr/>
          </p:nvSpPr>
          <p:spPr>
            <a:xfrm>
              <a:off x="0" y="-47625"/>
              <a:ext cx="5809070" cy="2999332"/>
            </a:xfrm>
            <a:prstGeom prst="rect">
              <a:avLst/>
            </a:prstGeom>
          </p:spPr>
          <p:txBody>
            <a:bodyPr anchor="t" rtlCol="false" tIns="112947" lIns="112947" bIns="112947" rIns="112947"/>
            <a:lstStyle/>
            <a:p>
              <a:pPr algn="ctr" marL="0" indent="0" lvl="0">
                <a:lnSpc>
                  <a:spcPts val="2800"/>
                </a:lnSpc>
              </a:pPr>
              <a:r>
                <a:rPr lang="en-US" b="true" sz="2000">
                  <a:solidFill>
                    <a:srgbClr val="3A3A3A"/>
                  </a:solidFill>
                  <a:latin typeface="Catamaran Bold"/>
                  <a:ea typeface="Catamaran Bold"/>
                  <a:cs typeface="Catamaran Bold"/>
                  <a:sym typeface="Catamaran Bold"/>
                </a:rPr>
                <a:t>Where could you use this skill again?</a:t>
              </a:r>
            </a:p>
          </p:txBody>
        </p:sp>
      </p:grpSp>
      <p:grpSp>
        <p:nvGrpSpPr>
          <p:cNvPr name="Group 44" id="44"/>
          <p:cNvGrpSpPr/>
          <p:nvPr/>
        </p:nvGrpSpPr>
        <p:grpSpPr>
          <a:xfrm rot="-209250">
            <a:off x="2818052" y="3981372"/>
            <a:ext cx="2384756" cy="1272733"/>
            <a:chOff x="0" y="0"/>
            <a:chExt cx="5720489" cy="3052999"/>
          </a:xfrm>
        </p:grpSpPr>
        <p:sp>
          <p:nvSpPr>
            <p:cNvPr name="Freeform 45" id="45"/>
            <p:cNvSpPr/>
            <p:nvPr/>
          </p:nvSpPr>
          <p:spPr>
            <a:xfrm flipH="false" flipV="false" rot="0">
              <a:off x="0" y="0"/>
              <a:ext cx="5720489" cy="2951399"/>
            </a:xfrm>
            <a:custGeom>
              <a:avLst/>
              <a:gdLst/>
              <a:ahLst/>
              <a:cxnLst/>
              <a:rect r="r" b="b" t="t" l="l"/>
              <a:pathLst>
                <a:path h="2951399" w="5720489">
                  <a:moveTo>
                    <a:pt x="0" y="0"/>
                  </a:moveTo>
                  <a:lnTo>
                    <a:pt x="5720489" y="0"/>
                  </a:lnTo>
                  <a:lnTo>
                    <a:pt x="5720489" y="2951399"/>
                  </a:lnTo>
                  <a:lnTo>
                    <a:pt x="0" y="2951399"/>
                  </a:lnTo>
                  <a:close/>
                </a:path>
              </a:pathLst>
            </a:custGeom>
            <a:solidFill>
              <a:srgbClr val="E182BE"/>
            </a:solidFill>
          </p:spPr>
        </p:sp>
        <p:sp>
          <p:nvSpPr>
            <p:cNvPr name="Freeform 46" id="46"/>
            <p:cNvSpPr/>
            <p:nvPr/>
          </p:nvSpPr>
          <p:spPr>
            <a:xfrm flipH="false" flipV="false" rot="0">
              <a:off x="0" y="0"/>
              <a:ext cx="5720489" cy="3052999"/>
            </a:xfrm>
            <a:custGeom>
              <a:avLst/>
              <a:gdLst/>
              <a:ahLst/>
              <a:cxnLst/>
              <a:rect r="r" b="b" t="t" l="l"/>
              <a:pathLst>
                <a:path h="3052999" w="5720489">
                  <a:moveTo>
                    <a:pt x="0" y="2951399"/>
                  </a:moveTo>
                  <a:lnTo>
                    <a:pt x="5720489" y="2951399"/>
                  </a:lnTo>
                  <a:lnTo>
                    <a:pt x="5593489" y="3052999"/>
                  </a:lnTo>
                  <a:cubicBezTo>
                    <a:pt x="5593489" y="3052999"/>
                    <a:pt x="4602889" y="2976799"/>
                    <a:pt x="4501289" y="2976799"/>
                  </a:cubicBezTo>
                  <a:lnTo>
                    <a:pt x="1219200" y="2976799"/>
                  </a:lnTo>
                  <a:cubicBezTo>
                    <a:pt x="1117600" y="2976799"/>
                    <a:pt x="127000" y="3052999"/>
                    <a:pt x="127000" y="3052999"/>
                  </a:cubicBezTo>
                  <a:lnTo>
                    <a:pt x="0" y="2951399"/>
                  </a:lnTo>
                  <a:lnTo>
                    <a:pt x="0" y="0"/>
                  </a:lnTo>
                  <a:lnTo>
                    <a:pt x="5720489" y="0"/>
                  </a:lnTo>
                  <a:lnTo>
                    <a:pt x="5720489" y="2951399"/>
                  </a:lnTo>
                  <a:lnTo>
                    <a:pt x="12700" y="2951399"/>
                  </a:lnTo>
                  <a:lnTo>
                    <a:pt x="12700" y="2938699"/>
                  </a:lnTo>
                  <a:lnTo>
                    <a:pt x="5707789" y="2938699"/>
                  </a:lnTo>
                  <a:lnTo>
                    <a:pt x="5707789" y="12700"/>
                  </a:lnTo>
                  <a:lnTo>
                    <a:pt x="12700" y="12700"/>
                  </a:lnTo>
                  <a:lnTo>
                    <a:pt x="12700" y="2951399"/>
                  </a:lnTo>
                </a:path>
              </a:pathLst>
            </a:custGeom>
            <a:solidFill>
              <a:srgbClr val="394C60">
                <a:alpha val="784"/>
              </a:srgbClr>
            </a:solidFill>
          </p:spPr>
        </p:sp>
        <p:sp>
          <p:nvSpPr>
            <p:cNvPr name="TextBox 47" id="47"/>
            <p:cNvSpPr txBox="true"/>
            <p:nvPr/>
          </p:nvSpPr>
          <p:spPr>
            <a:xfrm>
              <a:off x="0" y="-47625"/>
              <a:ext cx="5720489" cy="2999024"/>
            </a:xfrm>
            <a:prstGeom prst="rect">
              <a:avLst/>
            </a:prstGeom>
          </p:spPr>
          <p:txBody>
            <a:bodyPr anchor="t" rtlCol="false" tIns="112947" lIns="112947" bIns="112947" rIns="112947"/>
            <a:lstStyle/>
            <a:p>
              <a:pPr algn="ctr" marL="0" indent="0" lvl="0">
                <a:lnSpc>
                  <a:spcPts val="2800"/>
                </a:lnSpc>
              </a:pPr>
              <a:r>
                <a:rPr lang="en-US" b="true" sz="2000">
                  <a:solidFill>
                    <a:srgbClr val="3A3A3A"/>
                  </a:solidFill>
                  <a:latin typeface="Catamaran Bold"/>
                  <a:ea typeface="Catamaran Bold"/>
                  <a:cs typeface="Catamaran Bold"/>
                  <a:sym typeface="Catamaran Bold"/>
                </a:rPr>
                <a:t>Did everyone have fun?</a:t>
              </a:r>
            </a:p>
          </p:txBody>
        </p:sp>
      </p:grpSp>
      <p:grpSp>
        <p:nvGrpSpPr>
          <p:cNvPr name="Group 48" id="48"/>
          <p:cNvGrpSpPr/>
          <p:nvPr/>
        </p:nvGrpSpPr>
        <p:grpSpPr>
          <a:xfrm rot="0">
            <a:off x="5755731" y="5029995"/>
            <a:ext cx="2320759" cy="1272520"/>
            <a:chOff x="0" y="0"/>
            <a:chExt cx="5566973" cy="3052486"/>
          </a:xfrm>
        </p:grpSpPr>
        <p:sp>
          <p:nvSpPr>
            <p:cNvPr name="Freeform 49" id="49"/>
            <p:cNvSpPr/>
            <p:nvPr/>
          </p:nvSpPr>
          <p:spPr>
            <a:xfrm flipH="false" flipV="false" rot="0">
              <a:off x="0" y="0"/>
              <a:ext cx="5566973" cy="2950886"/>
            </a:xfrm>
            <a:custGeom>
              <a:avLst/>
              <a:gdLst/>
              <a:ahLst/>
              <a:cxnLst/>
              <a:rect r="r" b="b" t="t" l="l"/>
              <a:pathLst>
                <a:path h="2950886" w="5566973">
                  <a:moveTo>
                    <a:pt x="0" y="0"/>
                  </a:moveTo>
                  <a:lnTo>
                    <a:pt x="5566973" y="0"/>
                  </a:lnTo>
                  <a:lnTo>
                    <a:pt x="5566973" y="2950886"/>
                  </a:lnTo>
                  <a:lnTo>
                    <a:pt x="0" y="2950886"/>
                  </a:lnTo>
                  <a:close/>
                </a:path>
              </a:pathLst>
            </a:custGeom>
            <a:solidFill>
              <a:srgbClr val="E182BE"/>
            </a:solidFill>
          </p:spPr>
        </p:sp>
        <p:sp>
          <p:nvSpPr>
            <p:cNvPr name="Freeform 50" id="50"/>
            <p:cNvSpPr/>
            <p:nvPr/>
          </p:nvSpPr>
          <p:spPr>
            <a:xfrm flipH="false" flipV="false" rot="0">
              <a:off x="0" y="0"/>
              <a:ext cx="5566973" cy="3052486"/>
            </a:xfrm>
            <a:custGeom>
              <a:avLst/>
              <a:gdLst/>
              <a:ahLst/>
              <a:cxnLst/>
              <a:rect r="r" b="b" t="t" l="l"/>
              <a:pathLst>
                <a:path h="3052486" w="5566973">
                  <a:moveTo>
                    <a:pt x="0" y="2950886"/>
                  </a:moveTo>
                  <a:lnTo>
                    <a:pt x="5566973" y="2950886"/>
                  </a:lnTo>
                  <a:lnTo>
                    <a:pt x="5439973" y="3052486"/>
                  </a:lnTo>
                  <a:cubicBezTo>
                    <a:pt x="5439973" y="3052486"/>
                    <a:pt x="4449373" y="2976286"/>
                    <a:pt x="4347773" y="2976286"/>
                  </a:cubicBezTo>
                  <a:lnTo>
                    <a:pt x="1219200" y="2976286"/>
                  </a:lnTo>
                  <a:cubicBezTo>
                    <a:pt x="1117600" y="2976286"/>
                    <a:pt x="127000" y="3052486"/>
                    <a:pt x="127000" y="3052486"/>
                  </a:cubicBezTo>
                  <a:lnTo>
                    <a:pt x="0" y="2950886"/>
                  </a:lnTo>
                  <a:lnTo>
                    <a:pt x="0" y="0"/>
                  </a:lnTo>
                  <a:lnTo>
                    <a:pt x="5566973" y="0"/>
                  </a:lnTo>
                  <a:lnTo>
                    <a:pt x="5566973" y="2950886"/>
                  </a:lnTo>
                  <a:lnTo>
                    <a:pt x="12700" y="2950886"/>
                  </a:lnTo>
                  <a:lnTo>
                    <a:pt x="12700" y="2938186"/>
                  </a:lnTo>
                  <a:lnTo>
                    <a:pt x="5554273" y="2938186"/>
                  </a:lnTo>
                  <a:lnTo>
                    <a:pt x="5554273" y="12700"/>
                  </a:lnTo>
                  <a:lnTo>
                    <a:pt x="12700" y="12700"/>
                  </a:lnTo>
                  <a:lnTo>
                    <a:pt x="12700" y="2950886"/>
                  </a:lnTo>
                </a:path>
              </a:pathLst>
            </a:custGeom>
            <a:solidFill>
              <a:srgbClr val="394C60">
                <a:alpha val="784"/>
              </a:srgbClr>
            </a:solidFill>
          </p:spPr>
        </p:sp>
        <p:sp>
          <p:nvSpPr>
            <p:cNvPr name="TextBox 51" id="51"/>
            <p:cNvSpPr txBox="true"/>
            <p:nvPr/>
          </p:nvSpPr>
          <p:spPr>
            <a:xfrm>
              <a:off x="0" y="-47625"/>
              <a:ext cx="5566973" cy="2998511"/>
            </a:xfrm>
            <a:prstGeom prst="rect">
              <a:avLst/>
            </a:prstGeom>
          </p:spPr>
          <p:txBody>
            <a:bodyPr anchor="t" rtlCol="false" tIns="112947" lIns="112947" bIns="112947" rIns="112947"/>
            <a:lstStyle/>
            <a:p>
              <a:pPr algn="ctr" marL="0" indent="0" lvl="0">
                <a:lnSpc>
                  <a:spcPts val="2800"/>
                </a:lnSpc>
              </a:pPr>
              <a:r>
                <a:rPr lang="en-US" b="true" sz="2000">
                  <a:solidFill>
                    <a:srgbClr val="3A3A3A"/>
                  </a:solidFill>
                  <a:latin typeface="Catamaran Bold"/>
                  <a:ea typeface="Catamaran Bold"/>
                  <a:cs typeface="Catamaran Bold"/>
                  <a:sym typeface="Catamaran Bold"/>
                </a:rPr>
                <a:t>Onto the next thing....</a:t>
              </a:r>
            </a:p>
          </p:txBody>
        </p:sp>
      </p:grpSp>
      <p:grpSp>
        <p:nvGrpSpPr>
          <p:cNvPr name="Group 52" id="52"/>
          <p:cNvGrpSpPr/>
          <p:nvPr/>
        </p:nvGrpSpPr>
        <p:grpSpPr>
          <a:xfrm rot="329387">
            <a:off x="2799588" y="6538743"/>
            <a:ext cx="2421684" cy="1272862"/>
            <a:chOff x="0" y="0"/>
            <a:chExt cx="5809070" cy="3053307"/>
          </a:xfrm>
        </p:grpSpPr>
        <p:sp>
          <p:nvSpPr>
            <p:cNvPr name="Freeform 53" id="53"/>
            <p:cNvSpPr/>
            <p:nvPr/>
          </p:nvSpPr>
          <p:spPr>
            <a:xfrm flipH="false" flipV="false" rot="0">
              <a:off x="0" y="0"/>
              <a:ext cx="5809070" cy="2951707"/>
            </a:xfrm>
            <a:custGeom>
              <a:avLst/>
              <a:gdLst/>
              <a:ahLst/>
              <a:cxnLst/>
              <a:rect r="r" b="b" t="t" l="l"/>
              <a:pathLst>
                <a:path h="2951707" w="5809070">
                  <a:moveTo>
                    <a:pt x="0" y="0"/>
                  </a:moveTo>
                  <a:lnTo>
                    <a:pt x="5809070" y="0"/>
                  </a:lnTo>
                  <a:lnTo>
                    <a:pt x="5809070" y="2951707"/>
                  </a:lnTo>
                  <a:lnTo>
                    <a:pt x="0" y="2951707"/>
                  </a:lnTo>
                  <a:close/>
                </a:path>
              </a:pathLst>
            </a:custGeom>
            <a:solidFill>
              <a:srgbClr val="E182BE"/>
            </a:solidFill>
          </p:spPr>
        </p:sp>
        <p:sp>
          <p:nvSpPr>
            <p:cNvPr name="Freeform 54" id="54"/>
            <p:cNvSpPr/>
            <p:nvPr/>
          </p:nvSpPr>
          <p:spPr>
            <a:xfrm flipH="false" flipV="false" rot="0">
              <a:off x="0" y="0"/>
              <a:ext cx="5809070" cy="3053307"/>
            </a:xfrm>
            <a:custGeom>
              <a:avLst/>
              <a:gdLst/>
              <a:ahLst/>
              <a:cxnLst/>
              <a:rect r="r" b="b" t="t" l="l"/>
              <a:pathLst>
                <a:path h="3053307" w="5809070">
                  <a:moveTo>
                    <a:pt x="0" y="2951707"/>
                  </a:moveTo>
                  <a:lnTo>
                    <a:pt x="5809070" y="2951707"/>
                  </a:lnTo>
                  <a:lnTo>
                    <a:pt x="5682070" y="3053307"/>
                  </a:lnTo>
                  <a:cubicBezTo>
                    <a:pt x="5682070" y="3053307"/>
                    <a:pt x="4691470" y="2977107"/>
                    <a:pt x="4589870" y="2977107"/>
                  </a:cubicBezTo>
                  <a:lnTo>
                    <a:pt x="1219200" y="2977107"/>
                  </a:lnTo>
                  <a:cubicBezTo>
                    <a:pt x="1117600" y="2977107"/>
                    <a:pt x="127000" y="3053307"/>
                    <a:pt x="127000" y="3053307"/>
                  </a:cubicBezTo>
                  <a:lnTo>
                    <a:pt x="0" y="2951707"/>
                  </a:lnTo>
                  <a:lnTo>
                    <a:pt x="0" y="0"/>
                  </a:lnTo>
                  <a:lnTo>
                    <a:pt x="5809070" y="0"/>
                  </a:lnTo>
                  <a:lnTo>
                    <a:pt x="5809070" y="2951707"/>
                  </a:lnTo>
                  <a:lnTo>
                    <a:pt x="12700" y="2951707"/>
                  </a:lnTo>
                  <a:lnTo>
                    <a:pt x="12700" y="2939007"/>
                  </a:lnTo>
                  <a:lnTo>
                    <a:pt x="5796370" y="2939007"/>
                  </a:lnTo>
                  <a:lnTo>
                    <a:pt x="5796370" y="12700"/>
                  </a:lnTo>
                  <a:lnTo>
                    <a:pt x="12700" y="12700"/>
                  </a:lnTo>
                  <a:lnTo>
                    <a:pt x="12700" y="2951707"/>
                  </a:lnTo>
                </a:path>
              </a:pathLst>
            </a:custGeom>
            <a:solidFill>
              <a:srgbClr val="394C60">
                <a:alpha val="784"/>
              </a:srgbClr>
            </a:solidFill>
          </p:spPr>
        </p:sp>
        <p:sp>
          <p:nvSpPr>
            <p:cNvPr name="TextBox 55" id="55"/>
            <p:cNvSpPr txBox="true"/>
            <p:nvPr/>
          </p:nvSpPr>
          <p:spPr>
            <a:xfrm>
              <a:off x="0" y="-47625"/>
              <a:ext cx="5809070" cy="2999332"/>
            </a:xfrm>
            <a:prstGeom prst="rect">
              <a:avLst/>
            </a:prstGeom>
          </p:spPr>
          <p:txBody>
            <a:bodyPr anchor="t" rtlCol="false" tIns="112947" lIns="112947" bIns="112947" rIns="112947"/>
            <a:lstStyle/>
            <a:p>
              <a:pPr algn="ctr" marL="0" indent="0" lvl="0">
                <a:lnSpc>
                  <a:spcPts val="2800"/>
                </a:lnSpc>
              </a:pPr>
              <a:r>
                <a:rPr lang="en-US" b="true" sz="2000">
                  <a:solidFill>
                    <a:srgbClr val="3A3A3A"/>
                  </a:solidFill>
                  <a:latin typeface="Catamaran Bold"/>
                  <a:ea typeface="Catamaran Bold"/>
                  <a:cs typeface="Catamaran Bold"/>
                  <a:sym typeface="Catamaran Bold"/>
                </a:rPr>
                <a:t>See you next month!</a:t>
              </a:r>
            </a:p>
          </p:txBody>
        </p:sp>
      </p:gr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bg>
      <p:bgPr>
        <a:solidFill>
          <a:srgbClr val="C9E3DC"/>
        </a:solidFill>
      </p:bgPr>
    </p:bg>
    <p:spTree>
      <p:nvGrpSpPr>
        <p:cNvPr id="1" name=""/>
        <p:cNvGrpSpPr/>
        <p:nvPr/>
      </p:nvGrpSpPr>
      <p:grpSpPr>
        <a:xfrm>
          <a:off x="0" y="0"/>
          <a:ext cx="0" cy="0"/>
          <a:chOff x="0" y="0"/>
          <a:chExt cx="0" cy="0"/>
        </a:xfrm>
      </p:grpSpPr>
      <p:sp>
        <p:nvSpPr>
          <p:cNvPr name="Freeform 2" id="2"/>
          <p:cNvSpPr/>
          <p:nvPr/>
        </p:nvSpPr>
        <p:spPr>
          <a:xfrm flipH="false" flipV="false" rot="0">
            <a:off x="4793962" y="84093"/>
            <a:ext cx="8700077" cy="10137864"/>
          </a:xfrm>
          <a:custGeom>
            <a:avLst/>
            <a:gdLst/>
            <a:ahLst/>
            <a:cxnLst/>
            <a:rect r="r" b="b" t="t" l="l"/>
            <a:pathLst>
              <a:path h="10137864" w="8700077">
                <a:moveTo>
                  <a:pt x="0" y="0"/>
                </a:moveTo>
                <a:lnTo>
                  <a:pt x="8700076" y="0"/>
                </a:lnTo>
                <a:lnTo>
                  <a:pt x="8700076" y="10137864"/>
                </a:lnTo>
                <a:lnTo>
                  <a:pt x="0" y="10137864"/>
                </a:lnTo>
                <a:lnTo>
                  <a:pt x="0" y="0"/>
                </a:lnTo>
                <a:close/>
              </a:path>
            </a:pathLst>
          </a:custGeom>
          <a:blipFill>
            <a:blip r:embed="rId2"/>
            <a:stretch>
              <a:fillRect l="0" t="0" r="0" b="0"/>
            </a:stretch>
          </a:blipFill>
        </p:spPr>
      </p:sp>
    </p:spTree>
  </p:cSld>
  <p:clrMapOvr>
    <a:masterClrMapping/>
  </p:clrMapOvr>
</p:sld>
</file>

<file path=ppt/slides/slide70.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sp>
        <p:nvSpPr>
          <p:cNvPr name="Freeform 2" id="2"/>
          <p:cNvSpPr/>
          <p:nvPr/>
        </p:nvSpPr>
        <p:spPr>
          <a:xfrm flipH="false" flipV="false" rot="0">
            <a:off x="8534530" y="2587847"/>
            <a:ext cx="1218939" cy="1240067"/>
          </a:xfrm>
          <a:custGeom>
            <a:avLst/>
            <a:gdLst/>
            <a:ahLst/>
            <a:cxnLst/>
            <a:rect r="r" b="b" t="t" l="l"/>
            <a:pathLst>
              <a:path h="1240067" w="1218939">
                <a:moveTo>
                  <a:pt x="0" y="0"/>
                </a:moveTo>
                <a:lnTo>
                  <a:pt x="1218940" y="0"/>
                </a:lnTo>
                <a:lnTo>
                  <a:pt x="1218940" y="1240068"/>
                </a:lnTo>
                <a:lnTo>
                  <a:pt x="0" y="1240068"/>
                </a:lnTo>
                <a:lnTo>
                  <a:pt x="0" y="0"/>
                </a:lnTo>
                <a:close/>
              </a:path>
            </a:pathLst>
          </a:custGeom>
          <a:blipFill>
            <a:blip r:embed="rId2"/>
            <a:stretch>
              <a:fillRect l="0" t="0" r="0" b="0"/>
            </a:stretch>
          </a:blipFill>
        </p:spPr>
      </p:sp>
      <p:sp>
        <p:nvSpPr>
          <p:cNvPr name="TextBox 3" id="3"/>
          <p:cNvSpPr txBox="true"/>
          <p:nvPr/>
        </p:nvSpPr>
        <p:spPr>
          <a:xfrm rot="0">
            <a:off x="0" y="4556930"/>
            <a:ext cx="18288000" cy="1409700"/>
          </a:xfrm>
          <a:prstGeom prst="rect">
            <a:avLst/>
          </a:prstGeom>
        </p:spPr>
        <p:txBody>
          <a:bodyPr anchor="t" rtlCol="false" tIns="0" lIns="0" bIns="0" rIns="0">
            <a:spAutoFit/>
          </a:bodyPr>
          <a:lstStyle/>
          <a:p>
            <a:pPr algn="ctr">
              <a:lnSpc>
                <a:spcPts val="9839"/>
              </a:lnSpc>
            </a:pPr>
            <a:r>
              <a:rPr lang="en-US" b="true" sz="8199">
                <a:solidFill>
                  <a:srgbClr val="FFFFFF"/>
                </a:solidFill>
                <a:latin typeface="Gotham 1"/>
                <a:ea typeface="Gotham 1"/>
                <a:cs typeface="Gotham 1"/>
                <a:sym typeface="Gotham 1"/>
              </a:rPr>
              <a:t>Think-Pair-Share</a:t>
            </a:r>
          </a:p>
        </p:txBody>
      </p:sp>
      <p:sp>
        <p:nvSpPr>
          <p:cNvPr name="TextBox 4" id="4"/>
          <p:cNvSpPr txBox="true"/>
          <p:nvPr/>
        </p:nvSpPr>
        <p:spPr>
          <a:xfrm rot="0">
            <a:off x="2321942" y="6137775"/>
            <a:ext cx="13644116" cy="622936"/>
          </a:xfrm>
          <a:prstGeom prst="rect">
            <a:avLst/>
          </a:prstGeom>
        </p:spPr>
        <p:txBody>
          <a:bodyPr anchor="t" rtlCol="false" tIns="0" lIns="0" bIns="0" rIns="0">
            <a:spAutoFit/>
          </a:bodyPr>
          <a:lstStyle/>
          <a:p>
            <a:pPr algn="ctr">
              <a:lnSpc>
                <a:spcPts val="5039"/>
              </a:lnSpc>
              <a:spcBef>
                <a:spcPct val="0"/>
              </a:spcBef>
            </a:pPr>
            <a:r>
              <a:rPr lang="en-US" sz="3599">
                <a:solidFill>
                  <a:srgbClr val="FFFFFF"/>
                </a:solidFill>
                <a:latin typeface="Public Sans"/>
                <a:ea typeface="Public Sans"/>
                <a:cs typeface="Public Sans"/>
                <a:sym typeface="Public Sans"/>
              </a:rPr>
              <a:t>What is something you’ve done at your Club that you’re proud of?</a:t>
            </a:r>
          </a:p>
        </p:txBody>
      </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7081527" y="4023668"/>
            <a:ext cx="2710170" cy="2973404"/>
          </a:xfrm>
          <a:prstGeom prst="rect">
            <a:avLst/>
          </a:prstGeom>
          <a:solidFill>
            <a:srgbClr val="339966"/>
          </a:solidFill>
        </p:spPr>
      </p:sp>
      <p:sp>
        <p:nvSpPr>
          <p:cNvPr name="AutoShape 3" id="3"/>
          <p:cNvSpPr/>
          <p:nvPr/>
        </p:nvSpPr>
        <p:spPr>
          <a:xfrm rot="0">
            <a:off x="2608661" y="6599738"/>
            <a:ext cx="1762695" cy="3687262"/>
          </a:xfrm>
          <a:prstGeom prst="rect">
            <a:avLst/>
          </a:prstGeom>
          <a:solidFill>
            <a:srgbClr val="BED600"/>
          </a:solidFill>
        </p:spPr>
      </p:sp>
      <p:sp>
        <p:nvSpPr>
          <p:cNvPr name="Freeform 4" id="4"/>
          <p:cNvSpPr/>
          <p:nvPr/>
        </p:nvSpPr>
        <p:spPr>
          <a:xfrm flipH="false" flipV="false" rot="0">
            <a:off x="4371357" y="4023668"/>
            <a:ext cx="2710170" cy="6263332"/>
          </a:xfrm>
          <a:custGeom>
            <a:avLst/>
            <a:gdLst/>
            <a:ahLst/>
            <a:cxnLst/>
            <a:rect r="r" b="b" t="t" l="l"/>
            <a:pathLst>
              <a:path h="6263332" w="2710170">
                <a:moveTo>
                  <a:pt x="0" y="0"/>
                </a:moveTo>
                <a:lnTo>
                  <a:pt x="2710170" y="0"/>
                </a:lnTo>
                <a:lnTo>
                  <a:pt x="2710170" y="6263332"/>
                </a:lnTo>
                <a:lnTo>
                  <a:pt x="0" y="6263332"/>
                </a:lnTo>
                <a:lnTo>
                  <a:pt x="0" y="0"/>
                </a:lnTo>
                <a:close/>
              </a:path>
            </a:pathLst>
          </a:custGeom>
          <a:blipFill>
            <a:blip r:embed="rId2"/>
            <a:stretch>
              <a:fillRect l="-123328" t="0" r="-123328" b="0"/>
            </a:stretch>
          </a:blipFill>
        </p:spPr>
      </p:sp>
      <p:sp>
        <p:nvSpPr>
          <p:cNvPr name="Freeform 5" id="5"/>
          <p:cNvSpPr/>
          <p:nvPr/>
        </p:nvSpPr>
        <p:spPr>
          <a:xfrm flipH="false" flipV="false" rot="0">
            <a:off x="7081527" y="0"/>
            <a:ext cx="2710170" cy="4023668"/>
          </a:xfrm>
          <a:custGeom>
            <a:avLst/>
            <a:gdLst/>
            <a:ahLst/>
            <a:cxnLst/>
            <a:rect r="r" b="b" t="t" l="l"/>
            <a:pathLst>
              <a:path h="4023668" w="2710170">
                <a:moveTo>
                  <a:pt x="0" y="0"/>
                </a:moveTo>
                <a:lnTo>
                  <a:pt x="2710169" y="0"/>
                </a:lnTo>
                <a:lnTo>
                  <a:pt x="2710169" y="4023668"/>
                </a:lnTo>
                <a:lnTo>
                  <a:pt x="0" y="4023668"/>
                </a:lnTo>
                <a:lnTo>
                  <a:pt x="0" y="0"/>
                </a:lnTo>
                <a:close/>
              </a:path>
            </a:pathLst>
          </a:custGeom>
          <a:blipFill>
            <a:blip r:embed="rId3"/>
            <a:stretch>
              <a:fillRect l="-55848" t="0" r="-66850" b="0"/>
            </a:stretch>
          </a:blipFill>
        </p:spPr>
      </p:sp>
      <p:sp>
        <p:nvSpPr>
          <p:cNvPr name="Freeform 6" id="6"/>
          <p:cNvSpPr/>
          <p:nvPr/>
        </p:nvSpPr>
        <p:spPr>
          <a:xfrm flipH="false" flipV="false" rot="0">
            <a:off x="7081527" y="6778644"/>
            <a:ext cx="2710170" cy="3508356"/>
          </a:xfrm>
          <a:custGeom>
            <a:avLst/>
            <a:gdLst/>
            <a:ahLst/>
            <a:cxnLst/>
            <a:rect r="r" b="b" t="t" l="l"/>
            <a:pathLst>
              <a:path h="3508356" w="2710170">
                <a:moveTo>
                  <a:pt x="0" y="0"/>
                </a:moveTo>
                <a:lnTo>
                  <a:pt x="2710169" y="0"/>
                </a:lnTo>
                <a:lnTo>
                  <a:pt x="2710169" y="3508356"/>
                </a:lnTo>
                <a:lnTo>
                  <a:pt x="0" y="3508356"/>
                </a:lnTo>
                <a:lnTo>
                  <a:pt x="0" y="0"/>
                </a:lnTo>
                <a:close/>
              </a:path>
            </a:pathLst>
          </a:custGeom>
          <a:blipFill>
            <a:blip r:embed="rId4"/>
            <a:stretch>
              <a:fillRect l="-23434" t="0" r="-70743" b="0"/>
            </a:stretch>
          </a:blipFill>
        </p:spPr>
      </p:sp>
      <p:sp>
        <p:nvSpPr>
          <p:cNvPr name="Freeform 7" id="7"/>
          <p:cNvSpPr/>
          <p:nvPr/>
        </p:nvSpPr>
        <p:spPr>
          <a:xfrm flipH="false" flipV="false" rot="0">
            <a:off x="0" y="6773440"/>
            <a:ext cx="2616795" cy="3513560"/>
          </a:xfrm>
          <a:custGeom>
            <a:avLst/>
            <a:gdLst/>
            <a:ahLst/>
            <a:cxnLst/>
            <a:rect r="r" b="b" t="t" l="l"/>
            <a:pathLst>
              <a:path h="3513560" w="2616795">
                <a:moveTo>
                  <a:pt x="0" y="0"/>
                </a:moveTo>
                <a:lnTo>
                  <a:pt x="2616795" y="0"/>
                </a:lnTo>
                <a:lnTo>
                  <a:pt x="2616795" y="3513560"/>
                </a:lnTo>
                <a:lnTo>
                  <a:pt x="0" y="3513560"/>
                </a:lnTo>
                <a:lnTo>
                  <a:pt x="0" y="0"/>
                </a:lnTo>
                <a:close/>
              </a:path>
            </a:pathLst>
          </a:custGeom>
          <a:blipFill>
            <a:blip r:embed="rId5"/>
            <a:stretch>
              <a:fillRect l="-58678" t="0" r="-42725" b="0"/>
            </a:stretch>
          </a:blipFill>
        </p:spPr>
      </p:sp>
      <p:sp>
        <p:nvSpPr>
          <p:cNvPr name="Freeform 8" id="8"/>
          <p:cNvSpPr/>
          <p:nvPr/>
        </p:nvSpPr>
        <p:spPr>
          <a:xfrm flipH="false" flipV="false" rot="0">
            <a:off x="0" y="0"/>
            <a:ext cx="4371357" cy="6778644"/>
          </a:xfrm>
          <a:custGeom>
            <a:avLst/>
            <a:gdLst/>
            <a:ahLst/>
            <a:cxnLst/>
            <a:rect r="r" b="b" t="t" l="l"/>
            <a:pathLst>
              <a:path h="6778644" w="4371357">
                <a:moveTo>
                  <a:pt x="0" y="0"/>
                </a:moveTo>
                <a:lnTo>
                  <a:pt x="4371357" y="0"/>
                </a:lnTo>
                <a:lnTo>
                  <a:pt x="4371357" y="6778644"/>
                </a:lnTo>
                <a:lnTo>
                  <a:pt x="0" y="6778644"/>
                </a:lnTo>
                <a:lnTo>
                  <a:pt x="0" y="0"/>
                </a:lnTo>
                <a:close/>
              </a:path>
            </a:pathLst>
          </a:custGeom>
          <a:blipFill>
            <a:blip r:embed="rId6"/>
            <a:stretch>
              <a:fillRect l="0" t="0" r="-3379" b="0"/>
            </a:stretch>
          </a:blipFill>
        </p:spPr>
      </p:sp>
      <p:sp>
        <p:nvSpPr>
          <p:cNvPr name="Freeform 9" id="9"/>
          <p:cNvSpPr/>
          <p:nvPr/>
        </p:nvSpPr>
        <p:spPr>
          <a:xfrm flipH="false" flipV="false" rot="0">
            <a:off x="4371357" y="0"/>
            <a:ext cx="2710170" cy="4044461"/>
          </a:xfrm>
          <a:custGeom>
            <a:avLst/>
            <a:gdLst/>
            <a:ahLst/>
            <a:cxnLst/>
            <a:rect r="r" b="b" t="t" l="l"/>
            <a:pathLst>
              <a:path h="4044461" w="2710170">
                <a:moveTo>
                  <a:pt x="0" y="0"/>
                </a:moveTo>
                <a:lnTo>
                  <a:pt x="2710170" y="0"/>
                </a:lnTo>
                <a:lnTo>
                  <a:pt x="2710170" y="4044461"/>
                </a:lnTo>
                <a:lnTo>
                  <a:pt x="0" y="4044461"/>
                </a:lnTo>
                <a:lnTo>
                  <a:pt x="0" y="0"/>
                </a:lnTo>
                <a:close/>
              </a:path>
            </a:pathLst>
          </a:custGeom>
          <a:blipFill>
            <a:blip r:embed="rId7"/>
            <a:stretch>
              <a:fillRect l="-46736" t="-34058" r="-12308" b="-25803"/>
            </a:stretch>
          </a:blipFill>
        </p:spPr>
      </p:sp>
      <p:sp>
        <p:nvSpPr>
          <p:cNvPr name="TextBox 10" id="10"/>
          <p:cNvSpPr txBox="true"/>
          <p:nvPr/>
        </p:nvSpPr>
        <p:spPr>
          <a:xfrm rot="0">
            <a:off x="10538251" y="2008345"/>
            <a:ext cx="7062967" cy="6117910"/>
          </a:xfrm>
          <a:prstGeom prst="rect">
            <a:avLst/>
          </a:prstGeom>
        </p:spPr>
        <p:txBody>
          <a:bodyPr anchor="t" rtlCol="false" tIns="0" lIns="0" bIns="0" rIns="0">
            <a:spAutoFit/>
          </a:bodyPr>
          <a:lstStyle/>
          <a:p>
            <a:pPr algn="l" marL="685467" indent="-342734" lvl="1">
              <a:lnSpc>
                <a:spcPts val="4762"/>
              </a:lnSpc>
              <a:buFont typeface="Arial"/>
              <a:buChar char="•"/>
            </a:pPr>
            <a:r>
              <a:rPr lang="en-US" sz="3174">
                <a:solidFill>
                  <a:srgbClr val="37424A"/>
                </a:solidFill>
                <a:latin typeface="Gotham 2"/>
                <a:ea typeface="Gotham 2"/>
                <a:cs typeface="Gotham 2"/>
                <a:sym typeface="Gotham 2"/>
              </a:rPr>
              <a:t>Role Call</a:t>
            </a:r>
          </a:p>
          <a:p>
            <a:pPr algn="l" marL="685467" indent="-342734" lvl="1">
              <a:lnSpc>
                <a:spcPts val="4762"/>
              </a:lnSpc>
              <a:buFont typeface="Arial"/>
              <a:buChar char="•"/>
            </a:pPr>
            <a:r>
              <a:rPr lang="en-US" sz="3174">
                <a:solidFill>
                  <a:srgbClr val="37424A"/>
                </a:solidFill>
                <a:latin typeface="Gotham 2"/>
                <a:ea typeface="Gotham 2"/>
                <a:cs typeface="Gotham 2"/>
                <a:sym typeface="Gotham 2"/>
              </a:rPr>
              <a:t>Roles of Officers</a:t>
            </a:r>
          </a:p>
          <a:p>
            <a:pPr algn="l" marL="1370935" indent="-456978" lvl="2">
              <a:lnSpc>
                <a:spcPts val="4762"/>
              </a:lnSpc>
              <a:buFont typeface="Arial"/>
              <a:buChar char="⚬"/>
            </a:pPr>
            <a:r>
              <a:rPr lang="en-US" sz="3174">
                <a:solidFill>
                  <a:srgbClr val="37424A"/>
                </a:solidFill>
                <a:latin typeface="Gotham 2"/>
                <a:ea typeface="Gotham 2"/>
                <a:cs typeface="Gotham 2"/>
                <a:sym typeface="Gotham 2"/>
              </a:rPr>
              <a:t>How will they help YOU</a:t>
            </a:r>
          </a:p>
          <a:p>
            <a:pPr algn="l" marL="1370935" indent="-456978" lvl="2">
              <a:lnSpc>
                <a:spcPts val="4762"/>
              </a:lnSpc>
              <a:buFont typeface="Arial"/>
              <a:buChar char="⚬"/>
            </a:pPr>
            <a:r>
              <a:rPr lang="en-US" sz="3174">
                <a:solidFill>
                  <a:srgbClr val="37424A"/>
                </a:solidFill>
                <a:latin typeface="Gotham 2"/>
                <a:ea typeface="Gotham 2"/>
                <a:cs typeface="Gotham 2"/>
                <a:sym typeface="Gotham 2"/>
              </a:rPr>
              <a:t>Responsibilities/Jobs</a:t>
            </a:r>
          </a:p>
          <a:p>
            <a:pPr algn="l" marL="685467" indent="-342734" lvl="1">
              <a:lnSpc>
                <a:spcPts val="4762"/>
              </a:lnSpc>
              <a:buFont typeface="Arial"/>
              <a:buChar char="•"/>
            </a:pPr>
            <a:r>
              <a:rPr lang="en-US" sz="3174">
                <a:solidFill>
                  <a:srgbClr val="37424A"/>
                </a:solidFill>
                <a:latin typeface="Gotham 2"/>
                <a:ea typeface="Gotham 2"/>
                <a:cs typeface="Gotham 2"/>
                <a:sym typeface="Gotham 2"/>
              </a:rPr>
              <a:t>Club Committees &amp; </a:t>
            </a:r>
            <a:r>
              <a:rPr lang="en-US" sz="3174">
                <a:solidFill>
                  <a:srgbClr val="37424A"/>
                </a:solidFill>
                <a:latin typeface="Gotham 2"/>
                <a:ea typeface="Gotham 2"/>
                <a:cs typeface="Gotham 2"/>
                <a:sym typeface="Gotham 2"/>
              </a:rPr>
              <a:t>Adult Helpers</a:t>
            </a:r>
          </a:p>
          <a:p>
            <a:pPr algn="l" marL="685467" indent="-342734" lvl="1">
              <a:lnSpc>
                <a:spcPts val="4762"/>
              </a:lnSpc>
              <a:buFont typeface="Arial"/>
              <a:buChar char="•"/>
            </a:pPr>
            <a:r>
              <a:rPr lang="en-US" sz="3174">
                <a:solidFill>
                  <a:srgbClr val="37424A"/>
                </a:solidFill>
                <a:latin typeface="Gotham 2"/>
                <a:ea typeface="Gotham 2"/>
                <a:cs typeface="Gotham 2"/>
                <a:sym typeface="Gotham 2"/>
              </a:rPr>
              <a:t>Education</a:t>
            </a:r>
          </a:p>
          <a:p>
            <a:pPr algn="l" marL="685467" indent="-342734" lvl="1">
              <a:lnSpc>
                <a:spcPts val="4762"/>
              </a:lnSpc>
              <a:buFont typeface="Arial"/>
              <a:buChar char="•"/>
            </a:pPr>
            <a:r>
              <a:rPr lang="en-US" sz="3174">
                <a:solidFill>
                  <a:srgbClr val="37424A"/>
                </a:solidFill>
                <a:latin typeface="Gotham 2"/>
                <a:ea typeface="Gotham 2"/>
                <a:cs typeface="Gotham 2"/>
                <a:sym typeface="Gotham 2"/>
              </a:rPr>
              <a:t>Recreation</a:t>
            </a:r>
          </a:p>
          <a:p>
            <a:pPr algn="l" marL="685467" indent="-342734" lvl="1">
              <a:lnSpc>
                <a:spcPts val="4762"/>
              </a:lnSpc>
              <a:buFont typeface="Arial"/>
              <a:buChar char="•"/>
            </a:pPr>
            <a:r>
              <a:rPr lang="en-US" sz="3174">
                <a:solidFill>
                  <a:srgbClr val="37424A"/>
                </a:solidFill>
                <a:latin typeface="Gotham 2"/>
                <a:ea typeface="Gotham 2"/>
                <a:cs typeface="Gotham 2"/>
                <a:sym typeface="Gotham 2"/>
              </a:rPr>
              <a:t>Fundraising/Service</a:t>
            </a:r>
          </a:p>
          <a:p>
            <a:pPr algn="l" marL="685467" indent="-342734" lvl="1">
              <a:lnSpc>
                <a:spcPts val="4762"/>
              </a:lnSpc>
              <a:buFont typeface="Arial"/>
              <a:buChar char="•"/>
            </a:pPr>
            <a:r>
              <a:rPr lang="en-US" sz="3174">
                <a:solidFill>
                  <a:srgbClr val="37424A"/>
                </a:solidFill>
                <a:latin typeface="Gotham 2"/>
                <a:ea typeface="Gotham 2"/>
                <a:cs typeface="Gotham 2"/>
                <a:sym typeface="Gotham 2"/>
              </a:rPr>
              <a:t>Annual Calendar</a:t>
            </a:r>
          </a:p>
        </p:txBody>
      </p:sp>
      <p:sp>
        <p:nvSpPr>
          <p:cNvPr name="TextBox 11" id="11"/>
          <p:cNvSpPr txBox="true"/>
          <p:nvPr/>
        </p:nvSpPr>
        <p:spPr>
          <a:xfrm rot="0">
            <a:off x="9830668" y="458418"/>
            <a:ext cx="8496304" cy="1403350"/>
          </a:xfrm>
          <a:prstGeom prst="rect">
            <a:avLst/>
          </a:prstGeom>
        </p:spPr>
        <p:txBody>
          <a:bodyPr anchor="t" rtlCol="false" tIns="0" lIns="0" bIns="0" rIns="0">
            <a:spAutoFit/>
          </a:bodyPr>
          <a:lstStyle/>
          <a:p>
            <a:pPr algn="ctr" marL="0" indent="0" lvl="0">
              <a:lnSpc>
                <a:spcPts val="5000"/>
              </a:lnSpc>
            </a:pPr>
            <a:r>
              <a:rPr lang="en-US" sz="5000" spc="-125">
                <a:solidFill>
                  <a:srgbClr val="339966"/>
                </a:solidFill>
                <a:latin typeface="Gotham 3"/>
                <a:ea typeface="Gotham 3"/>
                <a:cs typeface="Gotham 3"/>
                <a:sym typeface="Gotham 3"/>
              </a:rPr>
              <a:t>Creating Your Club Structure</a:t>
            </a:r>
          </a:p>
        </p:txBody>
      </p:sp>
      <p:sp>
        <p:nvSpPr>
          <p:cNvPr name="Freeform 12" id="12"/>
          <p:cNvSpPr/>
          <p:nvPr/>
        </p:nvSpPr>
        <p:spPr>
          <a:xfrm flipH="false" flipV="false" rot="0">
            <a:off x="10556422" y="8800388"/>
            <a:ext cx="7044796" cy="915823"/>
          </a:xfrm>
          <a:custGeom>
            <a:avLst/>
            <a:gdLst/>
            <a:ahLst/>
            <a:cxnLst/>
            <a:rect r="r" b="b" t="t" l="l"/>
            <a:pathLst>
              <a:path h="915823" w="7044796">
                <a:moveTo>
                  <a:pt x="0" y="0"/>
                </a:moveTo>
                <a:lnTo>
                  <a:pt x="7044796" y="0"/>
                </a:lnTo>
                <a:lnTo>
                  <a:pt x="7044796" y="915824"/>
                </a:lnTo>
                <a:lnTo>
                  <a:pt x="0" y="915824"/>
                </a:lnTo>
                <a:lnTo>
                  <a:pt x="0" y="0"/>
                </a:lnTo>
                <a:close/>
              </a:path>
            </a:pathLst>
          </a:custGeom>
          <a:blipFill>
            <a:blip r:embed="rId8"/>
            <a:stretch>
              <a:fillRect l="0" t="0" r="0" b="0"/>
            </a:stretch>
          </a:blipFill>
        </p:spPr>
      </p:sp>
    </p:spTree>
  </p:cSld>
  <p:clrMapOvr>
    <a:masterClrMapping/>
  </p:clrMapOvr>
</p:sld>
</file>

<file path=ppt/slides/slide72.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sp>
        <p:nvSpPr>
          <p:cNvPr name="Freeform 2" id="2"/>
          <p:cNvSpPr/>
          <p:nvPr/>
        </p:nvSpPr>
        <p:spPr>
          <a:xfrm flipH="false" flipV="false" rot="0">
            <a:off x="8534530" y="2587847"/>
            <a:ext cx="1218939" cy="1240067"/>
          </a:xfrm>
          <a:custGeom>
            <a:avLst/>
            <a:gdLst/>
            <a:ahLst/>
            <a:cxnLst/>
            <a:rect r="r" b="b" t="t" l="l"/>
            <a:pathLst>
              <a:path h="1240067" w="1218939">
                <a:moveTo>
                  <a:pt x="0" y="0"/>
                </a:moveTo>
                <a:lnTo>
                  <a:pt x="1218940" y="0"/>
                </a:lnTo>
                <a:lnTo>
                  <a:pt x="1218940" y="1240068"/>
                </a:lnTo>
                <a:lnTo>
                  <a:pt x="0" y="1240068"/>
                </a:lnTo>
                <a:lnTo>
                  <a:pt x="0" y="0"/>
                </a:lnTo>
                <a:close/>
              </a:path>
            </a:pathLst>
          </a:custGeom>
          <a:blipFill>
            <a:blip r:embed="rId2"/>
            <a:stretch>
              <a:fillRect l="0" t="0" r="0" b="0"/>
            </a:stretch>
          </a:blipFill>
        </p:spPr>
      </p:sp>
      <p:sp>
        <p:nvSpPr>
          <p:cNvPr name="TextBox 3" id="3"/>
          <p:cNvSpPr txBox="true"/>
          <p:nvPr/>
        </p:nvSpPr>
        <p:spPr>
          <a:xfrm rot="0">
            <a:off x="0" y="4314825"/>
            <a:ext cx="18288000" cy="2257425"/>
          </a:xfrm>
          <a:prstGeom prst="rect">
            <a:avLst/>
          </a:prstGeom>
        </p:spPr>
        <p:txBody>
          <a:bodyPr anchor="t" rtlCol="false" tIns="0" lIns="0" bIns="0" rIns="0">
            <a:spAutoFit/>
          </a:bodyPr>
          <a:lstStyle/>
          <a:p>
            <a:pPr algn="ctr">
              <a:lnSpc>
                <a:spcPts val="8399"/>
              </a:lnSpc>
            </a:pPr>
            <a:r>
              <a:rPr lang="en-US" sz="6999" b="true">
                <a:solidFill>
                  <a:srgbClr val="FFFFFF"/>
                </a:solidFill>
                <a:latin typeface="Gotham 1"/>
                <a:ea typeface="Gotham 1"/>
                <a:cs typeface="Gotham 1"/>
                <a:sym typeface="Gotham 1"/>
              </a:rPr>
              <a:t>Build the Ultimate 4-H Meeting</a:t>
            </a:r>
          </a:p>
          <a:p>
            <a:pPr algn="ctr">
              <a:lnSpc>
                <a:spcPts val="8399"/>
              </a:lnSpc>
            </a:pPr>
            <a:r>
              <a:rPr lang="en-US" b="true" sz="6999">
                <a:solidFill>
                  <a:srgbClr val="FFFFFF"/>
                </a:solidFill>
                <a:latin typeface="Gotham 1"/>
                <a:ea typeface="Gotham 1"/>
                <a:cs typeface="Gotham 1"/>
                <a:sym typeface="Gotham 1"/>
              </a:rPr>
              <a:t>Challenge</a:t>
            </a:r>
          </a:p>
        </p:txBody>
      </p:sp>
    </p:spTree>
  </p:cSld>
  <p:clrMapOvr>
    <a:masterClrMapping/>
  </p:clrMapOvr>
</p:sld>
</file>

<file path=ppt/slides/slide73.xml><?xml version="1.0" encoding="utf-8"?>
<p:sld xmlns:p="http://schemas.openxmlformats.org/presentationml/2006/main" xmlns:a="http://schemas.openxmlformats.org/drawingml/2006/main">
  <p:cSld>
    <p:bg>
      <p:bgPr>
        <a:solidFill>
          <a:srgbClr val="FEFEFE"/>
        </a:solidFill>
      </p:bgPr>
    </p:bg>
    <p:spTree>
      <p:nvGrpSpPr>
        <p:cNvPr id="1" name=""/>
        <p:cNvGrpSpPr/>
        <p:nvPr/>
      </p:nvGrpSpPr>
      <p:grpSpPr>
        <a:xfrm>
          <a:off x="0" y="0"/>
          <a:ext cx="0" cy="0"/>
          <a:chOff x="0" y="0"/>
          <a:chExt cx="0" cy="0"/>
        </a:xfrm>
      </p:grpSpPr>
      <p:grpSp>
        <p:nvGrpSpPr>
          <p:cNvPr name="Group 2" id="2"/>
          <p:cNvGrpSpPr/>
          <p:nvPr/>
        </p:nvGrpSpPr>
        <p:grpSpPr>
          <a:xfrm rot="0">
            <a:off x="4838067" y="2280666"/>
            <a:ext cx="10212829" cy="633583"/>
            <a:chOff x="0" y="0"/>
            <a:chExt cx="4146897" cy="257265"/>
          </a:xfrm>
        </p:grpSpPr>
        <p:sp>
          <p:nvSpPr>
            <p:cNvPr name="Freeform 3" id="3"/>
            <p:cNvSpPr/>
            <p:nvPr/>
          </p:nvSpPr>
          <p:spPr>
            <a:xfrm flipH="false" flipV="false" rot="0">
              <a:off x="0" y="0"/>
              <a:ext cx="4146897" cy="257265"/>
            </a:xfrm>
            <a:custGeom>
              <a:avLst/>
              <a:gdLst/>
              <a:ahLst/>
              <a:cxnLst/>
              <a:rect r="r" b="b" t="t" l="l"/>
              <a:pathLst>
                <a:path h="257265" w="4146897">
                  <a:moveTo>
                    <a:pt x="11371" y="0"/>
                  </a:moveTo>
                  <a:lnTo>
                    <a:pt x="4135526" y="0"/>
                  </a:lnTo>
                  <a:cubicBezTo>
                    <a:pt x="4141806" y="0"/>
                    <a:pt x="4146897" y="5091"/>
                    <a:pt x="4146897" y="11371"/>
                  </a:cubicBezTo>
                  <a:lnTo>
                    <a:pt x="4146897" y="245894"/>
                  </a:lnTo>
                  <a:cubicBezTo>
                    <a:pt x="4146897" y="252174"/>
                    <a:pt x="4141806" y="257265"/>
                    <a:pt x="4135526" y="257265"/>
                  </a:cubicBezTo>
                  <a:lnTo>
                    <a:pt x="11371" y="257265"/>
                  </a:lnTo>
                  <a:cubicBezTo>
                    <a:pt x="5091" y="257265"/>
                    <a:pt x="0" y="252174"/>
                    <a:pt x="0" y="245894"/>
                  </a:cubicBezTo>
                  <a:lnTo>
                    <a:pt x="0" y="11371"/>
                  </a:lnTo>
                  <a:cubicBezTo>
                    <a:pt x="0" y="5091"/>
                    <a:pt x="5091" y="0"/>
                    <a:pt x="11371" y="0"/>
                  </a:cubicBezTo>
                  <a:close/>
                </a:path>
              </a:pathLst>
            </a:custGeom>
            <a:solidFill>
              <a:srgbClr val="E182BE"/>
            </a:solidFill>
          </p:spPr>
        </p:sp>
        <p:sp>
          <p:nvSpPr>
            <p:cNvPr name="TextBox 4" id="4"/>
            <p:cNvSpPr txBox="true"/>
            <p:nvPr/>
          </p:nvSpPr>
          <p:spPr>
            <a:xfrm>
              <a:off x="0" y="0"/>
              <a:ext cx="4146897" cy="257265"/>
            </a:xfrm>
            <a:prstGeom prst="rect">
              <a:avLst/>
            </a:prstGeom>
          </p:spPr>
          <p:txBody>
            <a:bodyPr anchor="ctr" rtlCol="false" tIns="38100" lIns="38100" bIns="38100" rIns="38100"/>
            <a:lstStyle/>
            <a:p>
              <a:pPr algn="ctr">
                <a:lnSpc>
                  <a:spcPts val="2303"/>
                </a:lnSpc>
              </a:pPr>
            </a:p>
          </p:txBody>
        </p:sp>
      </p:grpSp>
      <p:grpSp>
        <p:nvGrpSpPr>
          <p:cNvPr name="Group 5" id="5"/>
          <p:cNvGrpSpPr/>
          <p:nvPr/>
        </p:nvGrpSpPr>
        <p:grpSpPr>
          <a:xfrm rot="0">
            <a:off x="1440515" y="3151140"/>
            <a:ext cx="2699779" cy="1056370"/>
            <a:chOff x="0" y="0"/>
            <a:chExt cx="1109631" cy="434176"/>
          </a:xfrm>
        </p:grpSpPr>
        <p:sp>
          <p:nvSpPr>
            <p:cNvPr name="Freeform 6" id="6"/>
            <p:cNvSpPr/>
            <p:nvPr/>
          </p:nvSpPr>
          <p:spPr>
            <a:xfrm flipH="false" flipV="false" rot="0">
              <a:off x="0" y="0"/>
              <a:ext cx="1109631" cy="434176"/>
            </a:xfrm>
            <a:custGeom>
              <a:avLst/>
              <a:gdLst/>
              <a:ahLst/>
              <a:cxnLst/>
              <a:rect r="r" b="b" t="t" l="l"/>
              <a:pathLst>
                <a:path h="434176" w="1109631">
                  <a:moveTo>
                    <a:pt x="43014" y="0"/>
                  </a:moveTo>
                  <a:lnTo>
                    <a:pt x="1066617" y="0"/>
                  </a:lnTo>
                  <a:cubicBezTo>
                    <a:pt x="1090373" y="0"/>
                    <a:pt x="1109631" y="19258"/>
                    <a:pt x="1109631" y="43014"/>
                  </a:cubicBezTo>
                  <a:lnTo>
                    <a:pt x="1109631" y="391162"/>
                  </a:lnTo>
                  <a:cubicBezTo>
                    <a:pt x="1109631" y="414918"/>
                    <a:pt x="1090373" y="434176"/>
                    <a:pt x="1066617" y="434176"/>
                  </a:cubicBezTo>
                  <a:lnTo>
                    <a:pt x="43014" y="434176"/>
                  </a:lnTo>
                  <a:cubicBezTo>
                    <a:pt x="19258" y="434176"/>
                    <a:pt x="0" y="414918"/>
                    <a:pt x="0" y="391162"/>
                  </a:cubicBezTo>
                  <a:lnTo>
                    <a:pt x="0" y="43014"/>
                  </a:lnTo>
                  <a:cubicBezTo>
                    <a:pt x="0" y="19258"/>
                    <a:pt x="19258" y="0"/>
                    <a:pt x="43014" y="0"/>
                  </a:cubicBezTo>
                  <a:close/>
                </a:path>
              </a:pathLst>
            </a:custGeom>
            <a:solidFill>
              <a:srgbClr val="DCDDE3"/>
            </a:solidFill>
          </p:spPr>
        </p:sp>
        <p:sp>
          <p:nvSpPr>
            <p:cNvPr name="TextBox 7" id="7"/>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8" id="8"/>
          <p:cNvGrpSpPr/>
          <p:nvPr/>
        </p:nvGrpSpPr>
        <p:grpSpPr>
          <a:xfrm rot="0">
            <a:off x="4845208" y="3175152"/>
            <a:ext cx="10205689" cy="1069274"/>
            <a:chOff x="0" y="0"/>
            <a:chExt cx="4143997" cy="434176"/>
          </a:xfrm>
        </p:grpSpPr>
        <p:sp>
          <p:nvSpPr>
            <p:cNvPr name="Freeform 9" id="9"/>
            <p:cNvSpPr/>
            <p:nvPr/>
          </p:nvSpPr>
          <p:spPr>
            <a:xfrm flipH="false" flipV="false" rot="0">
              <a:off x="0" y="0"/>
              <a:ext cx="4143997" cy="434176"/>
            </a:xfrm>
            <a:custGeom>
              <a:avLst/>
              <a:gdLst/>
              <a:ahLst/>
              <a:cxnLst/>
              <a:rect r="r" b="b" t="t" l="l"/>
              <a:pathLst>
                <a:path h="434176" w="4143997">
                  <a:moveTo>
                    <a:pt x="11379" y="0"/>
                  </a:moveTo>
                  <a:lnTo>
                    <a:pt x="4132619" y="0"/>
                  </a:lnTo>
                  <a:cubicBezTo>
                    <a:pt x="4135636" y="0"/>
                    <a:pt x="4138531" y="1199"/>
                    <a:pt x="4140665" y="3333"/>
                  </a:cubicBezTo>
                  <a:cubicBezTo>
                    <a:pt x="4142799" y="5467"/>
                    <a:pt x="4143997" y="8361"/>
                    <a:pt x="4143997" y="11379"/>
                  </a:cubicBezTo>
                  <a:lnTo>
                    <a:pt x="4143997" y="422798"/>
                  </a:lnTo>
                  <a:cubicBezTo>
                    <a:pt x="4143997" y="425815"/>
                    <a:pt x="4142799" y="428710"/>
                    <a:pt x="4140665" y="430844"/>
                  </a:cubicBezTo>
                  <a:cubicBezTo>
                    <a:pt x="4138531" y="432978"/>
                    <a:pt x="4135636" y="434176"/>
                    <a:pt x="4132619" y="434176"/>
                  </a:cubicBezTo>
                  <a:lnTo>
                    <a:pt x="11379" y="434176"/>
                  </a:lnTo>
                  <a:cubicBezTo>
                    <a:pt x="8361" y="434176"/>
                    <a:pt x="5467" y="432978"/>
                    <a:pt x="3333" y="430844"/>
                  </a:cubicBezTo>
                  <a:cubicBezTo>
                    <a:pt x="1199" y="428710"/>
                    <a:pt x="0" y="425815"/>
                    <a:pt x="0" y="422798"/>
                  </a:cubicBezTo>
                  <a:lnTo>
                    <a:pt x="0" y="11379"/>
                  </a:lnTo>
                  <a:cubicBezTo>
                    <a:pt x="0" y="8361"/>
                    <a:pt x="1199" y="5467"/>
                    <a:pt x="3333" y="3333"/>
                  </a:cubicBezTo>
                  <a:cubicBezTo>
                    <a:pt x="5467" y="1199"/>
                    <a:pt x="8361" y="0"/>
                    <a:pt x="11379" y="0"/>
                  </a:cubicBezTo>
                  <a:close/>
                </a:path>
              </a:pathLst>
            </a:custGeom>
            <a:solidFill>
              <a:srgbClr val="FEFEFE"/>
            </a:solidFill>
            <a:ln w="28575" cap="sq">
              <a:solidFill>
                <a:srgbClr val="E182BE"/>
              </a:solidFill>
              <a:prstDash val="solid"/>
              <a:miter/>
            </a:ln>
          </p:spPr>
        </p:sp>
        <p:sp>
          <p:nvSpPr>
            <p:cNvPr name="TextBox 10" id="10"/>
            <p:cNvSpPr txBox="true"/>
            <p:nvPr/>
          </p:nvSpPr>
          <p:spPr>
            <a:xfrm>
              <a:off x="0" y="0"/>
              <a:ext cx="4143997" cy="434176"/>
            </a:xfrm>
            <a:prstGeom prst="rect">
              <a:avLst/>
            </a:prstGeom>
          </p:spPr>
          <p:txBody>
            <a:bodyPr anchor="ctr" rtlCol="false" tIns="38100" lIns="38100" bIns="38100" rIns="38100"/>
            <a:lstStyle/>
            <a:p>
              <a:pPr algn="ctr">
                <a:lnSpc>
                  <a:spcPts val="2303"/>
                </a:lnSpc>
              </a:pPr>
            </a:p>
          </p:txBody>
        </p:sp>
      </p:grpSp>
      <p:grpSp>
        <p:nvGrpSpPr>
          <p:cNvPr name="Group 11" id="11"/>
          <p:cNvGrpSpPr/>
          <p:nvPr/>
        </p:nvGrpSpPr>
        <p:grpSpPr>
          <a:xfrm rot="0">
            <a:off x="3891325" y="3412711"/>
            <a:ext cx="611393" cy="567792"/>
            <a:chOff x="0" y="0"/>
            <a:chExt cx="476043" cy="442094"/>
          </a:xfrm>
        </p:grpSpPr>
        <p:sp>
          <p:nvSpPr>
            <p:cNvPr name="Freeform 12" id="12"/>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13" id="13"/>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sp>
        <p:nvSpPr>
          <p:cNvPr name="TextBox 14" id="14"/>
          <p:cNvSpPr txBox="true"/>
          <p:nvPr/>
        </p:nvSpPr>
        <p:spPr>
          <a:xfrm rot="0">
            <a:off x="7072148" y="2411273"/>
            <a:ext cx="5758949" cy="439939"/>
          </a:xfrm>
          <a:prstGeom prst="rect">
            <a:avLst/>
          </a:prstGeom>
        </p:spPr>
        <p:txBody>
          <a:bodyPr anchor="t" rtlCol="false" tIns="0" lIns="0" bIns="0" rIns="0">
            <a:spAutoFit/>
          </a:bodyPr>
          <a:lstStyle/>
          <a:p>
            <a:pPr algn="ctr" marL="0" indent="0" lvl="0">
              <a:lnSpc>
                <a:spcPts val="3474"/>
              </a:lnSpc>
            </a:pPr>
            <a:r>
              <a:rPr lang="en-US" b="true" sz="2969" spc="97">
                <a:solidFill>
                  <a:srgbClr val="F8F6FF"/>
                </a:solidFill>
                <a:latin typeface="Catamaran Bold"/>
                <a:ea typeface="Catamaran Bold"/>
                <a:cs typeface="Catamaran Bold"/>
                <a:sym typeface="Catamaran Bold"/>
              </a:rPr>
              <a:t>Challenge</a:t>
            </a:r>
          </a:p>
        </p:txBody>
      </p:sp>
      <p:sp>
        <p:nvSpPr>
          <p:cNvPr name="TextBox 15" id="15"/>
          <p:cNvSpPr txBox="true"/>
          <p:nvPr/>
        </p:nvSpPr>
        <p:spPr>
          <a:xfrm rot="0">
            <a:off x="1416546" y="3373556"/>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#1</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Welcome</a:t>
            </a:r>
          </a:p>
        </p:txBody>
      </p:sp>
      <p:sp>
        <p:nvSpPr>
          <p:cNvPr name="TextBox 16" id="16"/>
          <p:cNvSpPr txBox="true"/>
          <p:nvPr/>
        </p:nvSpPr>
        <p:spPr>
          <a:xfrm rot="0">
            <a:off x="712105" y="1038225"/>
            <a:ext cx="16863790" cy="850390"/>
          </a:xfrm>
          <a:prstGeom prst="rect">
            <a:avLst/>
          </a:prstGeom>
        </p:spPr>
        <p:txBody>
          <a:bodyPr anchor="t" rtlCol="false" tIns="0" lIns="0" bIns="0" rIns="0">
            <a:spAutoFit/>
          </a:bodyPr>
          <a:lstStyle/>
          <a:p>
            <a:pPr algn="ctr" marL="0" indent="0" lvl="0">
              <a:lnSpc>
                <a:spcPts val="6668"/>
              </a:lnSpc>
            </a:pPr>
            <a:r>
              <a:rPr lang="en-US" b="true" sz="5699" spc="1100">
                <a:solidFill>
                  <a:srgbClr val="000000"/>
                </a:solidFill>
                <a:latin typeface="Public Sans Bold"/>
                <a:ea typeface="Public Sans Bold"/>
                <a:cs typeface="Public Sans Bold"/>
                <a:sym typeface="Public Sans Bold"/>
              </a:rPr>
              <a:t>4-H CLUB MEETING</a:t>
            </a:r>
          </a:p>
        </p:txBody>
      </p:sp>
      <p:sp>
        <p:nvSpPr>
          <p:cNvPr name="TextBox 17" id="17"/>
          <p:cNvSpPr txBox="true"/>
          <p:nvPr/>
        </p:nvSpPr>
        <p:spPr>
          <a:xfrm rot="0">
            <a:off x="5180481" y="3513314"/>
            <a:ext cx="9348429" cy="329706"/>
          </a:xfrm>
          <a:prstGeom prst="rect">
            <a:avLst/>
          </a:prstGeom>
        </p:spPr>
        <p:txBody>
          <a:bodyPr anchor="t" rtlCol="false" tIns="0" lIns="0" bIns="0" rIns="0">
            <a:spAutoFit/>
          </a:bodyPr>
          <a:lstStyle/>
          <a:p>
            <a:pPr algn="l" marL="0" indent="0" lvl="0">
              <a:lnSpc>
                <a:spcPts val="2597"/>
              </a:lnSpc>
            </a:pPr>
            <a:r>
              <a:rPr lang="en-US" sz="2077">
                <a:solidFill>
                  <a:srgbClr val="191337"/>
                </a:solidFill>
                <a:latin typeface="Public Sans"/>
                <a:ea typeface="Public Sans"/>
                <a:cs typeface="Public Sans"/>
                <a:sym typeface="Public Sans"/>
              </a:rPr>
              <a:t>Create an icebreaker that gets even the quietest of members to participate.</a:t>
            </a:r>
          </a:p>
        </p:txBody>
      </p:sp>
      <p:sp>
        <p:nvSpPr>
          <p:cNvPr name="AutoShape 18" id="18"/>
          <p:cNvSpPr/>
          <p:nvPr/>
        </p:nvSpPr>
        <p:spPr>
          <a:xfrm>
            <a:off x="1457684" y="1999679"/>
            <a:ext cx="15375197" cy="0"/>
          </a:xfrm>
          <a:prstGeom prst="line">
            <a:avLst/>
          </a:prstGeom>
          <a:ln cap="rnd" w="85725">
            <a:solidFill>
              <a:srgbClr val="ECEBE9"/>
            </a:solidFill>
            <a:prstDash val="solid"/>
            <a:headEnd type="none" len="sm" w="sm"/>
            <a:tailEnd type="none" len="sm" w="sm"/>
          </a:ln>
        </p:spPr>
      </p:sp>
      <p:sp>
        <p:nvSpPr>
          <p:cNvPr name="AutoShape 19" id="19"/>
          <p:cNvSpPr/>
          <p:nvPr/>
        </p:nvSpPr>
        <p:spPr>
          <a:xfrm>
            <a:off x="-2600915" y="238125"/>
            <a:ext cx="22007130" cy="0"/>
          </a:xfrm>
          <a:prstGeom prst="line">
            <a:avLst/>
          </a:prstGeom>
          <a:ln cap="flat" w="19050">
            <a:solidFill>
              <a:srgbClr val="ECEBE9"/>
            </a:solidFill>
            <a:prstDash val="solid"/>
            <a:headEnd type="none" len="sm" w="sm"/>
            <a:tailEnd type="none" len="sm" w="sm"/>
          </a:ln>
        </p:spPr>
      </p:sp>
      <p:sp>
        <p:nvSpPr>
          <p:cNvPr name="AutoShape 20" id="20"/>
          <p:cNvSpPr/>
          <p:nvPr/>
        </p:nvSpPr>
        <p:spPr>
          <a:xfrm>
            <a:off x="-3573950" y="10079662"/>
            <a:ext cx="22883773" cy="0"/>
          </a:xfrm>
          <a:prstGeom prst="line">
            <a:avLst/>
          </a:prstGeom>
          <a:ln cap="flat" w="19050">
            <a:solidFill>
              <a:srgbClr val="ECEBE9"/>
            </a:solidFill>
            <a:prstDash val="solid"/>
            <a:headEnd type="none" len="sm" w="sm"/>
            <a:tailEnd type="none" len="sm" w="sm"/>
          </a:ln>
        </p:spPr>
      </p:sp>
    </p:spTree>
  </p:cSld>
  <p:clrMapOvr>
    <a:masterClrMapping/>
  </p:clrMapOvr>
</p:sld>
</file>

<file path=ppt/slides/slide74.xml><?xml version="1.0" encoding="utf-8"?>
<p:sld xmlns:p="http://schemas.openxmlformats.org/presentationml/2006/main" xmlns:a="http://schemas.openxmlformats.org/drawingml/2006/main">
  <p:cSld>
    <p:bg>
      <p:bgPr>
        <a:solidFill>
          <a:srgbClr val="FEFEFE"/>
        </a:solidFill>
      </p:bgPr>
    </p:bg>
    <p:spTree>
      <p:nvGrpSpPr>
        <p:cNvPr id="1" name=""/>
        <p:cNvGrpSpPr/>
        <p:nvPr/>
      </p:nvGrpSpPr>
      <p:grpSpPr>
        <a:xfrm>
          <a:off x="0" y="0"/>
          <a:ext cx="0" cy="0"/>
          <a:chOff x="0" y="0"/>
          <a:chExt cx="0" cy="0"/>
        </a:xfrm>
      </p:grpSpPr>
      <p:grpSp>
        <p:nvGrpSpPr>
          <p:cNvPr name="Group 2" id="2"/>
          <p:cNvGrpSpPr/>
          <p:nvPr/>
        </p:nvGrpSpPr>
        <p:grpSpPr>
          <a:xfrm rot="0">
            <a:off x="4838067" y="2280666"/>
            <a:ext cx="10212829" cy="633583"/>
            <a:chOff x="0" y="0"/>
            <a:chExt cx="4146897" cy="257265"/>
          </a:xfrm>
        </p:grpSpPr>
        <p:sp>
          <p:nvSpPr>
            <p:cNvPr name="Freeform 3" id="3"/>
            <p:cNvSpPr/>
            <p:nvPr/>
          </p:nvSpPr>
          <p:spPr>
            <a:xfrm flipH="false" flipV="false" rot="0">
              <a:off x="0" y="0"/>
              <a:ext cx="4146897" cy="257265"/>
            </a:xfrm>
            <a:custGeom>
              <a:avLst/>
              <a:gdLst/>
              <a:ahLst/>
              <a:cxnLst/>
              <a:rect r="r" b="b" t="t" l="l"/>
              <a:pathLst>
                <a:path h="257265" w="4146897">
                  <a:moveTo>
                    <a:pt x="11371" y="0"/>
                  </a:moveTo>
                  <a:lnTo>
                    <a:pt x="4135526" y="0"/>
                  </a:lnTo>
                  <a:cubicBezTo>
                    <a:pt x="4141806" y="0"/>
                    <a:pt x="4146897" y="5091"/>
                    <a:pt x="4146897" y="11371"/>
                  </a:cubicBezTo>
                  <a:lnTo>
                    <a:pt x="4146897" y="245894"/>
                  </a:lnTo>
                  <a:cubicBezTo>
                    <a:pt x="4146897" y="252174"/>
                    <a:pt x="4141806" y="257265"/>
                    <a:pt x="4135526" y="257265"/>
                  </a:cubicBezTo>
                  <a:lnTo>
                    <a:pt x="11371" y="257265"/>
                  </a:lnTo>
                  <a:cubicBezTo>
                    <a:pt x="5091" y="257265"/>
                    <a:pt x="0" y="252174"/>
                    <a:pt x="0" y="245894"/>
                  </a:cubicBezTo>
                  <a:lnTo>
                    <a:pt x="0" y="11371"/>
                  </a:lnTo>
                  <a:cubicBezTo>
                    <a:pt x="0" y="5091"/>
                    <a:pt x="5091" y="0"/>
                    <a:pt x="11371" y="0"/>
                  </a:cubicBezTo>
                  <a:close/>
                </a:path>
              </a:pathLst>
            </a:custGeom>
            <a:solidFill>
              <a:srgbClr val="E182BE"/>
            </a:solidFill>
          </p:spPr>
        </p:sp>
        <p:sp>
          <p:nvSpPr>
            <p:cNvPr name="TextBox 4" id="4"/>
            <p:cNvSpPr txBox="true"/>
            <p:nvPr/>
          </p:nvSpPr>
          <p:spPr>
            <a:xfrm>
              <a:off x="0" y="0"/>
              <a:ext cx="4146897" cy="257265"/>
            </a:xfrm>
            <a:prstGeom prst="rect">
              <a:avLst/>
            </a:prstGeom>
          </p:spPr>
          <p:txBody>
            <a:bodyPr anchor="ctr" rtlCol="false" tIns="38100" lIns="38100" bIns="38100" rIns="38100"/>
            <a:lstStyle/>
            <a:p>
              <a:pPr algn="ctr">
                <a:lnSpc>
                  <a:spcPts val="2303"/>
                </a:lnSpc>
              </a:pPr>
            </a:p>
          </p:txBody>
        </p:sp>
      </p:grpSp>
      <p:grpSp>
        <p:nvGrpSpPr>
          <p:cNvPr name="Group 5" id="5"/>
          <p:cNvGrpSpPr/>
          <p:nvPr/>
        </p:nvGrpSpPr>
        <p:grpSpPr>
          <a:xfrm rot="0">
            <a:off x="1440515" y="3151140"/>
            <a:ext cx="2699779" cy="1056370"/>
            <a:chOff x="0" y="0"/>
            <a:chExt cx="1109631" cy="434176"/>
          </a:xfrm>
        </p:grpSpPr>
        <p:sp>
          <p:nvSpPr>
            <p:cNvPr name="Freeform 6" id="6"/>
            <p:cNvSpPr/>
            <p:nvPr/>
          </p:nvSpPr>
          <p:spPr>
            <a:xfrm flipH="false" flipV="false" rot="0">
              <a:off x="0" y="0"/>
              <a:ext cx="1109631" cy="434176"/>
            </a:xfrm>
            <a:custGeom>
              <a:avLst/>
              <a:gdLst/>
              <a:ahLst/>
              <a:cxnLst/>
              <a:rect r="r" b="b" t="t" l="l"/>
              <a:pathLst>
                <a:path h="434176" w="1109631">
                  <a:moveTo>
                    <a:pt x="43014" y="0"/>
                  </a:moveTo>
                  <a:lnTo>
                    <a:pt x="1066617" y="0"/>
                  </a:lnTo>
                  <a:cubicBezTo>
                    <a:pt x="1090373" y="0"/>
                    <a:pt x="1109631" y="19258"/>
                    <a:pt x="1109631" y="43014"/>
                  </a:cubicBezTo>
                  <a:lnTo>
                    <a:pt x="1109631" y="391162"/>
                  </a:lnTo>
                  <a:cubicBezTo>
                    <a:pt x="1109631" y="414918"/>
                    <a:pt x="1090373" y="434176"/>
                    <a:pt x="1066617" y="434176"/>
                  </a:cubicBezTo>
                  <a:lnTo>
                    <a:pt x="43014" y="434176"/>
                  </a:lnTo>
                  <a:cubicBezTo>
                    <a:pt x="19258" y="434176"/>
                    <a:pt x="0" y="414918"/>
                    <a:pt x="0" y="391162"/>
                  </a:cubicBezTo>
                  <a:lnTo>
                    <a:pt x="0" y="43014"/>
                  </a:lnTo>
                  <a:cubicBezTo>
                    <a:pt x="0" y="19258"/>
                    <a:pt x="19258" y="0"/>
                    <a:pt x="43014" y="0"/>
                  </a:cubicBezTo>
                  <a:close/>
                </a:path>
              </a:pathLst>
            </a:custGeom>
            <a:solidFill>
              <a:srgbClr val="DCDDE3"/>
            </a:solidFill>
          </p:spPr>
        </p:sp>
        <p:sp>
          <p:nvSpPr>
            <p:cNvPr name="TextBox 7" id="7"/>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8" id="8"/>
          <p:cNvGrpSpPr/>
          <p:nvPr/>
        </p:nvGrpSpPr>
        <p:grpSpPr>
          <a:xfrm rot="0">
            <a:off x="1436521" y="4426297"/>
            <a:ext cx="2699779" cy="1056370"/>
            <a:chOff x="0" y="0"/>
            <a:chExt cx="1109631" cy="434176"/>
          </a:xfrm>
        </p:grpSpPr>
        <p:sp>
          <p:nvSpPr>
            <p:cNvPr name="Freeform 9" id="9"/>
            <p:cNvSpPr/>
            <p:nvPr/>
          </p:nvSpPr>
          <p:spPr>
            <a:xfrm flipH="false" flipV="false" rot="0">
              <a:off x="0" y="0"/>
              <a:ext cx="1109631" cy="434176"/>
            </a:xfrm>
            <a:custGeom>
              <a:avLst/>
              <a:gdLst/>
              <a:ahLst/>
              <a:cxnLst/>
              <a:rect r="r" b="b" t="t" l="l"/>
              <a:pathLst>
                <a:path h="434176" w="1109631">
                  <a:moveTo>
                    <a:pt x="57352" y="0"/>
                  </a:moveTo>
                  <a:lnTo>
                    <a:pt x="1052279" y="0"/>
                  </a:lnTo>
                  <a:cubicBezTo>
                    <a:pt x="1067489" y="0"/>
                    <a:pt x="1082077" y="6042"/>
                    <a:pt x="1092833" y="16798"/>
                  </a:cubicBezTo>
                  <a:cubicBezTo>
                    <a:pt x="1103588" y="27554"/>
                    <a:pt x="1109631" y="42141"/>
                    <a:pt x="1109631" y="57352"/>
                  </a:cubicBezTo>
                  <a:lnTo>
                    <a:pt x="1109631" y="376824"/>
                  </a:lnTo>
                  <a:cubicBezTo>
                    <a:pt x="1109631" y="408499"/>
                    <a:pt x="1083953" y="434176"/>
                    <a:pt x="1052279" y="434176"/>
                  </a:cubicBezTo>
                  <a:lnTo>
                    <a:pt x="57352" y="434176"/>
                  </a:lnTo>
                  <a:cubicBezTo>
                    <a:pt x="42141" y="434176"/>
                    <a:pt x="27554" y="428134"/>
                    <a:pt x="16798" y="417378"/>
                  </a:cubicBezTo>
                  <a:cubicBezTo>
                    <a:pt x="6042" y="406623"/>
                    <a:pt x="0" y="392035"/>
                    <a:pt x="0" y="376824"/>
                  </a:cubicBezTo>
                  <a:lnTo>
                    <a:pt x="0" y="57352"/>
                  </a:lnTo>
                  <a:cubicBezTo>
                    <a:pt x="0" y="42141"/>
                    <a:pt x="6042" y="27554"/>
                    <a:pt x="16798" y="16798"/>
                  </a:cubicBezTo>
                  <a:cubicBezTo>
                    <a:pt x="27554" y="6042"/>
                    <a:pt x="42141" y="0"/>
                    <a:pt x="57352" y="0"/>
                  </a:cubicBezTo>
                  <a:close/>
                </a:path>
              </a:pathLst>
            </a:custGeom>
            <a:solidFill>
              <a:srgbClr val="DCDDE3"/>
            </a:solidFill>
          </p:spPr>
        </p:sp>
        <p:sp>
          <p:nvSpPr>
            <p:cNvPr name="TextBox 10" id="10"/>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11" id="11"/>
          <p:cNvGrpSpPr/>
          <p:nvPr/>
        </p:nvGrpSpPr>
        <p:grpSpPr>
          <a:xfrm rot="0">
            <a:off x="4845208" y="3175152"/>
            <a:ext cx="10205689" cy="1069274"/>
            <a:chOff x="0" y="0"/>
            <a:chExt cx="4143997" cy="434176"/>
          </a:xfrm>
        </p:grpSpPr>
        <p:sp>
          <p:nvSpPr>
            <p:cNvPr name="Freeform 12" id="12"/>
            <p:cNvSpPr/>
            <p:nvPr/>
          </p:nvSpPr>
          <p:spPr>
            <a:xfrm flipH="false" flipV="false" rot="0">
              <a:off x="0" y="0"/>
              <a:ext cx="4143997" cy="434176"/>
            </a:xfrm>
            <a:custGeom>
              <a:avLst/>
              <a:gdLst/>
              <a:ahLst/>
              <a:cxnLst/>
              <a:rect r="r" b="b" t="t" l="l"/>
              <a:pathLst>
                <a:path h="434176" w="4143997">
                  <a:moveTo>
                    <a:pt x="11379" y="0"/>
                  </a:moveTo>
                  <a:lnTo>
                    <a:pt x="4132619" y="0"/>
                  </a:lnTo>
                  <a:cubicBezTo>
                    <a:pt x="4135636" y="0"/>
                    <a:pt x="4138531" y="1199"/>
                    <a:pt x="4140665" y="3333"/>
                  </a:cubicBezTo>
                  <a:cubicBezTo>
                    <a:pt x="4142799" y="5467"/>
                    <a:pt x="4143997" y="8361"/>
                    <a:pt x="4143997" y="11379"/>
                  </a:cubicBezTo>
                  <a:lnTo>
                    <a:pt x="4143997" y="422798"/>
                  </a:lnTo>
                  <a:cubicBezTo>
                    <a:pt x="4143997" y="425815"/>
                    <a:pt x="4142799" y="428710"/>
                    <a:pt x="4140665" y="430844"/>
                  </a:cubicBezTo>
                  <a:cubicBezTo>
                    <a:pt x="4138531" y="432978"/>
                    <a:pt x="4135636" y="434176"/>
                    <a:pt x="4132619" y="434176"/>
                  </a:cubicBezTo>
                  <a:lnTo>
                    <a:pt x="11379" y="434176"/>
                  </a:lnTo>
                  <a:cubicBezTo>
                    <a:pt x="8361" y="434176"/>
                    <a:pt x="5467" y="432978"/>
                    <a:pt x="3333" y="430844"/>
                  </a:cubicBezTo>
                  <a:cubicBezTo>
                    <a:pt x="1199" y="428710"/>
                    <a:pt x="0" y="425815"/>
                    <a:pt x="0" y="422798"/>
                  </a:cubicBezTo>
                  <a:lnTo>
                    <a:pt x="0" y="11379"/>
                  </a:lnTo>
                  <a:cubicBezTo>
                    <a:pt x="0" y="8361"/>
                    <a:pt x="1199" y="5467"/>
                    <a:pt x="3333" y="3333"/>
                  </a:cubicBezTo>
                  <a:cubicBezTo>
                    <a:pt x="5467" y="1199"/>
                    <a:pt x="8361" y="0"/>
                    <a:pt x="11379" y="0"/>
                  </a:cubicBezTo>
                  <a:close/>
                </a:path>
              </a:pathLst>
            </a:custGeom>
            <a:solidFill>
              <a:srgbClr val="FEFEFE"/>
            </a:solidFill>
            <a:ln w="28575" cap="sq">
              <a:solidFill>
                <a:srgbClr val="E182BE"/>
              </a:solidFill>
              <a:prstDash val="solid"/>
              <a:miter/>
            </a:ln>
          </p:spPr>
        </p:sp>
        <p:sp>
          <p:nvSpPr>
            <p:cNvPr name="TextBox 13" id="13"/>
            <p:cNvSpPr txBox="true"/>
            <p:nvPr/>
          </p:nvSpPr>
          <p:spPr>
            <a:xfrm>
              <a:off x="0" y="0"/>
              <a:ext cx="4143997" cy="434176"/>
            </a:xfrm>
            <a:prstGeom prst="rect">
              <a:avLst/>
            </a:prstGeom>
          </p:spPr>
          <p:txBody>
            <a:bodyPr anchor="ctr" rtlCol="false" tIns="38100" lIns="38100" bIns="38100" rIns="38100"/>
            <a:lstStyle/>
            <a:p>
              <a:pPr algn="ctr">
                <a:lnSpc>
                  <a:spcPts val="2303"/>
                </a:lnSpc>
              </a:pPr>
            </a:p>
          </p:txBody>
        </p:sp>
      </p:grpSp>
      <p:grpSp>
        <p:nvGrpSpPr>
          <p:cNvPr name="Group 14" id="14"/>
          <p:cNvGrpSpPr/>
          <p:nvPr/>
        </p:nvGrpSpPr>
        <p:grpSpPr>
          <a:xfrm rot="0">
            <a:off x="4838067" y="4448392"/>
            <a:ext cx="10212829" cy="1069274"/>
            <a:chOff x="0" y="0"/>
            <a:chExt cx="4146897" cy="434176"/>
          </a:xfrm>
        </p:grpSpPr>
        <p:sp>
          <p:nvSpPr>
            <p:cNvPr name="Freeform 15" id="15"/>
            <p:cNvSpPr/>
            <p:nvPr/>
          </p:nvSpPr>
          <p:spPr>
            <a:xfrm flipH="false" flipV="false" rot="0">
              <a:off x="0" y="0"/>
              <a:ext cx="4146897" cy="434176"/>
            </a:xfrm>
            <a:custGeom>
              <a:avLst/>
              <a:gdLst/>
              <a:ahLst/>
              <a:cxnLst/>
              <a:rect r="r" b="b" t="t" l="l"/>
              <a:pathLst>
                <a:path h="434176" w="4146897">
                  <a:moveTo>
                    <a:pt x="11371" y="0"/>
                  </a:moveTo>
                  <a:lnTo>
                    <a:pt x="4135526" y="0"/>
                  </a:lnTo>
                  <a:cubicBezTo>
                    <a:pt x="4141806" y="0"/>
                    <a:pt x="4146897" y="5091"/>
                    <a:pt x="4146897" y="11371"/>
                  </a:cubicBezTo>
                  <a:lnTo>
                    <a:pt x="4146897" y="422806"/>
                  </a:lnTo>
                  <a:cubicBezTo>
                    <a:pt x="4146897" y="429085"/>
                    <a:pt x="4141806" y="434176"/>
                    <a:pt x="4135526" y="434176"/>
                  </a:cubicBezTo>
                  <a:lnTo>
                    <a:pt x="11371" y="434176"/>
                  </a:lnTo>
                  <a:cubicBezTo>
                    <a:pt x="5091" y="434176"/>
                    <a:pt x="0" y="429085"/>
                    <a:pt x="0" y="422806"/>
                  </a:cubicBezTo>
                  <a:lnTo>
                    <a:pt x="0" y="11371"/>
                  </a:lnTo>
                  <a:cubicBezTo>
                    <a:pt x="0" y="5091"/>
                    <a:pt x="5091" y="0"/>
                    <a:pt x="11371" y="0"/>
                  </a:cubicBezTo>
                  <a:close/>
                </a:path>
              </a:pathLst>
            </a:custGeom>
            <a:solidFill>
              <a:srgbClr val="FEFEFE"/>
            </a:solidFill>
            <a:ln w="28575" cap="sq">
              <a:solidFill>
                <a:srgbClr val="E182BE"/>
              </a:solidFill>
              <a:prstDash val="solid"/>
              <a:miter/>
            </a:ln>
          </p:spPr>
        </p:sp>
        <p:sp>
          <p:nvSpPr>
            <p:cNvPr name="TextBox 16" id="16"/>
            <p:cNvSpPr txBox="true"/>
            <p:nvPr/>
          </p:nvSpPr>
          <p:spPr>
            <a:xfrm>
              <a:off x="0" y="0"/>
              <a:ext cx="4146897" cy="434176"/>
            </a:xfrm>
            <a:prstGeom prst="rect">
              <a:avLst/>
            </a:prstGeom>
          </p:spPr>
          <p:txBody>
            <a:bodyPr anchor="ctr" rtlCol="false" tIns="38100" lIns="38100" bIns="38100" rIns="38100"/>
            <a:lstStyle/>
            <a:p>
              <a:pPr algn="ctr">
                <a:lnSpc>
                  <a:spcPts val="2303"/>
                </a:lnSpc>
              </a:pPr>
            </a:p>
          </p:txBody>
        </p:sp>
      </p:grpSp>
      <p:grpSp>
        <p:nvGrpSpPr>
          <p:cNvPr name="Group 17" id="17"/>
          <p:cNvGrpSpPr/>
          <p:nvPr/>
        </p:nvGrpSpPr>
        <p:grpSpPr>
          <a:xfrm rot="0">
            <a:off x="3891325" y="3412711"/>
            <a:ext cx="611393" cy="567792"/>
            <a:chOff x="0" y="0"/>
            <a:chExt cx="476043" cy="442094"/>
          </a:xfrm>
        </p:grpSpPr>
        <p:sp>
          <p:nvSpPr>
            <p:cNvPr name="Freeform 18" id="18"/>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19" id="19"/>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sp>
        <p:nvSpPr>
          <p:cNvPr name="TextBox 20" id="20"/>
          <p:cNvSpPr txBox="true"/>
          <p:nvPr/>
        </p:nvSpPr>
        <p:spPr>
          <a:xfrm rot="0">
            <a:off x="7072148" y="2411273"/>
            <a:ext cx="5758949" cy="439939"/>
          </a:xfrm>
          <a:prstGeom prst="rect">
            <a:avLst/>
          </a:prstGeom>
        </p:spPr>
        <p:txBody>
          <a:bodyPr anchor="t" rtlCol="false" tIns="0" lIns="0" bIns="0" rIns="0">
            <a:spAutoFit/>
          </a:bodyPr>
          <a:lstStyle/>
          <a:p>
            <a:pPr algn="ctr" marL="0" indent="0" lvl="0">
              <a:lnSpc>
                <a:spcPts val="3474"/>
              </a:lnSpc>
            </a:pPr>
            <a:r>
              <a:rPr lang="en-US" b="true" sz="2969" spc="97">
                <a:solidFill>
                  <a:srgbClr val="F8F6FF"/>
                </a:solidFill>
                <a:latin typeface="Catamaran Bold"/>
                <a:ea typeface="Catamaran Bold"/>
                <a:cs typeface="Catamaran Bold"/>
                <a:sym typeface="Catamaran Bold"/>
              </a:rPr>
              <a:t>Challenge</a:t>
            </a:r>
          </a:p>
        </p:txBody>
      </p:sp>
      <p:sp>
        <p:nvSpPr>
          <p:cNvPr name="TextBox 21" id="21"/>
          <p:cNvSpPr txBox="true"/>
          <p:nvPr/>
        </p:nvSpPr>
        <p:spPr>
          <a:xfrm rot="0">
            <a:off x="1416546" y="3373556"/>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#1</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Welcome</a:t>
            </a:r>
          </a:p>
        </p:txBody>
      </p:sp>
      <p:sp>
        <p:nvSpPr>
          <p:cNvPr name="TextBox 22" id="22"/>
          <p:cNvSpPr txBox="true"/>
          <p:nvPr/>
        </p:nvSpPr>
        <p:spPr>
          <a:xfrm rot="0">
            <a:off x="1423001" y="4721666"/>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#2</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Youth Involvement</a:t>
            </a:r>
          </a:p>
        </p:txBody>
      </p:sp>
      <p:sp>
        <p:nvSpPr>
          <p:cNvPr name="TextBox 23" id="23"/>
          <p:cNvSpPr txBox="true"/>
          <p:nvPr/>
        </p:nvSpPr>
        <p:spPr>
          <a:xfrm rot="0">
            <a:off x="712105" y="1038225"/>
            <a:ext cx="16863790" cy="850390"/>
          </a:xfrm>
          <a:prstGeom prst="rect">
            <a:avLst/>
          </a:prstGeom>
        </p:spPr>
        <p:txBody>
          <a:bodyPr anchor="t" rtlCol="false" tIns="0" lIns="0" bIns="0" rIns="0">
            <a:spAutoFit/>
          </a:bodyPr>
          <a:lstStyle/>
          <a:p>
            <a:pPr algn="ctr" marL="0" indent="0" lvl="0">
              <a:lnSpc>
                <a:spcPts val="6668"/>
              </a:lnSpc>
            </a:pPr>
            <a:r>
              <a:rPr lang="en-US" b="true" sz="5699" spc="1100">
                <a:solidFill>
                  <a:srgbClr val="000000"/>
                </a:solidFill>
                <a:latin typeface="Public Sans Bold"/>
                <a:ea typeface="Public Sans Bold"/>
                <a:cs typeface="Public Sans Bold"/>
                <a:sym typeface="Public Sans Bold"/>
              </a:rPr>
              <a:t>4-H CLUB MEETING</a:t>
            </a:r>
          </a:p>
        </p:txBody>
      </p:sp>
      <p:sp>
        <p:nvSpPr>
          <p:cNvPr name="TextBox 24" id="24"/>
          <p:cNvSpPr txBox="true"/>
          <p:nvPr/>
        </p:nvSpPr>
        <p:spPr>
          <a:xfrm rot="0">
            <a:off x="5180481" y="4655474"/>
            <a:ext cx="9505004" cy="653556"/>
          </a:xfrm>
          <a:prstGeom prst="rect">
            <a:avLst/>
          </a:prstGeom>
        </p:spPr>
        <p:txBody>
          <a:bodyPr anchor="t" rtlCol="false" tIns="0" lIns="0" bIns="0" rIns="0">
            <a:spAutoFit/>
          </a:bodyPr>
          <a:lstStyle/>
          <a:p>
            <a:pPr algn="l" marL="0" indent="0" lvl="0">
              <a:lnSpc>
                <a:spcPts val="2597"/>
              </a:lnSpc>
            </a:pPr>
            <a:r>
              <a:rPr lang="en-US" sz="2077">
                <a:solidFill>
                  <a:srgbClr val="191337"/>
                </a:solidFill>
                <a:latin typeface="Public Sans"/>
                <a:ea typeface="Public Sans"/>
                <a:cs typeface="Public Sans"/>
                <a:sym typeface="Public Sans"/>
              </a:rPr>
              <a:t>Provide opportunities where members can take leadership roles. Give at least 3 members specific jobs.</a:t>
            </a:r>
          </a:p>
        </p:txBody>
      </p:sp>
      <p:grpSp>
        <p:nvGrpSpPr>
          <p:cNvPr name="Group 25" id="25"/>
          <p:cNvGrpSpPr/>
          <p:nvPr/>
        </p:nvGrpSpPr>
        <p:grpSpPr>
          <a:xfrm rot="0">
            <a:off x="3891325" y="4670585"/>
            <a:ext cx="611393" cy="567792"/>
            <a:chOff x="0" y="0"/>
            <a:chExt cx="476043" cy="442094"/>
          </a:xfrm>
        </p:grpSpPr>
        <p:sp>
          <p:nvSpPr>
            <p:cNvPr name="Freeform 26" id="26"/>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27" id="27"/>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sp>
        <p:nvSpPr>
          <p:cNvPr name="TextBox 28" id="28"/>
          <p:cNvSpPr txBox="true"/>
          <p:nvPr/>
        </p:nvSpPr>
        <p:spPr>
          <a:xfrm rot="0">
            <a:off x="5180481" y="3513314"/>
            <a:ext cx="9348429" cy="329706"/>
          </a:xfrm>
          <a:prstGeom prst="rect">
            <a:avLst/>
          </a:prstGeom>
        </p:spPr>
        <p:txBody>
          <a:bodyPr anchor="t" rtlCol="false" tIns="0" lIns="0" bIns="0" rIns="0">
            <a:spAutoFit/>
          </a:bodyPr>
          <a:lstStyle/>
          <a:p>
            <a:pPr algn="l" marL="0" indent="0" lvl="0">
              <a:lnSpc>
                <a:spcPts val="2597"/>
              </a:lnSpc>
            </a:pPr>
            <a:r>
              <a:rPr lang="en-US" sz="2077">
                <a:solidFill>
                  <a:srgbClr val="191337"/>
                </a:solidFill>
                <a:latin typeface="Public Sans"/>
                <a:ea typeface="Public Sans"/>
                <a:cs typeface="Public Sans"/>
                <a:sym typeface="Public Sans"/>
              </a:rPr>
              <a:t>Create an icebreaker that gets even the quietest of members to participate.</a:t>
            </a:r>
          </a:p>
        </p:txBody>
      </p:sp>
      <p:sp>
        <p:nvSpPr>
          <p:cNvPr name="AutoShape 29" id="29"/>
          <p:cNvSpPr/>
          <p:nvPr/>
        </p:nvSpPr>
        <p:spPr>
          <a:xfrm>
            <a:off x="1457684" y="1999679"/>
            <a:ext cx="15375197" cy="0"/>
          </a:xfrm>
          <a:prstGeom prst="line">
            <a:avLst/>
          </a:prstGeom>
          <a:ln cap="rnd" w="85725">
            <a:solidFill>
              <a:srgbClr val="ECEBE9"/>
            </a:solidFill>
            <a:prstDash val="solid"/>
            <a:headEnd type="none" len="sm" w="sm"/>
            <a:tailEnd type="none" len="sm" w="sm"/>
          </a:ln>
        </p:spPr>
      </p:sp>
      <p:sp>
        <p:nvSpPr>
          <p:cNvPr name="AutoShape 30" id="30"/>
          <p:cNvSpPr/>
          <p:nvPr/>
        </p:nvSpPr>
        <p:spPr>
          <a:xfrm>
            <a:off x="-2600915" y="238125"/>
            <a:ext cx="22007130" cy="0"/>
          </a:xfrm>
          <a:prstGeom prst="line">
            <a:avLst/>
          </a:prstGeom>
          <a:ln cap="flat" w="19050">
            <a:solidFill>
              <a:srgbClr val="ECEBE9"/>
            </a:solidFill>
            <a:prstDash val="solid"/>
            <a:headEnd type="none" len="sm" w="sm"/>
            <a:tailEnd type="none" len="sm" w="sm"/>
          </a:ln>
        </p:spPr>
      </p:sp>
      <p:sp>
        <p:nvSpPr>
          <p:cNvPr name="AutoShape 31" id="31"/>
          <p:cNvSpPr/>
          <p:nvPr/>
        </p:nvSpPr>
        <p:spPr>
          <a:xfrm>
            <a:off x="-3573950" y="10079662"/>
            <a:ext cx="22883773" cy="0"/>
          </a:xfrm>
          <a:prstGeom prst="line">
            <a:avLst/>
          </a:prstGeom>
          <a:ln cap="flat" w="19050">
            <a:solidFill>
              <a:srgbClr val="ECEBE9"/>
            </a:solidFill>
            <a:prstDash val="solid"/>
            <a:headEnd type="none" len="sm" w="sm"/>
            <a:tailEnd type="none" len="sm" w="sm"/>
          </a:ln>
        </p:spPr>
      </p:sp>
    </p:spTree>
  </p:cSld>
  <p:clrMapOvr>
    <a:masterClrMapping/>
  </p:clrMapOvr>
</p:sld>
</file>

<file path=ppt/slides/slide75.xml><?xml version="1.0" encoding="utf-8"?>
<p:sld xmlns:p="http://schemas.openxmlformats.org/presentationml/2006/main" xmlns:a="http://schemas.openxmlformats.org/drawingml/2006/main">
  <p:cSld>
    <p:bg>
      <p:bgPr>
        <a:solidFill>
          <a:srgbClr val="FEFEFE"/>
        </a:solidFill>
      </p:bgPr>
    </p:bg>
    <p:spTree>
      <p:nvGrpSpPr>
        <p:cNvPr id="1" name=""/>
        <p:cNvGrpSpPr/>
        <p:nvPr/>
      </p:nvGrpSpPr>
      <p:grpSpPr>
        <a:xfrm>
          <a:off x="0" y="0"/>
          <a:ext cx="0" cy="0"/>
          <a:chOff x="0" y="0"/>
          <a:chExt cx="0" cy="0"/>
        </a:xfrm>
      </p:grpSpPr>
      <p:grpSp>
        <p:nvGrpSpPr>
          <p:cNvPr name="Group 2" id="2"/>
          <p:cNvGrpSpPr/>
          <p:nvPr/>
        </p:nvGrpSpPr>
        <p:grpSpPr>
          <a:xfrm rot="0">
            <a:off x="4838067" y="2280666"/>
            <a:ext cx="10212829" cy="633583"/>
            <a:chOff x="0" y="0"/>
            <a:chExt cx="4146897" cy="257265"/>
          </a:xfrm>
        </p:grpSpPr>
        <p:sp>
          <p:nvSpPr>
            <p:cNvPr name="Freeform 3" id="3"/>
            <p:cNvSpPr/>
            <p:nvPr/>
          </p:nvSpPr>
          <p:spPr>
            <a:xfrm flipH="false" flipV="false" rot="0">
              <a:off x="0" y="0"/>
              <a:ext cx="4146897" cy="257265"/>
            </a:xfrm>
            <a:custGeom>
              <a:avLst/>
              <a:gdLst/>
              <a:ahLst/>
              <a:cxnLst/>
              <a:rect r="r" b="b" t="t" l="l"/>
              <a:pathLst>
                <a:path h="257265" w="4146897">
                  <a:moveTo>
                    <a:pt x="11371" y="0"/>
                  </a:moveTo>
                  <a:lnTo>
                    <a:pt x="4135526" y="0"/>
                  </a:lnTo>
                  <a:cubicBezTo>
                    <a:pt x="4141806" y="0"/>
                    <a:pt x="4146897" y="5091"/>
                    <a:pt x="4146897" y="11371"/>
                  </a:cubicBezTo>
                  <a:lnTo>
                    <a:pt x="4146897" y="245894"/>
                  </a:lnTo>
                  <a:cubicBezTo>
                    <a:pt x="4146897" y="252174"/>
                    <a:pt x="4141806" y="257265"/>
                    <a:pt x="4135526" y="257265"/>
                  </a:cubicBezTo>
                  <a:lnTo>
                    <a:pt x="11371" y="257265"/>
                  </a:lnTo>
                  <a:cubicBezTo>
                    <a:pt x="5091" y="257265"/>
                    <a:pt x="0" y="252174"/>
                    <a:pt x="0" y="245894"/>
                  </a:cubicBezTo>
                  <a:lnTo>
                    <a:pt x="0" y="11371"/>
                  </a:lnTo>
                  <a:cubicBezTo>
                    <a:pt x="0" y="5091"/>
                    <a:pt x="5091" y="0"/>
                    <a:pt x="11371" y="0"/>
                  </a:cubicBezTo>
                  <a:close/>
                </a:path>
              </a:pathLst>
            </a:custGeom>
            <a:solidFill>
              <a:srgbClr val="E182BE"/>
            </a:solidFill>
          </p:spPr>
        </p:sp>
        <p:sp>
          <p:nvSpPr>
            <p:cNvPr name="TextBox 4" id="4"/>
            <p:cNvSpPr txBox="true"/>
            <p:nvPr/>
          </p:nvSpPr>
          <p:spPr>
            <a:xfrm>
              <a:off x="0" y="0"/>
              <a:ext cx="4146897" cy="257265"/>
            </a:xfrm>
            <a:prstGeom prst="rect">
              <a:avLst/>
            </a:prstGeom>
          </p:spPr>
          <p:txBody>
            <a:bodyPr anchor="ctr" rtlCol="false" tIns="38100" lIns="38100" bIns="38100" rIns="38100"/>
            <a:lstStyle/>
            <a:p>
              <a:pPr algn="ctr">
                <a:lnSpc>
                  <a:spcPts val="2303"/>
                </a:lnSpc>
              </a:pPr>
            </a:p>
          </p:txBody>
        </p:sp>
      </p:grpSp>
      <p:grpSp>
        <p:nvGrpSpPr>
          <p:cNvPr name="Group 5" id="5"/>
          <p:cNvGrpSpPr/>
          <p:nvPr/>
        </p:nvGrpSpPr>
        <p:grpSpPr>
          <a:xfrm rot="0">
            <a:off x="1440515" y="3151140"/>
            <a:ext cx="2699779" cy="1056370"/>
            <a:chOff x="0" y="0"/>
            <a:chExt cx="1109631" cy="434176"/>
          </a:xfrm>
        </p:grpSpPr>
        <p:sp>
          <p:nvSpPr>
            <p:cNvPr name="Freeform 6" id="6"/>
            <p:cNvSpPr/>
            <p:nvPr/>
          </p:nvSpPr>
          <p:spPr>
            <a:xfrm flipH="false" flipV="false" rot="0">
              <a:off x="0" y="0"/>
              <a:ext cx="1109631" cy="434176"/>
            </a:xfrm>
            <a:custGeom>
              <a:avLst/>
              <a:gdLst/>
              <a:ahLst/>
              <a:cxnLst/>
              <a:rect r="r" b="b" t="t" l="l"/>
              <a:pathLst>
                <a:path h="434176" w="1109631">
                  <a:moveTo>
                    <a:pt x="43014" y="0"/>
                  </a:moveTo>
                  <a:lnTo>
                    <a:pt x="1066617" y="0"/>
                  </a:lnTo>
                  <a:cubicBezTo>
                    <a:pt x="1090373" y="0"/>
                    <a:pt x="1109631" y="19258"/>
                    <a:pt x="1109631" y="43014"/>
                  </a:cubicBezTo>
                  <a:lnTo>
                    <a:pt x="1109631" y="391162"/>
                  </a:lnTo>
                  <a:cubicBezTo>
                    <a:pt x="1109631" y="414918"/>
                    <a:pt x="1090373" y="434176"/>
                    <a:pt x="1066617" y="434176"/>
                  </a:cubicBezTo>
                  <a:lnTo>
                    <a:pt x="43014" y="434176"/>
                  </a:lnTo>
                  <a:cubicBezTo>
                    <a:pt x="19258" y="434176"/>
                    <a:pt x="0" y="414918"/>
                    <a:pt x="0" y="391162"/>
                  </a:cubicBezTo>
                  <a:lnTo>
                    <a:pt x="0" y="43014"/>
                  </a:lnTo>
                  <a:cubicBezTo>
                    <a:pt x="0" y="19258"/>
                    <a:pt x="19258" y="0"/>
                    <a:pt x="43014" y="0"/>
                  </a:cubicBezTo>
                  <a:close/>
                </a:path>
              </a:pathLst>
            </a:custGeom>
            <a:solidFill>
              <a:srgbClr val="DCDDE3"/>
            </a:solidFill>
          </p:spPr>
        </p:sp>
        <p:sp>
          <p:nvSpPr>
            <p:cNvPr name="TextBox 7" id="7"/>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8" id="8"/>
          <p:cNvGrpSpPr/>
          <p:nvPr/>
        </p:nvGrpSpPr>
        <p:grpSpPr>
          <a:xfrm rot="0">
            <a:off x="1436521" y="4426297"/>
            <a:ext cx="2699779" cy="1056370"/>
            <a:chOff x="0" y="0"/>
            <a:chExt cx="1109631" cy="434176"/>
          </a:xfrm>
        </p:grpSpPr>
        <p:sp>
          <p:nvSpPr>
            <p:cNvPr name="Freeform 9" id="9"/>
            <p:cNvSpPr/>
            <p:nvPr/>
          </p:nvSpPr>
          <p:spPr>
            <a:xfrm flipH="false" flipV="false" rot="0">
              <a:off x="0" y="0"/>
              <a:ext cx="1109631" cy="434176"/>
            </a:xfrm>
            <a:custGeom>
              <a:avLst/>
              <a:gdLst/>
              <a:ahLst/>
              <a:cxnLst/>
              <a:rect r="r" b="b" t="t" l="l"/>
              <a:pathLst>
                <a:path h="434176" w="1109631">
                  <a:moveTo>
                    <a:pt x="57352" y="0"/>
                  </a:moveTo>
                  <a:lnTo>
                    <a:pt x="1052279" y="0"/>
                  </a:lnTo>
                  <a:cubicBezTo>
                    <a:pt x="1067489" y="0"/>
                    <a:pt x="1082077" y="6042"/>
                    <a:pt x="1092833" y="16798"/>
                  </a:cubicBezTo>
                  <a:cubicBezTo>
                    <a:pt x="1103588" y="27554"/>
                    <a:pt x="1109631" y="42141"/>
                    <a:pt x="1109631" y="57352"/>
                  </a:cubicBezTo>
                  <a:lnTo>
                    <a:pt x="1109631" y="376824"/>
                  </a:lnTo>
                  <a:cubicBezTo>
                    <a:pt x="1109631" y="408499"/>
                    <a:pt x="1083953" y="434176"/>
                    <a:pt x="1052279" y="434176"/>
                  </a:cubicBezTo>
                  <a:lnTo>
                    <a:pt x="57352" y="434176"/>
                  </a:lnTo>
                  <a:cubicBezTo>
                    <a:pt x="42141" y="434176"/>
                    <a:pt x="27554" y="428134"/>
                    <a:pt x="16798" y="417378"/>
                  </a:cubicBezTo>
                  <a:cubicBezTo>
                    <a:pt x="6042" y="406623"/>
                    <a:pt x="0" y="392035"/>
                    <a:pt x="0" y="376824"/>
                  </a:cubicBezTo>
                  <a:lnTo>
                    <a:pt x="0" y="57352"/>
                  </a:lnTo>
                  <a:cubicBezTo>
                    <a:pt x="0" y="42141"/>
                    <a:pt x="6042" y="27554"/>
                    <a:pt x="16798" y="16798"/>
                  </a:cubicBezTo>
                  <a:cubicBezTo>
                    <a:pt x="27554" y="6042"/>
                    <a:pt x="42141" y="0"/>
                    <a:pt x="57352" y="0"/>
                  </a:cubicBezTo>
                  <a:close/>
                </a:path>
              </a:pathLst>
            </a:custGeom>
            <a:solidFill>
              <a:srgbClr val="DCDDE3"/>
            </a:solidFill>
          </p:spPr>
        </p:sp>
        <p:sp>
          <p:nvSpPr>
            <p:cNvPr name="TextBox 10" id="10"/>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11" id="11"/>
          <p:cNvGrpSpPr/>
          <p:nvPr/>
        </p:nvGrpSpPr>
        <p:grpSpPr>
          <a:xfrm rot="0">
            <a:off x="1432526" y="5701454"/>
            <a:ext cx="2699779" cy="1056370"/>
            <a:chOff x="0" y="0"/>
            <a:chExt cx="1109631" cy="434176"/>
          </a:xfrm>
        </p:grpSpPr>
        <p:sp>
          <p:nvSpPr>
            <p:cNvPr name="Freeform 12" id="12"/>
            <p:cNvSpPr/>
            <p:nvPr/>
          </p:nvSpPr>
          <p:spPr>
            <a:xfrm flipH="false" flipV="false" rot="0">
              <a:off x="0" y="0"/>
              <a:ext cx="1109631" cy="434176"/>
            </a:xfrm>
            <a:custGeom>
              <a:avLst/>
              <a:gdLst/>
              <a:ahLst/>
              <a:cxnLst/>
              <a:rect r="r" b="b" t="t" l="l"/>
              <a:pathLst>
                <a:path h="434176" w="1109631">
                  <a:moveTo>
                    <a:pt x="57352" y="0"/>
                  </a:moveTo>
                  <a:lnTo>
                    <a:pt x="1052279" y="0"/>
                  </a:lnTo>
                  <a:cubicBezTo>
                    <a:pt x="1067489" y="0"/>
                    <a:pt x="1082077" y="6042"/>
                    <a:pt x="1092833" y="16798"/>
                  </a:cubicBezTo>
                  <a:cubicBezTo>
                    <a:pt x="1103588" y="27554"/>
                    <a:pt x="1109631" y="42141"/>
                    <a:pt x="1109631" y="57352"/>
                  </a:cubicBezTo>
                  <a:lnTo>
                    <a:pt x="1109631" y="376824"/>
                  </a:lnTo>
                  <a:cubicBezTo>
                    <a:pt x="1109631" y="408499"/>
                    <a:pt x="1083953" y="434176"/>
                    <a:pt x="1052279" y="434176"/>
                  </a:cubicBezTo>
                  <a:lnTo>
                    <a:pt x="57352" y="434176"/>
                  </a:lnTo>
                  <a:cubicBezTo>
                    <a:pt x="42141" y="434176"/>
                    <a:pt x="27554" y="428134"/>
                    <a:pt x="16798" y="417378"/>
                  </a:cubicBezTo>
                  <a:cubicBezTo>
                    <a:pt x="6042" y="406623"/>
                    <a:pt x="0" y="392035"/>
                    <a:pt x="0" y="376824"/>
                  </a:cubicBezTo>
                  <a:lnTo>
                    <a:pt x="0" y="57352"/>
                  </a:lnTo>
                  <a:cubicBezTo>
                    <a:pt x="0" y="42141"/>
                    <a:pt x="6042" y="27554"/>
                    <a:pt x="16798" y="16798"/>
                  </a:cubicBezTo>
                  <a:cubicBezTo>
                    <a:pt x="27554" y="6042"/>
                    <a:pt x="42141" y="0"/>
                    <a:pt x="57352" y="0"/>
                  </a:cubicBezTo>
                  <a:close/>
                </a:path>
              </a:pathLst>
            </a:custGeom>
            <a:solidFill>
              <a:srgbClr val="DCDDE3"/>
            </a:solidFill>
          </p:spPr>
        </p:sp>
        <p:sp>
          <p:nvSpPr>
            <p:cNvPr name="TextBox 13" id="13"/>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14" id="14"/>
          <p:cNvGrpSpPr/>
          <p:nvPr/>
        </p:nvGrpSpPr>
        <p:grpSpPr>
          <a:xfrm rot="0">
            <a:off x="4845208" y="3175152"/>
            <a:ext cx="10205689" cy="1069274"/>
            <a:chOff x="0" y="0"/>
            <a:chExt cx="4143997" cy="434176"/>
          </a:xfrm>
        </p:grpSpPr>
        <p:sp>
          <p:nvSpPr>
            <p:cNvPr name="Freeform 15" id="15"/>
            <p:cNvSpPr/>
            <p:nvPr/>
          </p:nvSpPr>
          <p:spPr>
            <a:xfrm flipH="false" flipV="false" rot="0">
              <a:off x="0" y="0"/>
              <a:ext cx="4143997" cy="434176"/>
            </a:xfrm>
            <a:custGeom>
              <a:avLst/>
              <a:gdLst/>
              <a:ahLst/>
              <a:cxnLst/>
              <a:rect r="r" b="b" t="t" l="l"/>
              <a:pathLst>
                <a:path h="434176" w="4143997">
                  <a:moveTo>
                    <a:pt x="11379" y="0"/>
                  </a:moveTo>
                  <a:lnTo>
                    <a:pt x="4132619" y="0"/>
                  </a:lnTo>
                  <a:cubicBezTo>
                    <a:pt x="4135636" y="0"/>
                    <a:pt x="4138531" y="1199"/>
                    <a:pt x="4140665" y="3333"/>
                  </a:cubicBezTo>
                  <a:cubicBezTo>
                    <a:pt x="4142799" y="5467"/>
                    <a:pt x="4143997" y="8361"/>
                    <a:pt x="4143997" y="11379"/>
                  </a:cubicBezTo>
                  <a:lnTo>
                    <a:pt x="4143997" y="422798"/>
                  </a:lnTo>
                  <a:cubicBezTo>
                    <a:pt x="4143997" y="425815"/>
                    <a:pt x="4142799" y="428710"/>
                    <a:pt x="4140665" y="430844"/>
                  </a:cubicBezTo>
                  <a:cubicBezTo>
                    <a:pt x="4138531" y="432978"/>
                    <a:pt x="4135636" y="434176"/>
                    <a:pt x="4132619" y="434176"/>
                  </a:cubicBezTo>
                  <a:lnTo>
                    <a:pt x="11379" y="434176"/>
                  </a:lnTo>
                  <a:cubicBezTo>
                    <a:pt x="8361" y="434176"/>
                    <a:pt x="5467" y="432978"/>
                    <a:pt x="3333" y="430844"/>
                  </a:cubicBezTo>
                  <a:cubicBezTo>
                    <a:pt x="1199" y="428710"/>
                    <a:pt x="0" y="425815"/>
                    <a:pt x="0" y="422798"/>
                  </a:cubicBezTo>
                  <a:lnTo>
                    <a:pt x="0" y="11379"/>
                  </a:lnTo>
                  <a:cubicBezTo>
                    <a:pt x="0" y="8361"/>
                    <a:pt x="1199" y="5467"/>
                    <a:pt x="3333" y="3333"/>
                  </a:cubicBezTo>
                  <a:cubicBezTo>
                    <a:pt x="5467" y="1199"/>
                    <a:pt x="8361" y="0"/>
                    <a:pt x="11379" y="0"/>
                  </a:cubicBezTo>
                  <a:close/>
                </a:path>
              </a:pathLst>
            </a:custGeom>
            <a:solidFill>
              <a:srgbClr val="FEFEFE"/>
            </a:solidFill>
            <a:ln w="28575" cap="sq">
              <a:solidFill>
                <a:srgbClr val="E182BE"/>
              </a:solidFill>
              <a:prstDash val="solid"/>
              <a:miter/>
            </a:ln>
          </p:spPr>
        </p:sp>
        <p:sp>
          <p:nvSpPr>
            <p:cNvPr name="TextBox 16" id="16"/>
            <p:cNvSpPr txBox="true"/>
            <p:nvPr/>
          </p:nvSpPr>
          <p:spPr>
            <a:xfrm>
              <a:off x="0" y="0"/>
              <a:ext cx="4143997" cy="434176"/>
            </a:xfrm>
            <a:prstGeom prst="rect">
              <a:avLst/>
            </a:prstGeom>
          </p:spPr>
          <p:txBody>
            <a:bodyPr anchor="ctr" rtlCol="false" tIns="38100" lIns="38100" bIns="38100" rIns="38100"/>
            <a:lstStyle/>
            <a:p>
              <a:pPr algn="ctr">
                <a:lnSpc>
                  <a:spcPts val="2303"/>
                </a:lnSpc>
              </a:pPr>
            </a:p>
          </p:txBody>
        </p:sp>
      </p:grpSp>
      <p:grpSp>
        <p:nvGrpSpPr>
          <p:cNvPr name="Group 17" id="17"/>
          <p:cNvGrpSpPr/>
          <p:nvPr/>
        </p:nvGrpSpPr>
        <p:grpSpPr>
          <a:xfrm rot="0">
            <a:off x="4838067" y="4448392"/>
            <a:ext cx="10212829" cy="1069274"/>
            <a:chOff x="0" y="0"/>
            <a:chExt cx="4146897" cy="434176"/>
          </a:xfrm>
        </p:grpSpPr>
        <p:sp>
          <p:nvSpPr>
            <p:cNvPr name="Freeform 18" id="18"/>
            <p:cNvSpPr/>
            <p:nvPr/>
          </p:nvSpPr>
          <p:spPr>
            <a:xfrm flipH="false" flipV="false" rot="0">
              <a:off x="0" y="0"/>
              <a:ext cx="4146897" cy="434176"/>
            </a:xfrm>
            <a:custGeom>
              <a:avLst/>
              <a:gdLst/>
              <a:ahLst/>
              <a:cxnLst/>
              <a:rect r="r" b="b" t="t" l="l"/>
              <a:pathLst>
                <a:path h="434176" w="4146897">
                  <a:moveTo>
                    <a:pt x="11371" y="0"/>
                  </a:moveTo>
                  <a:lnTo>
                    <a:pt x="4135526" y="0"/>
                  </a:lnTo>
                  <a:cubicBezTo>
                    <a:pt x="4141806" y="0"/>
                    <a:pt x="4146897" y="5091"/>
                    <a:pt x="4146897" y="11371"/>
                  </a:cubicBezTo>
                  <a:lnTo>
                    <a:pt x="4146897" y="422806"/>
                  </a:lnTo>
                  <a:cubicBezTo>
                    <a:pt x="4146897" y="429085"/>
                    <a:pt x="4141806" y="434176"/>
                    <a:pt x="4135526" y="434176"/>
                  </a:cubicBezTo>
                  <a:lnTo>
                    <a:pt x="11371" y="434176"/>
                  </a:lnTo>
                  <a:cubicBezTo>
                    <a:pt x="5091" y="434176"/>
                    <a:pt x="0" y="429085"/>
                    <a:pt x="0" y="422806"/>
                  </a:cubicBezTo>
                  <a:lnTo>
                    <a:pt x="0" y="11371"/>
                  </a:lnTo>
                  <a:cubicBezTo>
                    <a:pt x="0" y="5091"/>
                    <a:pt x="5091" y="0"/>
                    <a:pt x="11371" y="0"/>
                  </a:cubicBezTo>
                  <a:close/>
                </a:path>
              </a:pathLst>
            </a:custGeom>
            <a:solidFill>
              <a:srgbClr val="FEFEFE"/>
            </a:solidFill>
            <a:ln w="28575" cap="sq">
              <a:solidFill>
                <a:srgbClr val="E182BE"/>
              </a:solidFill>
              <a:prstDash val="solid"/>
              <a:miter/>
            </a:ln>
          </p:spPr>
        </p:sp>
        <p:sp>
          <p:nvSpPr>
            <p:cNvPr name="TextBox 19" id="19"/>
            <p:cNvSpPr txBox="true"/>
            <p:nvPr/>
          </p:nvSpPr>
          <p:spPr>
            <a:xfrm>
              <a:off x="0" y="0"/>
              <a:ext cx="4146897" cy="434176"/>
            </a:xfrm>
            <a:prstGeom prst="rect">
              <a:avLst/>
            </a:prstGeom>
          </p:spPr>
          <p:txBody>
            <a:bodyPr anchor="ctr" rtlCol="false" tIns="38100" lIns="38100" bIns="38100" rIns="38100"/>
            <a:lstStyle/>
            <a:p>
              <a:pPr algn="ctr">
                <a:lnSpc>
                  <a:spcPts val="2303"/>
                </a:lnSpc>
              </a:pPr>
            </a:p>
          </p:txBody>
        </p:sp>
      </p:grpSp>
      <p:grpSp>
        <p:nvGrpSpPr>
          <p:cNvPr name="Group 20" id="20"/>
          <p:cNvGrpSpPr/>
          <p:nvPr/>
        </p:nvGrpSpPr>
        <p:grpSpPr>
          <a:xfrm rot="0">
            <a:off x="4830927" y="5739127"/>
            <a:ext cx="10219970" cy="1069274"/>
            <a:chOff x="0" y="0"/>
            <a:chExt cx="4149796" cy="434176"/>
          </a:xfrm>
        </p:grpSpPr>
        <p:sp>
          <p:nvSpPr>
            <p:cNvPr name="Freeform 21" id="21"/>
            <p:cNvSpPr/>
            <p:nvPr/>
          </p:nvSpPr>
          <p:spPr>
            <a:xfrm flipH="false" flipV="false" rot="0">
              <a:off x="0" y="0"/>
              <a:ext cx="4149796" cy="434176"/>
            </a:xfrm>
            <a:custGeom>
              <a:avLst/>
              <a:gdLst/>
              <a:ahLst/>
              <a:cxnLst/>
              <a:rect r="r" b="b" t="t" l="l"/>
              <a:pathLst>
                <a:path h="434176" w="4149796">
                  <a:moveTo>
                    <a:pt x="11363" y="0"/>
                  </a:moveTo>
                  <a:lnTo>
                    <a:pt x="4138433" y="0"/>
                  </a:lnTo>
                  <a:cubicBezTo>
                    <a:pt x="4144709" y="0"/>
                    <a:pt x="4149796" y="5087"/>
                    <a:pt x="4149796" y="11363"/>
                  </a:cubicBezTo>
                  <a:lnTo>
                    <a:pt x="4149796" y="422813"/>
                  </a:lnTo>
                  <a:cubicBezTo>
                    <a:pt x="4149796" y="425827"/>
                    <a:pt x="4148599" y="428717"/>
                    <a:pt x="4146468" y="430848"/>
                  </a:cubicBezTo>
                  <a:cubicBezTo>
                    <a:pt x="4144337" y="432979"/>
                    <a:pt x="4141447" y="434176"/>
                    <a:pt x="4138433" y="434176"/>
                  </a:cubicBezTo>
                  <a:lnTo>
                    <a:pt x="11363" y="434176"/>
                  </a:lnTo>
                  <a:cubicBezTo>
                    <a:pt x="8349" y="434176"/>
                    <a:pt x="5459" y="432979"/>
                    <a:pt x="3328" y="430848"/>
                  </a:cubicBezTo>
                  <a:cubicBezTo>
                    <a:pt x="1197" y="428717"/>
                    <a:pt x="0" y="425827"/>
                    <a:pt x="0" y="422813"/>
                  </a:cubicBezTo>
                  <a:lnTo>
                    <a:pt x="0" y="11363"/>
                  </a:lnTo>
                  <a:cubicBezTo>
                    <a:pt x="0" y="8349"/>
                    <a:pt x="1197" y="5459"/>
                    <a:pt x="3328" y="3328"/>
                  </a:cubicBezTo>
                  <a:cubicBezTo>
                    <a:pt x="5459" y="1197"/>
                    <a:pt x="8349" y="0"/>
                    <a:pt x="11363" y="0"/>
                  </a:cubicBezTo>
                  <a:close/>
                </a:path>
              </a:pathLst>
            </a:custGeom>
            <a:solidFill>
              <a:srgbClr val="FEFEFE"/>
            </a:solidFill>
            <a:ln w="28575" cap="sq">
              <a:solidFill>
                <a:srgbClr val="E182BE"/>
              </a:solidFill>
              <a:prstDash val="solid"/>
              <a:miter/>
            </a:ln>
          </p:spPr>
        </p:sp>
        <p:sp>
          <p:nvSpPr>
            <p:cNvPr name="TextBox 22" id="22"/>
            <p:cNvSpPr txBox="true"/>
            <p:nvPr/>
          </p:nvSpPr>
          <p:spPr>
            <a:xfrm>
              <a:off x="0" y="0"/>
              <a:ext cx="4149796" cy="434176"/>
            </a:xfrm>
            <a:prstGeom prst="rect">
              <a:avLst/>
            </a:prstGeom>
          </p:spPr>
          <p:txBody>
            <a:bodyPr anchor="ctr" rtlCol="false" tIns="38100" lIns="38100" bIns="38100" rIns="38100"/>
            <a:lstStyle/>
            <a:p>
              <a:pPr algn="ctr">
                <a:lnSpc>
                  <a:spcPts val="2303"/>
                </a:lnSpc>
              </a:pPr>
            </a:p>
          </p:txBody>
        </p:sp>
      </p:grpSp>
      <p:grpSp>
        <p:nvGrpSpPr>
          <p:cNvPr name="Group 23" id="23"/>
          <p:cNvGrpSpPr/>
          <p:nvPr/>
        </p:nvGrpSpPr>
        <p:grpSpPr>
          <a:xfrm rot="0">
            <a:off x="3891325" y="3412711"/>
            <a:ext cx="611393" cy="567792"/>
            <a:chOff x="0" y="0"/>
            <a:chExt cx="476043" cy="442094"/>
          </a:xfrm>
        </p:grpSpPr>
        <p:sp>
          <p:nvSpPr>
            <p:cNvPr name="Freeform 24" id="24"/>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25" id="25"/>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sp>
        <p:nvSpPr>
          <p:cNvPr name="TextBox 26" id="26"/>
          <p:cNvSpPr txBox="true"/>
          <p:nvPr/>
        </p:nvSpPr>
        <p:spPr>
          <a:xfrm rot="0">
            <a:off x="7072148" y="2411273"/>
            <a:ext cx="5758949" cy="439939"/>
          </a:xfrm>
          <a:prstGeom prst="rect">
            <a:avLst/>
          </a:prstGeom>
        </p:spPr>
        <p:txBody>
          <a:bodyPr anchor="t" rtlCol="false" tIns="0" lIns="0" bIns="0" rIns="0">
            <a:spAutoFit/>
          </a:bodyPr>
          <a:lstStyle/>
          <a:p>
            <a:pPr algn="ctr" marL="0" indent="0" lvl="0">
              <a:lnSpc>
                <a:spcPts val="3474"/>
              </a:lnSpc>
            </a:pPr>
            <a:r>
              <a:rPr lang="en-US" b="true" sz="2969" spc="97">
                <a:solidFill>
                  <a:srgbClr val="F8F6FF"/>
                </a:solidFill>
                <a:latin typeface="Catamaran Bold"/>
                <a:ea typeface="Catamaran Bold"/>
                <a:cs typeface="Catamaran Bold"/>
                <a:sym typeface="Catamaran Bold"/>
              </a:rPr>
              <a:t>Challenge</a:t>
            </a:r>
          </a:p>
        </p:txBody>
      </p:sp>
      <p:sp>
        <p:nvSpPr>
          <p:cNvPr name="TextBox 27" id="27"/>
          <p:cNvSpPr txBox="true"/>
          <p:nvPr/>
        </p:nvSpPr>
        <p:spPr>
          <a:xfrm rot="0">
            <a:off x="1416546" y="3373556"/>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#1</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Welcome</a:t>
            </a:r>
          </a:p>
        </p:txBody>
      </p:sp>
      <p:sp>
        <p:nvSpPr>
          <p:cNvPr name="TextBox 28" id="28"/>
          <p:cNvSpPr txBox="true"/>
          <p:nvPr/>
        </p:nvSpPr>
        <p:spPr>
          <a:xfrm rot="0">
            <a:off x="1423001" y="4721666"/>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#2</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Youth Involvement</a:t>
            </a:r>
          </a:p>
        </p:txBody>
      </p:sp>
      <p:sp>
        <p:nvSpPr>
          <p:cNvPr name="TextBox 29" id="29"/>
          <p:cNvSpPr txBox="true"/>
          <p:nvPr/>
        </p:nvSpPr>
        <p:spPr>
          <a:xfrm rot="0">
            <a:off x="1407021" y="5995891"/>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#3</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Business Meeting</a:t>
            </a:r>
          </a:p>
        </p:txBody>
      </p:sp>
      <p:sp>
        <p:nvSpPr>
          <p:cNvPr name="TextBox 30" id="30"/>
          <p:cNvSpPr txBox="true"/>
          <p:nvPr/>
        </p:nvSpPr>
        <p:spPr>
          <a:xfrm rot="0">
            <a:off x="712105" y="1038225"/>
            <a:ext cx="16863790" cy="850390"/>
          </a:xfrm>
          <a:prstGeom prst="rect">
            <a:avLst/>
          </a:prstGeom>
        </p:spPr>
        <p:txBody>
          <a:bodyPr anchor="t" rtlCol="false" tIns="0" lIns="0" bIns="0" rIns="0">
            <a:spAutoFit/>
          </a:bodyPr>
          <a:lstStyle/>
          <a:p>
            <a:pPr algn="ctr" marL="0" indent="0" lvl="0">
              <a:lnSpc>
                <a:spcPts val="6668"/>
              </a:lnSpc>
            </a:pPr>
            <a:r>
              <a:rPr lang="en-US" b="true" sz="5699" spc="1100">
                <a:solidFill>
                  <a:srgbClr val="000000"/>
                </a:solidFill>
                <a:latin typeface="Public Sans Bold"/>
                <a:ea typeface="Public Sans Bold"/>
                <a:cs typeface="Public Sans Bold"/>
                <a:sym typeface="Public Sans Bold"/>
              </a:rPr>
              <a:t>4-H CLUB MEETING</a:t>
            </a:r>
          </a:p>
        </p:txBody>
      </p:sp>
      <p:sp>
        <p:nvSpPr>
          <p:cNvPr name="TextBox 31" id="31"/>
          <p:cNvSpPr txBox="true"/>
          <p:nvPr/>
        </p:nvSpPr>
        <p:spPr>
          <a:xfrm rot="0">
            <a:off x="5180481" y="4655474"/>
            <a:ext cx="9505004" cy="653556"/>
          </a:xfrm>
          <a:prstGeom prst="rect">
            <a:avLst/>
          </a:prstGeom>
        </p:spPr>
        <p:txBody>
          <a:bodyPr anchor="t" rtlCol="false" tIns="0" lIns="0" bIns="0" rIns="0">
            <a:spAutoFit/>
          </a:bodyPr>
          <a:lstStyle/>
          <a:p>
            <a:pPr algn="l" marL="0" indent="0" lvl="0">
              <a:lnSpc>
                <a:spcPts val="2597"/>
              </a:lnSpc>
            </a:pPr>
            <a:r>
              <a:rPr lang="en-US" sz="2077">
                <a:solidFill>
                  <a:srgbClr val="191337"/>
                </a:solidFill>
                <a:latin typeface="Public Sans"/>
                <a:ea typeface="Public Sans"/>
                <a:cs typeface="Public Sans"/>
                <a:sym typeface="Public Sans"/>
              </a:rPr>
              <a:t>Provide opportunities where members can take leadership roles. Give at least 3 members specific jobs.</a:t>
            </a:r>
          </a:p>
        </p:txBody>
      </p:sp>
      <p:sp>
        <p:nvSpPr>
          <p:cNvPr name="TextBox 32" id="32"/>
          <p:cNvSpPr txBox="true"/>
          <p:nvPr/>
        </p:nvSpPr>
        <p:spPr>
          <a:xfrm rot="0">
            <a:off x="5155718" y="5841447"/>
            <a:ext cx="9529767" cy="892951"/>
          </a:xfrm>
          <a:prstGeom prst="rect">
            <a:avLst/>
          </a:prstGeom>
        </p:spPr>
        <p:txBody>
          <a:bodyPr anchor="t" rtlCol="false" tIns="0" lIns="0" bIns="0" rIns="0">
            <a:spAutoFit/>
          </a:bodyPr>
          <a:lstStyle/>
          <a:p>
            <a:pPr algn="l" marL="0" indent="0" lvl="0">
              <a:lnSpc>
                <a:spcPts val="2347"/>
              </a:lnSpc>
            </a:pPr>
            <a:r>
              <a:rPr lang="en-US" sz="1877">
                <a:solidFill>
                  <a:srgbClr val="191337"/>
                </a:solidFill>
                <a:latin typeface="Public Sans"/>
                <a:ea typeface="Public Sans"/>
                <a:cs typeface="Public Sans"/>
                <a:sym typeface="Public Sans"/>
              </a:rPr>
              <a:t>Determine one Club initiative that would need to be discussed/voted upon during the Business Meeting. Come up with 2 ways youth could contribute to the discussion in an interactive way.</a:t>
            </a:r>
          </a:p>
        </p:txBody>
      </p:sp>
      <p:grpSp>
        <p:nvGrpSpPr>
          <p:cNvPr name="Group 33" id="33"/>
          <p:cNvGrpSpPr/>
          <p:nvPr/>
        </p:nvGrpSpPr>
        <p:grpSpPr>
          <a:xfrm rot="0">
            <a:off x="3891325" y="4670585"/>
            <a:ext cx="611393" cy="567792"/>
            <a:chOff x="0" y="0"/>
            <a:chExt cx="476043" cy="442094"/>
          </a:xfrm>
        </p:grpSpPr>
        <p:sp>
          <p:nvSpPr>
            <p:cNvPr name="Freeform 34" id="34"/>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35" id="35"/>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grpSp>
        <p:nvGrpSpPr>
          <p:cNvPr name="Group 36" id="36"/>
          <p:cNvGrpSpPr/>
          <p:nvPr/>
        </p:nvGrpSpPr>
        <p:grpSpPr>
          <a:xfrm rot="0">
            <a:off x="3891325" y="5928460"/>
            <a:ext cx="611393" cy="567792"/>
            <a:chOff x="0" y="0"/>
            <a:chExt cx="476043" cy="442094"/>
          </a:xfrm>
        </p:grpSpPr>
        <p:sp>
          <p:nvSpPr>
            <p:cNvPr name="Freeform 37" id="37"/>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38" id="38"/>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sp>
        <p:nvSpPr>
          <p:cNvPr name="TextBox 39" id="39"/>
          <p:cNvSpPr txBox="true"/>
          <p:nvPr/>
        </p:nvSpPr>
        <p:spPr>
          <a:xfrm rot="0">
            <a:off x="5180481" y="3513314"/>
            <a:ext cx="9348429" cy="329706"/>
          </a:xfrm>
          <a:prstGeom prst="rect">
            <a:avLst/>
          </a:prstGeom>
        </p:spPr>
        <p:txBody>
          <a:bodyPr anchor="t" rtlCol="false" tIns="0" lIns="0" bIns="0" rIns="0">
            <a:spAutoFit/>
          </a:bodyPr>
          <a:lstStyle/>
          <a:p>
            <a:pPr algn="l" marL="0" indent="0" lvl="0">
              <a:lnSpc>
                <a:spcPts val="2597"/>
              </a:lnSpc>
            </a:pPr>
            <a:r>
              <a:rPr lang="en-US" sz="2077">
                <a:solidFill>
                  <a:srgbClr val="191337"/>
                </a:solidFill>
                <a:latin typeface="Public Sans"/>
                <a:ea typeface="Public Sans"/>
                <a:cs typeface="Public Sans"/>
                <a:sym typeface="Public Sans"/>
              </a:rPr>
              <a:t>Create an icebreaker that gets even the quietest of members to participate.</a:t>
            </a:r>
          </a:p>
        </p:txBody>
      </p:sp>
      <p:sp>
        <p:nvSpPr>
          <p:cNvPr name="AutoShape 40" id="40"/>
          <p:cNvSpPr/>
          <p:nvPr/>
        </p:nvSpPr>
        <p:spPr>
          <a:xfrm>
            <a:off x="1457684" y="1999679"/>
            <a:ext cx="15375197" cy="0"/>
          </a:xfrm>
          <a:prstGeom prst="line">
            <a:avLst/>
          </a:prstGeom>
          <a:ln cap="rnd" w="85725">
            <a:solidFill>
              <a:srgbClr val="ECEBE9"/>
            </a:solidFill>
            <a:prstDash val="solid"/>
            <a:headEnd type="none" len="sm" w="sm"/>
            <a:tailEnd type="none" len="sm" w="sm"/>
          </a:ln>
        </p:spPr>
      </p:sp>
      <p:sp>
        <p:nvSpPr>
          <p:cNvPr name="AutoShape 41" id="41"/>
          <p:cNvSpPr/>
          <p:nvPr/>
        </p:nvSpPr>
        <p:spPr>
          <a:xfrm>
            <a:off x="-2600915" y="238125"/>
            <a:ext cx="22007130" cy="0"/>
          </a:xfrm>
          <a:prstGeom prst="line">
            <a:avLst/>
          </a:prstGeom>
          <a:ln cap="flat" w="19050">
            <a:solidFill>
              <a:srgbClr val="ECEBE9"/>
            </a:solidFill>
            <a:prstDash val="solid"/>
            <a:headEnd type="none" len="sm" w="sm"/>
            <a:tailEnd type="none" len="sm" w="sm"/>
          </a:ln>
        </p:spPr>
      </p:sp>
      <p:sp>
        <p:nvSpPr>
          <p:cNvPr name="AutoShape 42" id="42"/>
          <p:cNvSpPr/>
          <p:nvPr/>
        </p:nvSpPr>
        <p:spPr>
          <a:xfrm>
            <a:off x="-3573950" y="10079662"/>
            <a:ext cx="22883773" cy="0"/>
          </a:xfrm>
          <a:prstGeom prst="line">
            <a:avLst/>
          </a:prstGeom>
          <a:ln cap="flat" w="19050">
            <a:solidFill>
              <a:srgbClr val="ECEBE9"/>
            </a:solidFill>
            <a:prstDash val="solid"/>
            <a:headEnd type="none" len="sm" w="sm"/>
            <a:tailEnd type="none" len="sm" w="sm"/>
          </a:ln>
        </p:spPr>
      </p:sp>
    </p:spTree>
  </p:cSld>
  <p:clrMapOvr>
    <a:masterClrMapping/>
  </p:clrMapOvr>
</p:sld>
</file>

<file path=ppt/slides/slide76.xml><?xml version="1.0" encoding="utf-8"?>
<p:sld xmlns:p="http://schemas.openxmlformats.org/presentationml/2006/main" xmlns:a="http://schemas.openxmlformats.org/drawingml/2006/main">
  <p:cSld>
    <p:bg>
      <p:bgPr>
        <a:solidFill>
          <a:srgbClr val="FEFEFE"/>
        </a:solidFill>
      </p:bgPr>
    </p:bg>
    <p:spTree>
      <p:nvGrpSpPr>
        <p:cNvPr id="1" name=""/>
        <p:cNvGrpSpPr/>
        <p:nvPr/>
      </p:nvGrpSpPr>
      <p:grpSpPr>
        <a:xfrm>
          <a:off x="0" y="0"/>
          <a:ext cx="0" cy="0"/>
          <a:chOff x="0" y="0"/>
          <a:chExt cx="0" cy="0"/>
        </a:xfrm>
      </p:grpSpPr>
      <p:grpSp>
        <p:nvGrpSpPr>
          <p:cNvPr name="Group 2" id="2"/>
          <p:cNvGrpSpPr/>
          <p:nvPr/>
        </p:nvGrpSpPr>
        <p:grpSpPr>
          <a:xfrm rot="0">
            <a:off x="4838067" y="2280666"/>
            <a:ext cx="10212829" cy="633583"/>
            <a:chOff x="0" y="0"/>
            <a:chExt cx="4146897" cy="257265"/>
          </a:xfrm>
        </p:grpSpPr>
        <p:sp>
          <p:nvSpPr>
            <p:cNvPr name="Freeform 3" id="3"/>
            <p:cNvSpPr/>
            <p:nvPr/>
          </p:nvSpPr>
          <p:spPr>
            <a:xfrm flipH="false" flipV="false" rot="0">
              <a:off x="0" y="0"/>
              <a:ext cx="4146897" cy="257265"/>
            </a:xfrm>
            <a:custGeom>
              <a:avLst/>
              <a:gdLst/>
              <a:ahLst/>
              <a:cxnLst/>
              <a:rect r="r" b="b" t="t" l="l"/>
              <a:pathLst>
                <a:path h="257265" w="4146897">
                  <a:moveTo>
                    <a:pt x="11371" y="0"/>
                  </a:moveTo>
                  <a:lnTo>
                    <a:pt x="4135526" y="0"/>
                  </a:lnTo>
                  <a:cubicBezTo>
                    <a:pt x="4141806" y="0"/>
                    <a:pt x="4146897" y="5091"/>
                    <a:pt x="4146897" y="11371"/>
                  </a:cubicBezTo>
                  <a:lnTo>
                    <a:pt x="4146897" y="245894"/>
                  </a:lnTo>
                  <a:cubicBezTo>
                    <a:pt x="4146897" y="252174"/>
                    <a:pt x="4141806" y="257265"/>
                    <a:pt x="4135526" y="257265"/>
                  </a:cubicBezTo>
                  <a:lnTo>
                    <a:pt x="11371" y="257265"/>
                  </a:lnTo>
                  <a:cubicBezTo>
                    <a:pt x="5091" y="257265"/>
                    <a:pt x="0" y="252174"/>
                    <a:pt x="0" y="245894"/>
                  </a:cubicBezTo>
                  <a:lnTo>
                    <a:pt x="0" y="11371"/>
                  </a:lnTo>
                  <a:cubicBezTo>
                    <a:pt x="0" y="5091"/>
                    <a:pt x="5091" y="0"/>
                    <a:pt x="11371" y="0"/>
                  </a:cubicBezTo>
                  <a:close/>
                </a:path>
              </a:pathLst>
            </a:custGeom>
            <a:solidFill>
              <a:srgbClr val="E182BE"/>
            </a:solidFill>
          </p:spPr>
        </p:sp>
        <p:sp>
          <p:nvSpPr>
            <p:cNvPr name="TextBox 4" id="4"/>
            <p:cNvSpPr txBox="true"/>
            <p:nvPr/>
          </p:nvSpPr>
          <p:spPr>
            <a:xfrm>
              <a:off x="0" y="0"/>
              <a:ext cx="4146897" cy="257265"/>
            </a:xfrm>
            <a:prstGeom prst="rect">
              <a:avLst/>
            </a:prstGeom>
          </p:spPr>
          <p:txBody>
            <a:bodyPr anchor="ctr" rtlCol="false" tIns="38100" lIns="38100" bIns="38100" rIns="38100"/>
            <a:lstStyle/>
            <a:p>
              <a:pPr algn="ctr">
                <a:lnSpc>
                  <a:spcPts val="2303"/>
                </a:lnSpc>
              </a:pPr>
            </a:p>
          </p:txBody>
        </p:sp>
      </p:grpSp>
      <p:grpSp>
        <p:nvGrpSpPr>
          <p:cNvPr name="Group 5" id="5"/>
          <p:cNvGrpSpPr/>
          <p:nvPr/>
        </p:nvGrpSpPr>
        <p:grpSpPr>
          <a:xfrm rot="0">
            <a:off x="1440515" y="3151140"/>
            <a:ext cx="2699779" cy="1056370"/>
            <a:chOff x="0" y="0"/>
            <a:chExt cx="1109631" cy="434176"/>
          </a:xfrm>
        </p:grpSpPr>
        <p:sp>
          <p:nvSpPr>
            <p:cNvPr name="Freeform 6" id="6"/>
            <p:cNvSpPr/>
            <p:nvPr/>
          </p:nvSpPr>
          <p:spPr>
            <a:xfrm flipH="false" flipV="false" rot="0">
              <a:off x="0" y="0"/>
              <a:ext cx="1109631" cy="434176"/>
            </a:xfrm>
            <a:custGeom>
              <a:avLst/>
              <a:gdLst/>
              <a:ahLst/>
              <a:cxnLst/>
              <a:rect r="r" b="b" t="t" l="l"/>
              <a:pathLst>
                <a:path h="434176" w="1109631">
                  <a:moveTo>
                    <a:pt x="43014" y="0"/>
                  </a:moveTo>
                  <a:lnTo>
                    <a:pt x="1066617" y="0"/>
                  </a:lnTo>
                  <a:cubicBezTo>
                    <a:pt x="1090373" y="0"/>
                    <a:pt x="1109631" y="19258"/>
                    <a:pt x="1109631" y="43014"/>
                  </a:cubicBezTo>
                  <a:lnTo>
                    <a:pt x="1109631" y="391162"/>
                  </a:lnTo>
                  <a:cubicBezTo>
                    <a:pt x="1109631" y="414918"/>
                    <a:pt x="1090373" y="434176"/>
                    <a:pt x="1066617" y="434176"/>
                  </a:cubicBezTo>
                  <a:lnTo>
                    <a:pt x="43014" y="434176"/>
                  </a:lnTo>
                  <a:cubicBezTo>
                    <a:pt x="19258" y="434176"/>
                    <a:pt x="0" y="414918"/>
                    <a:pt x="0" y="391162"/>
                  </a:cubicBezTo>
                  <a:lnTo>
                    <a:pt x="0" y="43014"/>
                  </a:lnTo>
                  <a:cubicBezTo>
                    <a:pt x="0" y="19258"/>
                    <a:pt x="19258" y="0"/>
                    <a:pt x="43014" y="0"/>
                  </a:cubicBezTo>
                  <a:close/>
                </a:path>
              </a:pathLst>
            </a:custGeom>
            <a:solidFill>
              <a:srgbClr val="DCDDE3"/>
            </a:solidFill>
          </p:spPr>
        </p:sp>
        <p:sp>
          <p:nvSpPr>
            <p:cNvPr name="TextBox 7" id="7"/>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8" id="8"/>
          <p:cNvGrpSpPr/>
          <p:nvPr/>
        </p:nvGrpSpPr>
        <p:grpSpPr>
          <a:xfrm rot="0">
            <a:off x="1436521" y="4426297"/>
            <a:ext cx="2699779" cy="1056370"/>
            <a:chOff x="0" y="0"/>
            <a:chExt cx="1109631" cy="434176"/>
          </a:xfrm>
        </p:grpSpPr>
        <p:sp>
          <p:nvSpPr>
            <p:cNvPr name="Freeform 9" id="9"/>
            <p:cNvSpPr/>
            <p:nvPr/>
          </p:nvSpPr>
          <p:spPr>
            <a:xfrm flipH="false" flipV="false" rot="0">
              <a:off x="0" y="0"/>
              <a:ext cx="1109631" cy="434176"/>
            </a:xfrm>
            <a:custGeom>
              <a:avLst/>
              <a:gdLst/>
              <a:ahLst/>
              <a:cxnLst/>
              <a:rect r="r" b="b" t="t" l="l"/>
              <a:pathLst>
                <a:path h="434176" w="1109631">
                  <a:moveTo>
                    <a:pt x="57352" y="0"/>
                  </a:moveTo>
                  <a:lnTo>
                    <a:pt x="1052279" y="0"/>
                  </a:lnTo>
                  <a:cubicBezTo>
                    <a:pt x="1067489" y="0"/>
                    <a:pt x="1082077" y="6042"/>
                    <a:pt x="1092833" y="16798"/>
                  </a:cubicBezTo>
                  <a:cubicBezTo>
                    <a:pt x="1103588" y="27554"/>
                    <a:pt x="1109631" y="42141"/>
                    <a:pt x="1109631" y="57352"/>
                  </a:cubicBezTo>
                  <a:lnTo>
                    <a:pt x="1109631" y="376824"/>
                  </a:lnTo>
                  <a:cubicBezTo>
                    <a:pt x="1109631" y="408499"/>
                    <a:pt x="1083953" y="434176"/>
                    <a:pt x="1052279" y="434176"/>
                  </a:cubicBezTo>
                  <a:lnTo>
                    <a:pt x="57352" y="434176"/>
                  </a:lnTo>
                  <a:cubicBezTo>
                    <a:pt x="42141" y="434176"/>
                    <a:pt x="27554" y="428134"/>
                    <a:pt x="16798" y="417378"/>
                  </a:cubicBezTo>
                  <a:cubicBezTo>
                    <a:pt x="6042" y="406623"/>
                    <a:pt x="0" y="392035"/>
                    <a:pt x="0" y="376824"/>
                  </a:cubicBezTo>
                  <a:lnTo>
                    <a:pt x="0" y="57352"/>
                  </a:lnTo>
                  <a:cubicBezTo>
                    <a:pt x="0" y="42141"/>
                    <a:pt x="6042" y="27554"/>
                    <a:pt x="16798" y="16798"/>
                  </a:cubicBezTo>
                  <a:cubicBezTo>
                    <a:pt x="27554" y="6042"/>
                    <a:pt x="42141" y="0"/>
                    <a:pt x="57352" y="0"/>
                  </a:cubicBezTo>
                  <a:close/>
                </a:path>
              </a:pathLst>
            </a:custGeom>
            <a:solidFill>
              <a:srgbClr val="DCDDE3"/>
            </a:solidFill>
          </p:spPr>
        </p:sp>
        <p:sp>
          <p:nvSpPr>
            <p:cNvPr name="TextBox 10" id="10"/>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11" id="11"/>
          <p:cNvGrpSpPr/>
          <p:nvPr/>
        </p:nvGrpSpPr>
        <p:grpSpPr>
          <a:xfrm rot="0">
            <a:off x="1432526" y="5701454"/>
            <a:ext cx="2699779" cy="1056370"/>
            <a:chOff x="0" y="0"/>
            <a:chExt cx="1109631" cy="434176"/>
          </a:xfrm>
        </p:grpSpPr>
        <p:sp>
          <p:nvSpPr>
            <p:cNvPr name="Freeform 12" id="12"/>
            <p:cNvSpPr/>
            <p:nvPr/>
          </p:nvSpPr>
          <p:spPr>
            <a:xfrm flipH="false" flipV="false" rot="0">
              <a:off x="0" y="0"/>
              <a:ext cx="1109631" cy="434176"/>
            </a:xfrm>
            <a:custGeom>
              <a:avLst/>
              <a:gdLst/>
              <a:ahLst/>
              <a:cxnLst/>
              <a:rect r="r" b="b" t="t" l="l"/>
              <a:pathLst>
                <a:path h="434176" w="1109631">
                  <a:moveTo>
                    <a:pt x="57352" y="0"/>
                  </a:moveTo>
                  <a:lnTo>
                    <a:pt x="1052279" y="0"/>
                  </a:lnTo>
                  <a:cubicBezTo>
                    <a:pt x="1067489" y="0"/>
                    <a:pt x="1082077" y="6042"/>
                    <a:pt x="1092833" y="16798"/>
                  </a:cubicBezTo>
                  <a:cubicBezTo>
                    <a:pt x="1103588" y="27554"/>
                    <a:pt x="1109631" y="42141"/>
                    <a:pt x="1109631" y="57352"/>
                  </a:cubicBezTo>
                  <a:lnTo>
                    <a:pt x="1109631" y="376824"/>
                  </a:lnTo>
                  <a:cubicBezTo>
                    <a:pt x="1109631" y="408499"/>
                    <a:pt x="1083953" y="434176"/>
                    <a:pt x="1052279" y="434176"/>
                  </a:cubicBezTo>
                  <a:lnTo>
                    <a:pt x="57352" y="434176"/>
                  </a:lnTo>
                  <a:cubicBezTo>
                    <a:pt x="42141" y="434176"/>
                    <a:pt x="27554" y="428134"/>
                    <a:pt x="16798" y="417378"/>
                  </a:cubicBezTo>
                  <a:cubicBezTo>
                    <a:pt x="6042" y="406623"/>
                    <a:pt x="0" y="392035"/>
                    <a:pt x="0" y="376824"/>
                  </a:cubicBezTo>
                  <a:lnTo>
                    <a:pt x="0" y="57352"/>
                  </a:lnTo>
                  <a:cubicBezTo>
                    <a:pt x="0" y="42141"/>
                    <a:pt x="6042" y="27554"/>
                    <a:pt x="16798" y="16798"/>
                  </a:cubicBezTo>
                  <a:cubicBezTo>
                    <a:pt x="27554" y="6042"/>
                    <a:pt x="42141" y="0"/>
                    <a:pt x="57352" y="0"/>
                  </a:cubicBezTo>
                  <a:close/>
                </a:path>
              </a:pathLst>
            </a:custGeom>
            <a:solidFill>
              <a:srgbClr val="DCDDE3"/>
            </a:solidFill>
          </p:spPr>
        </p:sp>
        <p:sp>
          <p:nvSpPr>
            <p:cNvPr name="TextBox 13" id="13"/>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14" id="14"/>
          <p:cNvGrpSpPr/>
          <p:nvPr/>
        </p:nvGrpSpPr>
        <p:grpSpPr>
          <a:xfrm rot="0">
            <a:off x="1428531" y="6976611"/>
            <a:ext cx="2699779" cy="1056370"/>
            <a:chOff x="0" y="0"/>
            <a:chExt cx="1109631" cy="434176"/>
          </a:xfrm>
        </p:grpSpPr>
        <p:sp>
          <p:nvSpPr>
            <p:cNvPr name="Freeform 15" id="15"/>
            <p:cNvSpPr/>
            <p:nvPr/>
          </p:nvSpPr>
          <p:spPr>
            <a:xfrm flipH="false" flipV="false" rot="0">
              <a:off x="0" y="0"/>
              <a:ext cx="1109631" cy="434176"/>
            </a:xfrm>
            <a:custGeom>
              <a:avLst/>
              <a:gdLst/>
              <a:ahLst/>
              <a:cxnLst/>
              <a:rect r="r" b="b" t="t" l="l"/>
              <a:pathLst>
                <a:path h="434176" w="1109631">
                  <a:moveTo>
                    <a:pt x="57352" y="0"/>
                  </a:moveTo>
                  <a:lnTo>
                    <a:pt x="1052279" y="0"/>
                  </a:lnTo>
                  <a:cubicBezTo>
                    <a:pt x="1067489" y="0"/>
                    <a:pt x="1082077" y="6042"/>
                    <a:pt x="1092833" y="16798"/>
                  </a:cubicBezTo>
                  <a:cubicBezTo>
                    <a:pt x="1103588" y="27554"/>
                    <a:pt x="1109631" y="42141"/>
                    <a:pt x="1109631" y="57352"/>
                  </a:cubicBezTo>
                  <a:lnTo>
                    <a:pt x="1109631" y="376824"/>
                  </a:lnTo>
                  <a:cubicBezTo>
                    <a:pt x="1109631" y="408499"/>
                    <a:pt x="1083953" y="434176"/>
                    <a:pt x="1052279" y="434176"/>
                  </a:cubicBezTo>
                  <a:lnTo>
                    <a:pt x="57352" y="434176"/>
                  </a:lnTo>
                  <a:cubicBezTo>
                    <a:pt x="42141" y="434176"/>
                    <a:pt x="27554" y="428134"/>
                    <a:pt x="16798" y="417378"/>
                  </a:cubicBezTo>
                  <a:cubicBezTo>
                    <a:pt x="6042" y="406623"/>
                    <a:pt x="0" y="392035"/>
                    <a:pt x="0" y="376824"/>
                  </a:cubicBezTo>
                  <a:lnTo>
                    <a:pt x="0" y="57352"/>
                  </a:lnTo>
                  <a:cubicBezTo>
                    <a:pt x="0" y="42141"/>
                    <a:pt x="6042" y="27554"/>
                    <a:pt x="16798" y="16798"/>
                  </a:cubicBezTo>
                  <a:cubicBezTo>
                    <a:pt x="27554" y="6042"/>
                    <a:pt x="42141" y="0"/>
                    <a:pt x="57352" y="0"/>
                  </a:cubicBezTo>
                  <a:close/>
                </a:path>
              </a:pathLst>
            </a:custGeom>
            <a:solidFill>
              <a:srgbClr val="DCDDE3"/>
            </a:solidFill>
          </p:spPr>
        </p:sp>
        <p:sp>
          <p:nvSpPr>
            <p:cNvPr name="TextBox 16" id="16"/>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17" id="17"/>
          <p:cNvGrpSpPr/>
          <p:nvPr/>
        </p:nvGrpSpPr>
        <p:grpSpPr>
          <a:xfrm rot="0">
            <a:off x="4845208" y="3175152"/>
            <a:ext cx="10205689" cy="1069274"/>
            <a:chOff x="0" y="0"/>
            <a:chExt cx="4143997" cy="434176"/>
          </a:xfrm>
        </p:grpSpPr>
        <p:sp>
          <p:nvSpPr>
            <p:cNvPr name="Freeform 18" id="18"/>
            <p:cNvSpPr/>
            <p:nvPr/>
          </p:nvSpPr>
          <p:spPr>
            <a:xfrm flipH="false" flipV="false" rot="0">
              <a:off x="0" y="0"/>
              <a:ext cx="4143997" cy="434176"/>
            </a:xfrm>
            <a:custGeom>
              <a:avLst/>
              <a:gdLst/>
              <a:ahLst/>
              <a:cxnLst/>
              <a:rect r="r" b="b" t="t" l="l"/>
              <a:pathLst>
                <a:path h="434176" w="4143997">
                  <a:moveTo>
                    <a:pt x="11379" y="0"/>
                  </a:moveTo>
                  <a:lnTo>
                    <a:pt x="4132619" y="0"/>
                  </a:lnTo>
                  <a:cubicBezTo>
                    <a:pt x="4135636" y="0"/>
                    <a:pt x="4138531" y="1199"/>
                    <a:pt x="4140665" y="3333"/>
                  </a:cubicBezTo>
                  <a:cubicBezTo>
                    <a:pt x="4142799" y="5467"/>
                    <a:pt x="4143997" y="8361"/>
                    <a:pt x="4143997" y="11379"/>
                  </a:cubicBezTo>
                  <a:lnTo>
                    <a:pt x="4143997" y="422798"/>
                  </a:lnTo>
                  <a:cubicBezTo>
                    <a:pt x="4143997" y="425815"/>
                    <a:pt x="4142799" y="428710"/>
                    <a:pt x="4140665" y="430844"/>
                  </a:cubicBezTo>
                  <a:cubicBezTo>
                    <a:pt x="4138531" y="432978"/>
                    <a:pt x="4135636" y="434176"/>
                    <a:pt x="4132619" y="434176"/>
                  </a:cubicBezTo>
                  <a:lnTo>
                    <a:pt x="11379" y="434176"/>
                  </a:lnTo>
                  <a:cubicBezTo>
                    <a:pt x="8361" y="434176"/>
                    <a:pt x="5467" y="432978"/>
                    <a:pt x="3333" y="430844"/>
                  </a:cubicBezTo>
                  <a:cubicBezTo>
                    <a:pt x="1199" y="428710"/>
                    <a:pt x="0" y="425815"/>
                    <a:pt x="0" y="422798"/>
                  </a:cubicBezTo>
                  <a:lnTo>
                    <a:pt x="0" y="11379"/>
                  </a:lnTo>
                  <a:cubicBezTo>
                    <a:pt x="0" y="8361"/>
                    <a:pt x="1199" y="5467"/>
                    <a:pt x="3333" y="3333"/>
                  </a:cubicBezTo>
                  <a:cubicBezTo>
                    <a:pt x="5467" y="1199"/>
                    <a:pt x="8361" y="0"/>
                    <a:pt x="11379" y="0"/>
                  </a:cubicBezTo>
                  <a:close/>
                </a:path>
              </a:pathLst>
            </a:custGeom>
            <a:solidFill>
              <a:srgbClr val="FEFEFE"/>
            </a:solidFill>
            <a:ln w="28575" cap="sq">
              <a:solidFill>
                <a:srgbClr val="E182BE"/>
              </a:solidFill>
              <a:prstDash val="solid"/>
              <a:miter/>
            </a:ln>
          </p:spPr>
        </p:sp>
        <p:sp>
          <p:nvSpPr>
            <p:cNvPr name="TextBox 19" id="19"/>
            <p:cNvSpPr txBox="true"/>
            <p:nvPr/>
          </p:nvSpPr>
          <p:spPr>
            <a:xfrm>
              <a:off x="0" y="0"/>
              <a:ext cx="4143997" cy="434176"/>
            </a:xfrm>
            <a:prstGeom prst="rect">
              <a:avLst/>
            </a:prstGeom>
          </p:spPr>
          <p:txBody>
            <a:bodyPr anchor="ctr" rtlCol="false" tIns="38100" lIns="38100" bIns="38100" rIns="38100"/>
            <a:lstStyle/>
            <a:p>
              <a:pPr algn="ctr">
                <a:lnSpc>
                  <a:spcPts val="2303"/>
                </a:lnSpc>
              </a:pPr>
            </a:p>
          </p:txBody>
        </p:sp>
      </p:grpSp>
      <p:grpSp>
        <p:nvGrpSpPr>
          <p:cNvPr name="Group 20" id="20"/>
          <p:cNvGrpSpPr/>
          <p:nvPr/>
        </p:nvGrpSpPr>
        <p:grpSpPr>
          <a:xfrm rot="0">
            <a:off x="4838067" y="4448392"/>
            <a:ext cx="10212829" cy="1069274"/>
            <a:chOff x="0" y="0"/>
            <a:chExt cx="4146897" cy="434176"/>
          </a:xfrm>
        </p:grpSpPr>
        <p:sp>
          <p:nvSpPr>
            <p:cNvPr name="Freeform 21" id="21"/>
            <p:cNvSpPr/>
            <p:nvPr/>
          </p:nvSpPr>
          <p:spPr>
            <a:xfrm flipH="false" flipV="false" rot="0">
              <a:off x="0" y="0"/>
              <a:ext cx="4146897" cy="434176"/>
            </a:xfrm>
            <a:custGeom>
              <a:avLst/>
              <a:gdLst/>
              <a:ahLst/>
              <a:cxnLst/>
              <a:rect r="r" b="b" t="t" l="l"/>
              <a:pathLst>
                <a:path h="434176" w="4146897">
                  <a:moveTo>
                    <a:pt x="11371" y="0"/>
                  </a:moveTo>
                  <a:lnTo>
                    <a:pt x="4135526" y="0"/>
                  </a:lnTo>
                  <a:cubicBezTo>
                    <a:pt x="4141806" y="0"/>
                    <a:pt x="4146897" y="5091"/>
                    <a:pt x="4146897" y="11371"/>
                  </a:cubicBezTo>
                  <a:lnTo>
                    <a:pt x="4146897" y="422806"/>
                  </a:lnTo>
                  <a:cubicBezTo>
                    <a:pt x="4146897" y="429085"/>
                    <a:pt x="4141806" y="434176"/>
                    <a:pt x="4135526" y="434176"/>
                  </a:cubicBezTo>
                  <a:lnTo>
                    <a:pt x="11371" y="434176"/>
                  </a:lnTo>
                  <a:cubicBezTo>
                    <a:pt x="5091" y="434176"/>
                    <a:pt x="0" y="429085"/>
                    <a:pt x="0" y="422806"/>
                  </a:cubicBezTo>
                  <a:lnTo>
                    <a:pt x="0" y="11371"/>
                  </a:lnTo>
                  <a:cubicBezTo>
                    <a:pt x="0" y="5091"/>
                    <a:pt x="5091" y="0"/>
                    <a:pt x="11371" y="0"/>
                  </a:cubicBezTo>
                  <a:close/>
                </a:path>
              </a:pathLst>
            </a:custGeom>
            <a:solidFill>
              <a:srgbClr val="FEFEFE"/>
            </a:solidFill>
            <a:ln w="28575" cap="sq">
              <a:solidFill>
                <a:srgbClr val="E182BE"/>
              </a:solidFill>
              <a:prstDash val="solid"/>
              <a:miter/>
            </a:ln>
          </p:spPr>
        </p:sp>
        <p:sp>
          <p:nvSpPr>
            <p:cNvPr name="TextBox 22" id="22"/>
            <p:cNvSpPr txBox="true"/>
            <p:nvPr/>
          </p:nvSpPr>
          <p:spPr>
            <a:xfrm>
              <a:off x="0" y="0"/>
              <a:ext cx="4146897" cy="434176"/>
            </a:xfrm>
            <a:prstGeom prst="rect">
              <a:avLst/>
            </a:prstGeom>
          </p:spPr>
          <p:txBody>
            <a:bodyPr anchor="ctr" rtlCol="false" tIns="38100" lIns="38100" bIns="38100" rIns="38100"/>
            <a:lstStyle/>
            <a:p>
              <a:pPr algn="ctr">
                <a:lnSpc>
                  <a:spcPts val="2303"/>
                </a:lnSpc>
              </a:pPr>
            </a:p>
          </p:txBody>
        </p:sp>
      </p:grpSp>
      <p:grpSp>
        <p:nvGrpSpPr>
          <p:cNvPr name="Group 23" id="23"/>
          <p:cNvGrpSpPr/>
          <p:nvPr/>
        </p:nvGrpSpPr>
        <p:grpSpPr>
          <a:xfrm rot="0">
            <a:off x="4830927" y="5739127"/>
            <a:ext cx="10219970" cy="1069274"/>
            <a:chOff x="0" y="0"/>
            <a:chExt cx="4149796" cy="434176"/>
          </a:xfrm>
        </p:grpSpPr>
        <p:sp>
          <p:nvSpPr>
            <p:cNvPr name="Freeform 24" id="24"/>
            <p:cNvSpPr/>
            <p:nvPr/>
          </p:nvSpPr>
          <p:spPr>
            <a:xfrm flipH="false" flipV="false" rot="0">
              <a:off x="0" y="0"/>
              <a:ext cx="4149796" cy="434176"/>
            </a:xfrm>
            <a:custGeom>
              <a:avLst/>
              <a:gdLst/>
              <a:ahLst/>
              <a:cxnLst/>
              <a:rect r="r" b="b" t="t" l="l"/>
              <a:pathLst>
                <a:path h="434176" w="4149796">
                  <a:moveTo>
                    <a:pt x="11363" y="0"/>
                  </a:moveTo>
                  <a:lnTo>
                    <a:pt x="4138433" y="0"/>
                  </a:lnTo>
                  <a:cubicBezTo>
                    <a:pt x="4144709" y="0"/>
                    <a:pt x="4149796" y="5087"/>
                    <a:pt x="4149796" y="11363"/>
                  </a:cubicBezTo>
                  <a:lnTo>
                    <a:pt x="4149796" y="422813"/>
                  </a:lnTo>
                  <a:cubicBezTo>
                    <a:pt x="4149796" y="425827"/>
                    <a:pt x="4148599" y="428717"/>
                    <a:pt x="4146468" y="430848"/>
                  </a:cubicBezTo>
                  <a:cubicBezTo>
                    <a:pt x="4144337" y="432979"/>
                    <a:pt x="4141447" y="434176"/>
                    <a:pt x="4138433" y="434176"/>
                  </a:cubicBezTo>
                  <a:lnTo>
                    <a:pt x="11363" y="434176"/>
                  </a:lnTo>
                  <a:cubicBezTo>
                    <a:pt x="8349" y="434176"/>
                    <a:pt x="5459" y="432979"/>
                    <a:pt x="3328" y="430848"/>
                  </a:cubicBezTo>
                  <a:cubicBezTo>
                    <a:pt x="1197" y="428717"/>
                    <a:pt x="0" y="425827"/>
                    <a:pt x="0" y="422813"/>
                  </a:cubicBezTo>
                  <a:lnTo>
                    <a:pt x="0" y="11363"/>
                  </a:lnTo>
                  <a:cubicBezTo>
                    <a:pt x="0" y="8349"/>
                    <a:pt x="1197" y="5459"/>
                    <a:pt x="3328" y="3328"/>
                  </a:cubicBezTo>
                  <a:cubicBezTo>
                    <a:pt x="5459" y="1197"/>
                    <a:pt x="8349" y="0"/>
                    <a:pt x="11363" y="0"/>
                  </a:cubicBezTo>
                  <a:close/>
                </a:path>
              </a:pathLst>
            </a:custGeom>
            <a:solidFill>
              <a:srgbClr val="FEFEFE"/>
            </a:solidFill>
            <a:ln w="28575" cap="sq">
              <a:solidFill>
                <a:srgbClr val="E182BE"/>
              </a:solidFill>
              <a:prstDash val="solid"/>
              <a:miter/>
            </a:ln>
          </p:spPr>
        </p:sp>
        <p:sp>
          <p:nvSpPr>
            <p:cNvPr name="TextBox 25" id="25"/>
            <p:cNvSpPr txBox="true"/>
            <p:nvPr/>
          </p:nvSpPr>
          <p:spPr>
            <a:xfrm>
              <a:off x="0" y="0"/>
              <a:ext cx="4149796" cy="434176"/>
            </a:xfrm>
            <a:prstGeom prst="rect">
              <a:avLst/>
            </a:prstGeom>
          </p:spPr>
          <p:txBody>
            <a:bodyPr anchor="ctr" rtlCol="false" tIns="38100" lIns="38100" bIns="38100" rIns="38100"/>
            <a:lstStyle/>
            <a:p>
              <a:pPr algn="ctr">
                <a:lnSpc>
                  <a:spcPts val="2303"/>
                </a:lnSpc>
              </a:pPr>
            </a:p>
          </p:txBody>
        </p:sp>
      </p:grpSp>
      <p:grpSp>
        <p:nvGrpSpPr>
          <p:cNvPr name="Group 26" id="26"/>
          <p:cNvGrpSpPr/>
          <p:nvPr/>
        </p:nvGrpSpPr>
        <p:grpSpPr>
          <a:xfrm rot="0">
            <a:off x="4830927" y="7029861"/>
            <a:ext cx="10219970" cy="1069274"/>
            <a:chOff x="0" y="0"/>
            <a:chExt cx="4149796" cy="434176"/>
          </a:xfrm>
        </p:grpSpPr>
        <p:sp>
          <p:nvSpPr>
            <p:cNvPr name="Freeform 27" id="27"/>
            <p:cNvSpPr/>
            <p:nvPr/>
          </p:nvSpPr>
          <p:spPr>
            <a:xfrm flipH="false" flipV="false" rot="0">
              <a:off x="0" y="0"/>
              <a:ext cx="4149796" cy="434176"/>
            </a:xfrm>
            <a:custGeom>
              <a:avLst/>
              <a:gdLst/>
              <a:ahLst/>
              <a:cxnLst/>
              <a:rect r="r" b="b" t="t" l="l"/>
              <a:pathLst>
                <a:path h="434176" w="4149796">
                  <a:moveTo>
                    <a:pt x="11363" y="0"/>
                  </a:moveTo>
                  <a:lnTo>
                    <a:pt x="4138433" y="0"/>
                  </a:lnTo>
                  <a:cubicBezTo>
                    <a:pt x="4144709" y="0"/>
                    <a:pt x="4149796" y="5087"/>
                    <a:pt x="4149796" y="11363"/>
                  </a:cubicBezTo>
                  <a:lnTo>
                    <a:pt x="4149796" y="422813"/>
                  </a:lnTo>
                  <a:cubicBezTo>
                    <a:pt x="4149796" y="425827"/>
                    <a:pt x="4148599" y="428717"/>
                    <a:pt x="4146468" y="430848"/>
                  </a:cubicBezTo>
                  <a:cubicBezTo>
                    <a:pt x="4144337" y="432979"/>
                    <a:pt x="4141447" y="434176"/>
                    <a:pt x="4138433" y="434176"/>
                  </a:cubicBezTo>
                  <a:lnTo>
                    <a:pt x="11363" y="434176"/>
                  </a:lnTo>
                  <a:cubicBezTo>
                    <a:pt x="8349" y="434176"/>
                    <a:pt x="5459" y="432979"/>
                    <a:pt x="3328" y="430848"/>
                  </a:cubicBezTo>
                  <a:cubicBezTo>
                    <a:pt x="1197" y="428717"/>
                    <a:pt x="0" y="425827"/>
                    <a:pt x="0" y="422813"/>
                  </a:cubicBezTo>
                  <a:lnTo>
                    <a:pt x="0" y="11363"/>
                  </a:lnTo>
                  <a:cubicBezTo>
                    <a:pt x="0" y="8349"/>
                    <a:pt x="1197" y="5459"/>
                    <a:pt x="3328" y="3328"/>
                  </a:cubicBezTo>
                  <a:cubicBezTo>
                    <a:pt x="5459" y="1197"/>
                    <a:pt x="8349" y="0"/>
                    <a:pt x="11363" y="0"/>
                  </a:cubicBezTo>
                  <a:close/>
                </a:path>
              </a:pathLst>
            </a:custGeom>
            <a:solidFill>
              <a:srgbClr val="FEFEFE"/>
            </a:solidFill>
            <a:ln w="28575" cap="sq">
              <a:solidFill>
                <a:srgbClr val="E182BE"/>
              </a:solidFill>
              <a:prstDash val="solid"/>
              <a:miter/>
            </a:ln>
          </p:spPr>
        </p:sp>
        <p:sp>
          <p:nvSpPr>
            <p:cNvPr name="TextBox 28" id="28"/>
            <p:cNvSpPr txBox="true"/>
            <p:nvPr/>
          </p:nvSpPr>
          <p:spPr>
            <a:xfrm>
              <a:off x="0" y="0"/>
              <a:ext cx="4149796" cy="434176"/>
            </a:xfrm>
            <a:prstGeom prst="rect">
              <a:avLst/>
            </a:prstGeom>
          </p:spPr>
          <p:txBody>
            <a:bodyPr anchor="ctr" rtlCol="false" tIns="38100" lIns="38100" bIns="38100" rIns="38100"/>
            <a:lstStyle/>
            <a:p>
              <a:pPr algn="ctr">
                <a:lnSpc>
                  <a:spcPts val="2303"/>
                </a:lnSpc>
              </a:pPr>
            </a:p>
          </p:txBody>
        </p:sp>
      </p:grpSp>
      <p:grpSp>
        <p:nvGrpSpPr>
          <p:cNvPr name="Group 29" id="29"/>
          <p:cNvGrpSpPr/>
          <p:nvPr/>
        </p:nvGrpSpPr>
        <p:grpSpPr>
          <a:xfrm rot="0">
            <a:off x="3891325" y="3412711"/>
            <a:ext cx="611393" cy="567792"/>
            <a:chOff x="0" y="0"/>
            <a:chExt cx="476043" cy="442094"/>
          </a:xfrm>
        </p:grpSpPr>
        <p:sp>
          <p:nvSpPr>
            <p:cNvPr name="Freeform 30" id="30"/>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31" id="31"/>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sp>
        <p:nvSpPr>
          <p:cNvPr name="TextBox 32" id="32"/>
          <p:cNvSpPr txBox="true"/>
          <p:nvPr/>
        </p:nvSpPr>
        <p:spPr>
          <a:xfrm rot="0">
            <a:off x="7072148" y="2411273"/>
            <a:ext cx="5758949" cy="439939"/>
          </a:xfrm>
          <a:prstGeom prst="rect">
            <a:avLst/>
          </a:prstGeom>
        </p:spPr>
        <p:txBody>
          <a:bodyPr anchor="t" rtlCol="false" tIns="0" lIns="0" bIns="0" rIns="0">
            <a:spAutoFit/>
          </a:bodyPr>
          <a:lstStyle/>
          <a:p>
            <a:pPr algn="ctr" marL="0" indent="0" lvl="0">
              <a:lnSpc>
                <a:spcPts val="3474"/>
              </a:lnSpc>
            </a:pPr>
            <a:r>
              <a:rPr lang="en-US" b="true" sz="2969" spc="97">
                <a:solidFill>
                  <a:srgbClr val="F8F6FF"/>
                </a:solidFill>
                <a:latin typeface="Catamaran Bold"/>
                <a:ea typeface="Catamaran Bold"/>
                <a:cs typeface="Catamaran Bold"/>
                <a:sym typeface="Catamaran Bold"/>
              </a:rPr>
              <a:t>Challenge</a:t>
            </a:r>
          </a:p>
        </p:txBody>
      </p:sp>
      <p:sp>
        <p:nvSpPr>
          <p:cNvPr name="TextBox 33" id="33"/>
          <p:cNvSpPr txBox="true"/>
          <p:nvPr/>
        </p:nvSpPr>
        <p:spPr>
          <a:xfrm rot="0">
            <a:off x="1416546" y="3373556"/>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#1</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Welcome</a:t>
            </a:r>
          </a:p>
        </p:txBody>
      </p:sp>
      <p:sp>
        <p:nvSpPr>
          <p:cNvPr name="TextBox 34" id="34"/>
          <p:cNvSpPr txBox="true"/>
          <p:nvPr/>
        </p:nvSpPr>
        <p:spPr>
          <a:xfrm rot="0">
            <a:off x="1423001" y="4721666"/>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#2</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Youth Involvement</a:t>
            </a:r>
          </a:p>
        </p:txBody>
      </p:sp>
      <p:sp>
        <p:nvSpPr>
          <p:cNvPr name="TextBox 35" id="35"/>
          <p:cNvSpPr txBox="true"/>
          <p:nvPr/>
        </p:nvSpPr>
        <p:spPr>
          <a:xfrm rot="0">
            <a:off x="1407021" y="5995891"/>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#3</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Business Meeting</a:t>
            </a:r>
          </a:p>
        </p:txBody>
      </p:sp>
      <p:sp>
        <p:nvSpPr>
          <p:cNvPr name="TextBox 36" id="36"/>
          <p:cNvSpPr txBox="true"/>
          <p:nvPr/>
        </p:nvSpPr>
        <p:spPr>
          <a:xfrm rot="0">
            <a:off x="1397496" y="7263612"/>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#4</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Educational Content</a:t>
            </a:r>
          </a:p>
        </p:txBody>
      </p:sp>
      <p:sp>
        <p:nvSpPr>
          <p:cNvPr name="TextBox 37" id="37"/>
          <p:cNvSpPr txBox="true"/>
          <p:nvPr/>
        </p:nvSpPr>
        <p:spPr>
          <a:xfrm rot="0">
            <a:off x="712105" y="1038225"/>
            <a:ext cx="16863790" cy="850390"/>
          </a:xfrm>
          <a:prstGeom prst="rect">
            <a:avLst/>
          </a:prstGeom>
        </p:spPr>
        <p:txBody>
          <a:bodyPr anchor="t" rtlCol="false" tIns="0" lIns="0" bIns="0" rIns="0">
            <a:spAutoFit/>
          </a:bodyPr>
          <a:lstStyle/>
          <a:p>
            <a:pPr algn="ctr" marL="0" indent="0" lvl="0">
              <a:lnSpc>
                <a:spcPts val="6668"/>
              </a:lnSpc>
            </a:pPr>
            <a:r>
              <a:rPr lang="en-US" b="true" sz="5699" spc="1100">
                <a:solidFill>
                  <a:srgbClr val="000000"/>
                </a:solidFill>
                <a:latin typeface="Public Sans Bold"/>
                <a:ea typeface="Public Sans Bold"/>
                <a:cs typeface="Public Sans Bold"/>
                <a:sym typeface="Public Sans Bold"/>
              </a:rPr>
              <a:t>4-H CLUB MEETING</a:t>
            </a:r>
          </a:p>
        </p:txBody>
      </p:sp>
      <p:sp>
        <p:nvSpPr>
          <p:cNvPr name="TextBox 38" id="38"/>
          <p:cNvSpPr txBox="true"/>
          <p:nvPr/>
        </p:nvSpPr>
        <p:spPr>
          <a:xfrm rot="0">
            <a:off x="5180481" y="4655474"/>
            <a:ext cx="9505004" cy="653556"/>
          </a:xfrm>
          <a:prstGeom prst="rect">
            <a:avLst/>
          </a:prstGeom>
        </p:spPr>
        <p:txBody>
          <a:bodyPr anchor="t" rtlCol="false" tIns="0" lIns="0" bIns="0" rIns="0">
            <a:spAutoFit/>
          </a:bodyPr>
          <a:lstStyle/>
          <a:p>
            <a:pPr algn="l" marL="0" indent="0" lvl="0">
              <a:lnSpc>
                <a:spcPts val="2597"/>
              </a:lnSpc>
            </a:pPr>
            <a:r>
              <a:rPr lang="en-US" sz="2077">
                <a:solidFill>
                  <a:srgbClr val="191337"/>
                </a:solidFill>
                <a:latin typeface="Public Sans"/>
                <a:ea typeface="Public Sans"/>
                <a:cs typeface="Public Sans"/>
                <a:sym typeface="Public Sans"/>
              </a:rPr>
              <a:t>Provide opportunities where members can take leadership roles. Give at least 3 members specific jobs.</a:t>
            </a:r>
          </a:p>
        </p:txBody>
      </p:sp>
      <p:sp>
        <p:nvSpPr>
          <p:cNvPr name="TextBox 39" id="39"/>
          <p:cNvSpPr txBox="true"/>
          <p:nvPr/>
        </p:nvSpPr>
        <p:spPr>
          <a:xfrm rot="0">
            <a:off x="5155718" y="5841447"/>
            <a:ext cx="9529767" cy="892951"/>
          </a:xfrm>
          <a:prstGeom prst="rect">
            <a:avLst/>
          </a:prstGeom>
        </p:spPr>
        <p:txBody>
          <a:bodyPr anchor="t" rtlCol="false" tIns="0" lIns="0" bIns="0" rIns="0">
            <a:spAutoFit/>
          </a:bodyPr>
          <a:lstStyle/>
          <a:p>
            <a:pPr algn="l" marL="0" indent="0" lvl="0">
              <a:lnSpc>
                <a:spcPts val="2347"/>
              </a:lnSpc>
            </a:pPr>
            <a:r>
              <a:rPr lang="en-US" sz="1877">
                <a:solidFill>
                  <a:srgbClr val="191337"/>
                </a:solidFill>
                <a:latin typeface="Public Sans"/>
                <a:ea typeface="Public Sans"/>
                <a:cs typeface="Public Sans"/>
                <a:sym typeface="Public Sans"/>
              </a:rPr>
              <a:t>Determine one Club initiative that would need to be discussed/voted upon during the Business Meeting. Come up with 2 ways youth could contribute to the discussion in an interactive way.</a:t>
            </a:r>
          </a:p>
        </p:txBody>
      </p:sp>
      <p:grpSp>
        <p:nvGrpSpPr>
          <p:cNvPr name="Group 40" id="40"/>
          <p:cNvGrpSpPr/>
          <p:nvPr/>
        </p:nvGrpSpPr>
        <p:grpSpPr>
          <a:xfrm rot="0">
            <a:off x="3891325" y="4670585"/>
            <a:ext cx="611393" cy="567792"/>
            <a:chOff x="0" y="0"/>
            <a:chExt cx="476043" cy="442094"/>
          </a:xfrm>
        </p:grpSpPr>
        <p:sp>
          <p:nvSpPr>
            <p:cNvPr name="Freeform 41" id="41"/>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42" id="42"/>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grpSp>
        <p:nvGrpSpPr>
          <p:cNvPr name="Group 43" id="43"/>
          <p:cNvGrpSpPr/>
          <p:nvPr/>
        </p:nvGrpSpPr>
        <p:grpSpPr>
          <a:xfrm rot="0">
            <a:off x="3891325" y="5928460"/>
            <a:ext cx="611393" cy="567792"/>
            <a:chOff x="0" y="0"/>
            <a:chExt cx="476043" cy="442094"/>
          </a:xfrm>
        </p:grpSpPr>
        <p:sp>
          <p:nvSpPr>
            <p:cNvPr name="Freeform 44" id="44"/>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45" id="45"/>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grpSp>
        <p:nvGrpSpPr>
          <p:cNvPr name="Group 46" id="46"/>
          <p:cNvGrpSpPr/>
          <p:nvPr/>
        </p:nvGrpSpPr>
        <p:grpSpPr>
          <a:xfrm rot="0">
            <a:off x="3891325" y="7186334"/>
            <a:ext cx="611393" cy="567792"/>
            <a:chOff x="0" y="0"/>
            <a:chExt cx="476043" cy="442094"/>
          </a:xfrm>
        </p:grpSpPr>
        <p:sp>
          <p:nvSpPr>
            <p:cNvPr name="Freeform 47" id="47"/>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48" id="48"/>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sp>
        <p:nvSpPr>
          <p:cNvPr name="TextBox 49" id="49"/>
          <p:cNvSpPr txBox="true"/>
          <p:nvPr/>
        </p:nvSpPr>
        <p:spPr>
          <a:xfrm rot="0">
            <a:off x="5180481" y="3513314"/>
            <a:ext cx="9348429" cy="329706"/>
          </a:xfrm>
          <a:prstGeom prst="rect">
            <a:avLst/>
          </a:prstGeom>
        </p:spPr>
        <p:txBody>
          <a:bodyPr anchor="t" rtlCol="false" tIns="0" lIns="0" bIns="0" rIns="0">
            <a:spAutoFit/>
          </a:bodyPr>
          <a:lstStyle/>
          <a:p>
            <a:pPr algn="l" marL="0" indent="0" lvl="0">
              <a:lnSpc>
                <a:spcPts val="2597"/>
              </a:lnSpc>
            </a:pPr>
            <a:r>
              <a:rPr lang="en-US" sz="2077">
                <a:solidFill>
                  <a:srgbClr val="191337"/>
                </a:solidFill>
                <a:latin typeface="Public Sans"/>
                <a:ea typeface="Public Sans"/>
                <a:cs typeface="Public Sans"/>
                <a:sym typeface="Public Sans"/>
              </a:rPr>
              <a:t>Create an icebreaker that gets even the quietest of members to participate.</a:t>
            </a:r>
          </a:p>
        </p:txBody>
      </p:sp>
      <p:sp>
        <p:nvSpPr>
          <p:cNvPr name="TextBox 50" id="50"/>
          <p:cNvSpPr txBox="true"/>
          <p:nvPr/>
        </p:nvSpPr>
        <p:spPr>
          <a:xfrm rot="0">
            <a:off x="5180481" y="7251292"/>
            <a:ext cx="9505004" cy="597676"/>
          </a:xfrm>
          <a:prstGeom prst="rect">
            <a:avLst/>
          </a:prstGeom>
        </p:spPr>
        <p:txBody>
          <a:bodyPr anchor="t" rtlCol="false" tIns="0" lIns="0" bIns="0" rIns="0">
            <a:spAutoFit/>
          </a:bodyPr>
          <a:lstStyle/>
          <a:p>
            <a:pPr algn="l" marL="0" indent="0" lvl="0">
              <a:lnSpc>
                <a:spcPts val="2347"/>
              </a:lnSpc>
            </a:pPr>
            <a:r>
              <a:rPr lang="en-US" sz="1877">
                <a:solidFill>
                  <a:srgbClr val="191337"/>
                </a:solidFill>
                <a:latin typeface="Public Sans"/>
                <a:ea typeface="Public Sans"/>
                <a:cs typeface="Public Sans"/>
                <a:sym typeface="Public Sans"/>
              </a:rPr>
              <a:t>Come up with a potential educational topic/presentation that you could bring in to your Club that would include 3 different life skills (using life skill wheel).</a:t>
            </a:r>
          </a:p>
        </p:txBody>
      </p:sp>
      <p:sp>
        <p:nvSpPr>
          <p:cNvPr name="AutoShape 51" id="51"/>
          <p:cNvSpPr/>
          <p:nvPr/>
        </p:nvSpPr>
        <p:spPr>
          <a:xfrm>
            <a:off x="1457684" y="1999679"/>
            <a:ext cx="15375197" cy="0"/>
          </a:xfrm>
          <a:prstGeom prst="line">
            <a:avLst/>
          </a:prstGeom>
          <a:ln cap="rnd" w="85725">
            <a:solidFill>
              <a:srgbClr val="ECEBE9"/>
            </a:solidFill>
            <a:prstDash val="solid"/>
            <a:headEnd type="none" len="sm" w="sm"/>
            <a:tailEnd type="none" len="sm" w="sm"/>
          </a:ln>
        </p:spPr>
      </p:sp>
      <p:sp>
        <p:nvSpPr>
          <p:cNvPr name="AutoShape 52" id="52"/>
          <p:cNvSpPr/>
          <p:nvPr/>
        </p:nvSpPr>
        <p:spPr>
          <a:xfrm>
            <a:off x="-2600915" y="238125"/>
            <a:ext cx="22007130" cy="0"/>
          </a:xfrm>
          <a:prstGeom prst="line">
            <a:avLst/>
          </a:prstGeom>
          <a:ln cap="flat" w="19050">
            <a:solidFill>
              <a:srgbClr val="ECEBE9"/>
            </a:solidFill>
            <a:prstDash val="solid"/>
            <a:headEnd type="none" len="sm" w="sm"/>
            <a:tailEnd type="none" len="sm" w="sm"/>
          </a:ln>
        </p:spPr>
      </p:sp>
      <p:sp>
        <p:nvSpPr>
          <p:cNvPr name="AutoShape 53" id="53"/>
          <p:cNvSpPr/>
          <p:nvPr/>
        </p:nvSpPr>
        <p:spPr>
          <a:xfrm>
            <a:off x="-3573950" y="10079662"/>
            <a:ext cx="22883773" cy="0"/>
          </a:xfrm>
          <a:prstGeom prst="line">
            <a:avLst/>
          </a:prstGeom>
          <a:ln cap="flat" w="19050">
            <a:solidFill>
              <a:srgbClr val="ECEBE9"/>
            </a:solidFill>
            <a:prstDash val="solid"/>
            <a:headEnd type="none" len="sm" w="sm"/>
            <a:tailEnd type="none" len="sm" w="sm"/>
          </a:ln>
        </p:spPr>
      </p:sp>
    </p:spTree>
  </p:cSld>
  <p:clrMapOvr>
    <a:masterClrMapping/>
  </p:clrMapOvr>
</p:sld>
</file>

<file path=ppt/slides/slide77.xml><?xml version="1.0" encoding="utf-8"?>
<p:sld xmlns:p="http://schemas.openxmlformats.org/presentationml/2006/main" xmlns:a="http://schemas.openxmlformats.org/drawingml/2006/main" xmlns:r="http://schemas.openxmlformats.org/officeDocument/2006/relationships">
  <p:cSld>
    <p:bg>
      <p:bgPr>
        <a:solidFill>
          <a:srgbClr val="FEFEFE"/>
        </a:solidFill>
      </p:bgPr>
    </p:bg>
    <p:spTree>
      <p:nvGrpSpPr>
        <p:cNvPr id="1" name=""/>
        <p:cNvGrpSpPr/>
        <p:nvPr/>
      </p:nvGrpSpPr>
      <p:grpSpPr>
        <a:xfrm>
          <a:off x="0" y="0"/>
          <a:ext cx="0" cy="0"/>
          <a:chOff x="0" y="0"/>
          <a:chExt cx="0" cy="0"/>
        </a:xfrm>
      </p:grpSpPr>
      <p:sp>
        <p:nvSpPr>
          <p:cNvPr name="Freeform 2" id="2"/>
          <p:cNvSpPr/>
          <p:nvPr/>
        </p:nvSpPr>
        <p:spPr>
          <a:xfrm flipH="false" flipV="false" rot="0">
            <a:off x="4026309" y="475889"/>
            <a:ext cx="10235382" cy="9650162"/>
          </a:xfrm>
          <a:custGeom>
            <a:avLst/>
            <a:gdLst/>
            <a:ahLst/>
            <a:cxnLst/>
            <a:rect r="r" b="b" t="t" l="l"/>
            <a:pathLst>
              <a:path h="9650162" w="10235382">
                <a:moveTo>
                  <a:pt x="0" y="0"/>
                </a:moveTo>
                <a:lnTo>
                  <a:pt x="10235382" y="0"/>
                </a:lnTo>
                <a:lnTo>
                  <a:pt x="10235382" y="9650162"/>
                </a:lnTo>
                <a:lnTo>
                  <a:pt x="0" y="9650162"/>
                </a:lnTo>
                <a:lnTo>
                  <a:pt x="0" y="0"/>
                </a:lnTo>
                <a:close/>
              </a:path>
            </a:pathLst>
          </a:custGeom>
          <a:blipFill>
            <a:blip r:embed="rId2"/>
            <a:stretch>
              <a:fillRect l="0" t="0" r="0" b="0"/>
            </a:stretch>
          </a:blipFill>
        </p:spPr>
      </p:sp>
    </p:spTree>
  </p:cSld>
  <p:clrMapOvr>
    <a:masterClrMapping/>
  </p:clrMapOvr>
</p:sld>
</file>

<file path=ppt/slides/slide78.xml><?xml version="1.0" encoding="utf-8"?>
<p:sld xmlns:p="http://schemas.openxmlformats.org/presentationml/2006/main" xmlns:a="http://schemas.openxmlformats.org/drawingml/2006/main">
  <p:cSld>
    <p:bg>
      <p:bgPr>
        <a:solidFill>
          <a:srgbClr val="FEFEFE"/>
        </a:solidFill>
      </p:bgPr>
    </p:bg>
    <p:spTree>
      <p:nvGrpSpPr>
        <p:cNvPr id="1" name=""/>
        <p:cNvGrpSpPr/>
        <p:nvPr/>
      </p:nvGrpSpPr>
      <p:grpSpPr>
        <a:xfrm>
          <a:off x="0" y="0"/>
          <a:ext cx="0" cy="0"/>
          <a:chOff x="0" y="0"/>
          <a:chExt cx="0" cy="0"/>
        </a:xfrm>
      </p:grpSpPr>
      <p:grpSp>
        <p:nvGrpSpPr>
          <p:cNvPr name="Group 2" id="2"/>
          <p:cNvGrpSpPr/>
          <p:nvPr/>
        </p:nvGrpSpPr>
        <p:grpSpPr>
          <a:xfrm rot="0">
            <a:off x="4838067" y="2280666"/>
            <a:ext cx="10212829" cy="633583"/>
            <a:chOff x="0" y="0"/>
            <a:chExt cx="4146897" cy="257265"/>
          </a:xfrm>
        </p:grpSpPr>
        <p:sp>
          <p:nvSpPr>
            <p:cNvPr name="Freeform 3" id="3"/>
            <p:cNvSpPr/>
            <p:nvPr/>
          </p:nvSpPr>
          <p:spPr>
            <a:xfrm flipH="false" flipV="false" rot="0">
              <a:off x="0" y="0"/>
              <a:ext cx="4146897" cy="257265"/>
            </a:xfrm>
            <a:custGeom>
              <a:avLst/>
              <a:gdLst/>
              <a:ahLst/>
              <a:cxnLst/>
              <a:rect r="r" b="b" t="t" l="l"/>
              <a:pathLst>
                <a:path h="257265" w="4146897">
                  <a:moveTo>
                    <a:pt x="11371" y="0"/>
                  </a:moveTo>
                  <a:lnTo>
                    <a:pt x="4135526" y="0"/>
                  </a:lnTo>
                  <a:cubicBezTo>
                    <a:pt x="4141806" y="0"/>
                    <a:pt x="4146897" y="5091"/>
                    <a:pt x="4146897" y="11371"/>
                  </a:cubicBezTo>
                  <a:lnTo>
                    <a:pt x="4146897" y="245894"/>
                  </a:lnTo>
                  <a:cubicBezTo>
                    <a:pt x="4146897" y="252174"/>
                    <a:pt x="4141806" y="257265"/>
                    <a:pt x="4135526" y="257265"/>
                  </a:cubicBezTo>
                  <a:lnTo>
                    <a:pt x="11371" y="257265"/>
                  </a:lnTo>
                  <a:cubicBezTo>
                    <a:pt x="5091" y="257265"/>
                    <a:pt x="0" y="252174"/>
                    <a:pt x="0" y="245894"/>
                  </a:cubicBezTo>
                  <a:lnTo>
                    <a:pt x="0" y="11371"/>
                  </a:lnTo>
                  <a:cubicBezTo>
                    <a:pt x="0" y="5091"/>
                    <a:pt x="5091" y="0"/>
                    <a:pt x="11371" y="0"/>
                  </a:cubicBezTo>
                  <a:close/>
                </a:path>
              </a:pathLst>
            </a:custGeom>
            <a:solidFill>
              <a:srgbClr val="E182BE"/>
            </a:solidFill>
          </p:spPr>
        </p:sp>
        <p:sp>
          <p:nvSpPr>
            <p:cNvPr name="TextBox 4" id="4"/>
            <p:cNvSpPr txBox="true"/>
            <p:nvPr/>
          </p:nvSpPr>
          <p:spPr>
            <a:xfrm>
              <a:off x="0" y="0"/>
              <a:ext cx="4146897" cy="257265"/>
            </a:xfrm>
            <a:prstGeom prst="rect">
              <a:avLst/>
            </a:prstGeom>
          </p:spPr>
          <p:txBody>
            <a:bodyPr anchor="ctr" rtlCol="false" tIns="38100" lIns="38100" bIns="38100" rIns="38100"/>
            <a:lstStyle/>
            <a:p>
              <a:pPr algn="ctr">
                <a:lnSpc>
                  <a:spcPts val="2303"/>
                </a:lnSpc>
              </a:pPr>
            </a:p>
          </p:txBody>
        </p:sp>
      </p:grpSp>
      <p:grpSp>
        <p:nvGrpSpPr>
          <p:cNvPr name="Group 5" id="5"/>
          <p:cNvGrpSpPr/>
          <p:nvPr/>
        </p:nvGrpSpPr>
        <p:grpSpPr>
          <a:xfrm rot="0">
            <a:off x="1440515" y="3151140"/>
            <a:ext cx="2699779" cy="1056370"/>
            <a:chOff x="0" y="0"/>
            <a:chExt cx="1109631" cy="434176"/>
          </a:xfrm>
        </p:grpSpPr>
        <p:sp>
          <p:nvSpPr>
            <p:cNvPr name="Freeform 6" id="6"/>
            <p:cNvSpPr/>
            <p:nvPr/>
          </p:nvSpPr>
          <p:spPr>
            <a:xfrm flipH="false" flipV="false" rot="0">
              <a:off x="0" y="0"/>
              <a:ext cx="1109631" cy="434176"/>
            </a:xfrm>
            <a:custGeom>
              <a:avLst/>
              <a:gdLst/>
              <a:ahLst/>
              <a:cxnLst/>
              <a:rect r="r" b="b" t="t" l="l"/>
              <a:pathLst>
                <a:path h="434176" w="1109631">
                  <a:moveTo>
                    <a:pt x="43014" y="0"/>
                  </a:moveTo>
                  <a:lnTo>
                    <a:pt x="1066617" y="0"/>
                  </a:lnTo>
                  <a:cubicBezTo>
                    <a:pt x="1090373" y="0"/>
                    <a:pt x="1109631" y="19258"/>
                    <a:pt x="1109631" y="43014"/>
                  </a:cubicBezTo>
                  <a:lnTo>
                    <a:pt x="1109631" y="391162"/>
                  </a:lnTo>
                  <a:cubicBezTo>
                    <a:pt x="1109631" y="414918"/>
                    <a:pt x="1090373" y="434176"/>
                    <a:pt x="1066617" y="434176"/>
                  </a:cubicBezTo>
                  <a:lnTo>
                    <a:pt x="43014" y="434176"/>
                  </a:lnTo>
                  <a:cubicBezTo>
                    <a:pt x="19258" y="434176"/>
                    <a:pt x="0" y="414918"/>
                    <a:pt x="0" y="391162"/>
                  </a:cubicBezTo>
                  <a:lnTo>
                    <a:pt x="0" y="43014"/>
                  </a:lnTo>
                  <a:cubicBezTo>
                    <a:pt x="0" y="19258"/>
                    <a:pt x="19258" y="0"/>
                    <a:pt x="43014" y="0"/>
                  </a:cubicBezTo>
                  <a:close/>
                </a:path>
              </a:pathLst>
            </a:custGeom>
            <a:solidFill>
              <a:srgbClr val="DCDDE3"/>
            </a:solidFill>
          </p:spPr>
        </p:sp>
        <p:sp>
          <p:nvSpPr>
            <p:cNvPr name="TextBox 7" id="7"/>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8" id="8"/>
          <p:cNvGrpSpPr/>
          <p:nvPr/>
        </p:nvGrpSpPr>
        <p:grpSpPr>
          <a:xfrm rot="0">
            <a:off x="1436521" y="4426297"/>
            <a:ext cx="2699779" cy="1056370"/>
            <a:chOff x="0" y="0"/>
            <a:chExt cx="1109631" cy="434176"/>
          </a:xfrm>
        </p:grpSpPr>
        <p:sp>
          <p:nvSpPr>
            <p:cNvPr name="Freeform 9" id="9"/>
            <p:cNvSpPr/>
            <p:nvPr/>
          </p:nvSpPr>
          <p:spPr>
            <a:xfrm flipH="false" flipV="false" rot="0">
              <a:off x="0" y="0"/>
              <a:ext cx="1109631" cy="434176"/>
            </a:xfrm>
            <a:custGeom>
              <a:avLst/>
              <a:gdLst/>
              <a:ahLst/>
              <a:cxnLst/>
              <a:rect r="r" b="b" t="t" l="l"/>
              <a:pathLst>
                <a:path h="434176" w="1109631">
                  <a:moveTo>
                    <a:pt x="57352" y="0"/>
                  </a:moveTo>
                  <a:lnTo>
                    <a:pt x="1052279" y="0"/>
                  </a:lnTo>
                  <a:cubicBezTo>
                    <a:pt x="1067489" y="0"/>
                    <a:pt x="1082077" y="6042"/>
                    <a:pt x="1092833" y="16798"/>
                  </a:cubicBezTo>
                  <a:cubicBezTo>
                    <a:pt x="1103588" y="27554"/>
                    <a:pt x="1109631" y="42141"/>
                    <a:pt x="1109631" y="57352"/>
                  </a:cubicBezTo>
                  <a:lnTo>
                    <a:pt x="1109631" y="376824"/>
                  </a:lnTo>
                  <a:cubicBezTo>
                    <a:pt x="1109631" y="408499"/>
                    <a:pt x="1083953" y="434176"/>
                    <a:pt x="1052279" y="434176"/>
                  </a:cubicBezTo>
                  <a:lnTo>
                    <a:pt x="57352" y="434176"/>
                  </a:lnTo>
                  <a:cubicBezTo>
                    <a:pt x="42141" y="434176"/>
                    <a:pt x="27554" y="428134"/>
                    <a:pt x="16798" y="417378"/>
                  </a:cubicBezTo>
                  <a:cubicBezTo>
                    <a:pt x="6042" y="406623"/>
                    <a:pt x="0" y="392035"/>
                    <a:pt x="0" y="376824"/>
                  </a:cubicBezTo>
                  <a:lnTo>
                    <a:pt x="0" y="57352"/>
                  </a:lnTo>
                  <a:cubicBezTo>
                    <a:pt x="0" y="42141"/>
                    <a:pt x="6042" y="27554"/>
                    <a:pt x="16798" y="16798"/>
                  </a:cubicBezTo>
                  <a:cubicBezTo>
                    <a:pt x="27554" y="6042"/>
                    <a:pt x="42141" y="0"/>
                    <a:pt x="57352" y="0"/>
                  </a:cubicBezTo>
                  <a:close/>
                </a:path>
              </a:pathLst>
            </a:custGeom>
            <a:solidFill>
              <a:srgbClr val="DCDDE3"/>
            </a:solidFill>
          </p:spPr>
        </p:sp>
        <p:sp>
          <p:nvSpPr>
            <p:cNvPr name="TextBox 10" id="10"/>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11" id="11"/>
          <p:cNvGrpSpPr/>
          <p:nvPr/>
        </p:nvGrpSpPr>
        <p:grpSpPr>
          <a:xfrm rot="0">
            <a:off x="1432526" y="5701454"/>
            <a:ext cx="2699779" cy="1056370"/>
            <a:chOff x="0" y="0"/>
            <a:chExt cx="1109631" cy="434176"/>
          </a:xfrm>
        </p:grpSpPr>
        <p:sp>
          <p:nvSpPr>
            <p:cNvPr name="Freeform 12" id="12"/>
            <p:cNvSpPr/>
            <p:nvPr/>
          </p:nvSpPr>
          <p:spPr>
            <a:xfrm flipH="false" flipV="false" rot="0">
              <a:off x="0" y="0"/>
              <a:ext cx="1109631" cy="434176"/>
            </a:xfrm>
            <a:custGeom>
              <a:avLst/>
              <a:gdLst/>
              <a:ahLst/>
              <a:cxnLst/>
              <a:rect r="r" b="b" t="t" l="l"/>
              <a:pathLst>
                <a:path h="434176" w="1109631">
                  <a:moveTo>
                    <a:pt x="57352" y="0"/>
                  </a:moveTo>
                  <a:lnTo>
                    <a:pt x="1052279" y="0"/>
                  </a:lnTo>
                  <a:cubicBezTo>
                    <a:pt x="1067489" y="0"/>
                    <a:pt x="1082077" y="6042"/>
                    <a:pt x="1092833" y="16798"/>
                  </a:cubicBezTo>
                  <a:cubicBezTo>
                    <a:pt x="1103588" y="27554"/>
                    <a:pt x="1109631" y="42141"/>
                    <a:pt x="1109631" y="57352"/>
                  </a:cubicBezTo>
                  <a:lnTo>
                    <a:pt x="1109631" y="376824"/>
                  </a:lnTo>
                  <a:cubicBezTo>
                    <a:pt x="1109631" y="408499"/>
                    <a:pt x="1083953" y="434176"/>
                    <a:pt x="1052279" y="434176"/>
                  </a:cubicBezTo>
                  <a:lnTo>
                    <a:pt x="57352" y="434176"/>
                  </a:lnTo>
                  <a:cubicBezTo>
                    <a:pt x="42141" y="434176"/>
                    <a:pt x="27554" y="428134"/>
                    <a:pt x="16798" y="417378"/>
                  </a:cubicBezTo>
                  <a:cubicBezTo>
                    <a:pt x="6042" y="406623"/>
                    <a:pt x="0" y="392035"/>
                    <a:pt x="0" y="376824"/>
                  </a:cubicBezTo>
                  <a:lnTo>
                    <a:pt x="0" y="57352"/>
                  </a:lnTo>
                  <a:cubicBezTo>
                    <a:pt x="0" y="42141"/>
                    <a:pt x="6042" y="27554"/>
                    <a:pt x="16798" y="16798"/>
                  </a:cubicBezTo>
                  <a:cubicBezTo>
                    <a:pt x="27554" y="6042"/>
                    <a:pt x="42141" y="0"/>
                    <a:pt x="57352" y="0"/>
                  </a:cubicBezTo>
                  <a:close/>
                </a:path>
              </a:pathLst>
            </a:custGeom>
            <a:solidFill>
              <a:srgbClr val="DCDDE3"/>
            </a:solidFill>
          </p:spPr>
        </p:sp>
        <p:sp>
          <p:nvSpPr>
            <p:cNvPr name="TextBox 13" id="13"/>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14" id="14"/>
          <p:cNvGrpSpPr/>
          <p:nvPr/>
        </p:nvGrpSpPr>
        <p:grpSpPr>
          <a:xfrm rot="0">
            <a:off x="1428531" y="6976611"/>
            <a:ext cx="2699779" cy="1056370"/>
            <a:chOff x="0" y="0"/>
            <a:chExt cx="1109631" cy="434176"/>
          </a:xfrm>
        </p:grpSpPr>
        <p:sp>
          <p:nvSpPr>
            <p:cNvPr name="Freeform 15" id="15"/>
            <p:cNvSpPr/>
            <p:nvPr/>
          </p:nvSpPr>
          <p:spPr>
            <a:xfrm flipH="false" flipV="false" rot="0">
              <a:off x="0" y="0"/>
              <a:ext cx="1109631" cy="434176"/>
            </a:xfrm>
            <a:custGeom>
              <a:avLst/>
              <a:gdLst/>
              <a:ahLst/>
              <a:cxnLst/>
              <a:rect r="r" b="b" t="t" l="l"/>
              <a:pathLst>
                <a:path h="434176" w="1109631">
                  <a:moveTo>
                    <a:pt x="57352" y="0"/>
                  </a:moveTo>
                  <a:lnTo>
                    <a:pt x="1052279" y="0"/>
                  </a:lnTo>
                  <a:cubicBezTo>
                    <a:pt x="1067489" y="0"/>
                    <a:pt x="1082077" y="6042"/>
                    <a:pt x="1092833" y="16798"/>
                  </a:cubicBezTo>
                  <a:cubicBezTo>
                    <a:pt x="1103588" y="27554"/>
                    <a:pt x="1109631" y="42141"/>
                    <a:pt x="1109631" y="57352"/>
                  </a:cubicBezTo>
                  <a:lnTo>
                    <a:pt x="1109631" y="376824"/>
                  </a:lnTo>
                  <a:cubicBezTo>
                    <a:pt x="1109631" y="408499"/>
                    <a:pt x="1083953" y="434176"/>
                    <a:pt x="1052279" y="434176"/>
                  </a:cubicBezTo>
                  <a:lnTo>
                    <a:pt x="57352" y="434176"/>
                  </a:lnTo>
                  <a:cubicBezTo>
                    <a:pt x="42141" y="434176"/>
                    <a:pt x="27554" y="428134"/>
                    <a:pt x="16798" y="417378"/>
                  </a:cubicBezTo>
                  <a:cubicBezTo>
                    <a:pt x="6042" y="406623"/>
                    <a:pt x="0" y="392035"/>
                    <a:pt x="0" y="376824"/>
                  </a:cubicBezTo>
                  <a:lnTo>
                    <a:pt x="0" y="57352"/>
                  </a:lnTo>
                  <a:cubicBezTo>
                    <a:pt x="0" y="42141"/>
                    <a:pt x="6042" y="27554"/>
                    <a:pt x="16798" y="16798"/>
                  </a:cubicBezTo>
                  <a:cubicBezTo>
                    <a:pt x="27554" y="6042"/>
                    <a:pt x="42141" y="0"/>
                    <a:pt x="57352" y="0"/>
                  </a:cubicBezTo>
                  <a:close/>
                </a:path>
              </a:pathLst>
            </a:custGeom>
            <a:solidFill>
              <a:srgbClr val="DCDDE3"/>
            </a:solidFill>
          </p:spPr>
        </p:sp>
        <p:sp>
          <p:nvSpPr>
            <p:cNvPr name="TextBox 16" id="16"/>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17" id="17"/>
          <p:cNvGrpSpPr/>
          <p:nvPr/>
        </p:nvGrpSpPr>
        <p:grpSpPr>
          <a:xfrm rot="0">
            <a:off x="4845208" y="3175152"/>
            <a:ext cx="10205689" cy="1069274"/>
            <a:chOff x="0" y="0"/>
            <a:chExt cx="4143997" cy="434176"/>
          </a:xfrm>
        </p:grpSpPr>
        <p:sp>
          <p:nvSpPr>
            <p:cNvPr name="Freeform 18" id="18"/>
            <p:cNvSpPr/>
            <p:nvPr/>
          </p:nvSpPr>
          <p:spPr>
            <a:xfrm flipH="false" flipV="false" rot="0">
              <a:off x="0" y="0"/>
              <a:ext cx="4143997" cy="434176"/>
            </a:xfrm>
            <a:custGeom>
              <a:avLst/>
              <a:gdLst/>
              <a:ahLst/>
              <a:cxnLst/>
              <a:rect r="r" b="b" t="t" l="l"/>
              <a:pathLst>
                <a:path h="434176" w="4143997">
                  <a:moveTo>
                    <a:pt x="11379" y="0"/>
                  </a:moveTo>
                  <a:lnTo>
                    <a:pt x="4132619" y="0"/>
                  </a:lnTo>
                  <a:cubicBezTo>
                    <a:pt x="4135636" y="0"/>
                    <a:pt x="4138531" y="1199"/>
                    <a:pt x="4140665" y="3333"/>
                  </a:cubicBezTo>
                  <a:cubicBezTo>
                    <a:pt x="4142799" y="5467"/>
                    <a:pt x="4143997" y="8361"/>
                    <a:pt x="4143997" y="11379"/>
                  </a:cubicBezTo>
                  <a:lnTo>
                    <a:pt x="4143997" y="422798"/>
                  </a:lnTo>
                  <a:cubicBezTo>
                    <a:pt x="4143997" y="425815"/>
                    <a:pt x="4142799" y="428710"/>
                    <a:pt x="4140665" y="430844"/>
                  </a:cubicBezTo>
                  <a:cubicBezTo>
                    <a:pt x="4138531" y="432978"/>
                    <a:pt x="4135636" y="434176"/>
                    <a:pt x="4132619" y="434176"/>
                  </a:cubicBezTo>
                  <a:lnTo>
                    <a:pt x="11379" y="434176"/>
                  </a:lnTo>
                  <a:cubicBezTo>
                    <a:pt x="8361" y="434176"/>
                    <a:pt x="5467" y="432978"/>
                    <a:pt x="3333" y="430844"/>
                  </a:cubicBezTo>
                  <a:cubicBezTo>
                    <a:pt x="1199" y="428710"/>
                    <a:pt x="0" y="425815"/>
                    <a:pt x="0" y="422798"/>
                  </a:cubicBezTo>
                  <a:lnTo>
                    <a:pt x="0" y="11379"/>
                  </a:lnTo>
                  <a:cubicBezTo>
                    <a:pt x="0" y="8361"/>
                    <a:pt x="1199" y="5467"/>
                    <a:pt x="3333" y="3333"/>
                  </a:cubicBezTo>
                  <a:cubicBezTo>
                    <a:pt x="5467" y="1199"/>
                    <a:pt x="8361" y="0"/>
                    <a:pt x="11379" y="0"/>
                  </a:cubicBezTo>
                  <a:close/>
                </a:path>
              </a:pathLst>
            </a:custGeom>
            <a:solidFill>
              <a:srgbClr val="FEFEFE"/>
            </a:solidFill>
            <a:ln w="28575" cap="sq">
              <a:solidFill>
                <a:srgbClr val="E182BE"/>
              </a:solidFill>
              <a:prstDash val="solid"/>
              <a:miter/>
            </a:ln>
          </p:spPr>
        </p:sp>
        <p:sp>
          <p:nvSpPr>
            <p:cNvPr name="TextBox 19" id="19"/>
            <p:cNvSpPr txBox="true"/>
            <p:nvPr/>
          </p:nvSpPr>
          <p:spPr>
            <a:xfrm>
              <a:off x="0" y="0"/>
              <a:ext cx="4143997" cy="434176"/>
            </a:xfrm>
            <a:prstGeom prst="rect">
              <a:avLst/>
            </a:prstGeom>
          </p:spPr>
          <p:txBody>
            <a:bodyPr anchor="ctr" rtlCol="false" tIns="38100" lIns="38100" bIns="38100" rIns="38100"/>
            <a:lstStyle/>
            <a:p>
              <a:pPr algn="ctr">
                <a:lnSpc>
                  <a:spcPts val="2303"/>
                </a:lnSpc>
              </a:pPr>
            </a:p>
          </p:txBody>
        </p:sp>
      </p:grpSp>
      <p:grpSp>
        <p:nvGrpSpPr>
          <p:cNvPr name="Group 20" id="20"/>
          <p:cNvGrpSpPr/>
          <p:nvPr/>
        </p:nvGrpSpPr>
        <p:grpSpPr>
          <a:xfrm rot="0">
            <a:off x="4838067" y="4448392"/>
            <a:ext cx="10212829" cy="1069274"/>
            <a:chOff x="0" y="0"/>
            <a:chExt cx="4146897" cy="434176"/>
          </a:xfrm>
        </p:grpSpPr>
        <p:sp>
          <p:nvSpPr>
            <p:cNvPr name="Freeform 21" id="21"/>
            <p:cNvSpPr/>
            <p:nvPr/>
          </p:nvSpPr>
          <p:spPr>
            <a:xfrm flipH="false" flipV="false" rot="0">
              <a:off x="0" y="0"/>
              <a:ext cx="4146897" cy="434176"/>
            </a:xfrm>
            <a:custGeom>
              <a:avLst/>
              <a:gdLst/>
              <a:ahLst/>
              <a:cxnLst/>
              <a:rect r="r" b="b" t="t" l="l"/>
              <a:pathLst>
                <a:path h="434176" w="4146897">
                  <a:moveTo>
                    <a:pt x="11371" y="0"/>
                  </a:moveTo>
                  <a:lnTo>
                    <a:pt x="4135526" y="0"/>
                  </a:lnTo>
                  <a:cubicBezTo>
                    <a:pt x="4141806" y="0"/>
                    <a:pt x="4146897" y="5091"/>
                    <a:pt x="4146897" y="11371"/>
                  </a:cubicBezTo>
                  <a:lnTo>
                    <a:pt x="4146897" y="422806"/>
                  </a:lnTo>
                  <a:cubicBezTo>
                    <a:pt x="4146897" y="429085"/>
                    <a:pt x="4141806" y="434176"/>
                    <a:pt x="4135526" y="434176"/>
                  </a:cubicBezTo>
                  <a:lnTo>
                    <a:pt x="11371" y="434176"/>
                  </a:lnTo>
                  <a:cubicBezTo>
                    <a:pt x="5091" y="434176"/>
                    <a:pt x="0" y="429085"/>
                    <a:pt x="0" y="422806"/>
                  </a:cubicBezTo>
                  <a:lnTo>
                    <a:pt x="0" y="11371"/>
                  </a:lnTo>
                  <a:cubicBezTo>
                    <a:pt x="0" y="5091"/>
                    <a:pt x="5091" y="0"/>
                    <a:pt x="11371" y="0"/>
                  </a:cubicBezTo>
                  <a:close/>
                </a:path>
              </a:pathLst>
            </a:custGeom>
            <a:solidFill>
              <a:srgbClr val="FEFEFE"/>
            </a:solidFill>
            <a:ln w="28575" cap="sq">
              <a:solidFill>
                <a:srgbClr val="E182BE"/>
              </a:solidFill>
              <a:prstDash val="solid"/>
              <a:miter/>
            </a:ln>
          </p:spPr>
        </p:sp>
        <p:sp>
          <p:nvSpPr>
            <p:cNvPr name="TextBox 22" id="22"/>
            <p:cNvSpPr txBox="true"/>
            <p:nvPr/>
          </p:nvSpPr>
          <p:spPr>
            <a:xfrm>
              <a:off x="0" y="0"/>
              <a:ext cx="4146897" cy="434176"/>
            </a:xfrm>
            <a:prstGeom prst="rect">
              <a:avLst/>
            </a:prstGeom>
          </p:spPr>
          <p:txBody>
            <a:bodyPr anchor="ctr" rtlCol="false" tIns="38100" lIns="38100" bIns="38100" rIns="38100"/>
            <a:lstStyle/>
            <a:p>
              <a:pPr algn="ctr">
                <a:lnSpc>
                  <a:spcPts val="2303"/>
                </a:lnSpc>
              </a:pPr>
            </a:p>
          </p:txBody>
        </p:sp>
      </p:grpSp>
      <p:grpSp>
        <p:nvGrpSpPr>
          <p:cNvPr name="Group 23" id="23"/>
          <p:cNvGrpSpPr/>
          <p:nvPr/>
        </p:nvGrpSpPr>
        <p:grpSpPr>
          <a:xfrm rot="0">
            <a:off x="4830927" y="5739127"/>
            <a:ext cx="10219970" cy="1069274"/>
            <a:chOff x="0" y="0"/>
            <a:chExt cx="4149796" cy="434176"/>
          </a:xfrm>
        </p:grpSpPr>
        <p:sp>
          <p:nvSpPr>
            <p:cNvPr name="Freeform 24" id="24"/>
            <p:cNvSpPr/>
            <p:nvPr/>
          </p:nvSpPr>
          <p:spPr>
            <a:xfrm flipH="false" flipV="false" rot="0">
              <a:off x="0" y="0"/>
              <a:ext cx="4149796" cy="434176"/>
            </a:xfrm>
            <a:custGeom>
              <a:avLst/>
              <a:gdLst/>
              <a:ahLst/>
              <a:cxnLst/>
              <a:rect r="r" b="b" t="t" l="l"/>
              <a:pathLst>
                <a:path h="434176" w="4149796">
                  <a:moveTo>
                    <a:pt x="11363" y="0"/>
                  </a:moveTo>
                  <a:lnTo>
                    <a:pt x="4138433" y="0"/>
                  </a:lnTo>
                  <a:cubicBezTo>
                    <a:pt x="4144709" y="0"/>
                    <a:pt x="4149796" y="5087"/>
                    <a:pt x="4149796" y="11363"/>
                  </a:cubicBezTo>
                  <a:lnTo>
                    <a:pt x="4149796" y="422813"/>
                  </a:lnTo>
                  <a:cubicBezTo>
                    <a:pt x="4149796" y="425827"/>
                    <a:pt x="4148599" y="428717"/>
                    <a:pt x="4146468" y="430848"/>
                  </a:cubicBezTo>
                  <a:cubicBezTo>
                    <a:pt x="4144337" y="432979"/>
                    <a:pt x="4141447" y="434176"/>
                    <a:pt x="4138433" y="434176"/>
                  </a:cubicBezTo>
                  <a:lnTo>
                    <a:pt x="11363" y="434176"/>
                  </a:lnTo>
                  <a:cubicBezTo>
                    <a:pt x="8349" y="434176"/>
                    <a:pt x="5459" y="432979"/>
                    <a:pt x="3328" y="430848"/>
                  </a:cubicBezTo>
                  <a:cubicBezTo>
                    <a:pt x="1197" y="428717"/>
                    <a:pt x="0" y="425827"/>
                    <a:pt x="0" y="422813"/>
                  </a:cubicBezTo>
                  <a:lnTo>
                    <a:pt x="0" y="11363"/>
                  </a:lnTo>
                  <a:cubicBezTo>
                    <a:pt x="0" y="8349"/>
                    <a:pt x="1197" y="5459"/>
                    <a:pt x="3328" y="3328"/>
                  </a:cubicBezTo>
                  <a:cubicBezTo>
                    <a:pt x="5459" y="1197"/>
                    <a:pt x="8349" y="0"/>
                    <a:pt x="11363" y="0"/>
                  </a:cubicBezTo>
                  <a:close/>
                </a:path>
              </a:pathLst>
            </a:custGeom>
            <a:solidFill>
              <a:srgbClr val="FEFEFE"/>
            </a:solidFill>
            <a:ln w="28575" cap="sq">
              <a:solidFill>
                <a:srgbClr val="E182BE"/>
              </a:solidFill>
              <a:prstDash val="solid"/>
              <a:miter/>
            </a:ln>
          </p:spPr>
        </p:sp>
        <p:sp>
          <p:nvSpPr>
            <p:cNvPr name="TextBox 25" id="25"/>
            <p:cNvSpPr txBox="true"/>
            <p:nvPr/>
          </p:nvSpPr>
          <p:spPr>
            <a:xfrm>
              <a:off x="0" y="0"/>
              <a:ext cx="4149796" cy="434176"/>
            </a:xfrm>
            <a:prstGeom prst="rect">
              <a:avLst/>
            </a:prstGeom>
          </p:spPr>
          <p:txBody>
            <a:bodyPr anchor="ctr" rtlCol="false" tIns="38100" lIns="38100" bIns="38100" rIns="38100"/>
            <a:lstStyle/>
            <a:p>
              <a:pPr algn="ctr">
                <a:lnSpc>
                  <a:spcPts val="2303"/>
                </a:lnSpc>
              </a:pPr>
            </a:p>
          </p:txBody>
        </p:sp>
      </p:grpSp>
      <p:grpSp>
        <p:nvGrpSpPr>
          <p:cNvPr name="Group 26" id="26"/>
          <p:cNvGrpSpPr/>
          <p:nvPr/>
        </p:nvGrpSpPr>
        <p:grpSpPr>
          <a:xfrm rot="0">
            <a:off x="4830927" y="7029861"/>
            <a:ext cx="10219970" cy="1069274"/>
            <a:chOff x="0" y="0"/>
            <a:chExt cx="4149796" cy="434176"/>
          </a:xfrm>
        </p:grpSpPr>
        <p:sp>
          <p:nvSpPr>
            <p:cNvPr name="Freeform 27" id="27"/>
            <p:cNvSpPr/>
            <p:nvPr/>
          </p:nvSpPr>
          <p:spPr>
            <a:xfrm flipH="false" flipV="false" rot="0">
              <a:off x="0" y="0"/>
              <a:ext cx="4149796" cy="434176"/>
            </a:xfrm>
            <a:custGeom>
              <a:avLst/>
              <a:gdLst/>
              <a:ahLst/>
              <a:cxnLst/>
              <a:rect r="r" b="b" t="t" l="l"/>
              <a:pathLst>
                <a:path h="434176" w="4149796">
                  <a:moveTo>
                    <a:pt x="11363" y="0"/>
                  </a:moveTo>
                  <a:lnTo>
                    <a:pt x="4138433" y="0"/>
                  </a:lnTo>
                  <a:cubicBezTo>
                    <a:pt x="4144709" y="0"/>
                    <a:pt x="4149796" y="5087"/>
                    <a:pt x="4149796" y="11363"/>
                  </a:cubicBezTo>
                  <a:lnTo>
                    <a:pt x="4149796" y="422813"/>
                  </a:lnTo>
                  <a:cubicBezTo>
                    <a:pt x="4149796" y="425827"/>
                    <a:pt x="4148599" y="428717"/>
                    <a:pt x="4146468" y="430848"/>
                  </a:cubicBezTo>
                  <a:cubicBezTo>
                    <a:pt x="4144337" y="432979"/>
                    <a:pt x="4141447" y="434176"/>
                    <a:pt x="4138433" y="434176"/>
                  </a:cubicBezTo>
                  <a:lnTo>
                    <a:pt x="11363" y="434176"/>
                  </a:lnTo>
                  <a:cubicBezTo>
                    <a:pt x="8349" y="434176"/>
                    <a:pt x="5459" y="432979"/>
                    <a:pt x="3328" y="430848"/>
                  </a:cubicBezTo>
                  <a:cubicBezTo>
                    <a:pt x="1197" y="428717"/>
                    <a:pt x="0" y="425827"/>
                    <a:pt x="0" y="422813"/>
                  </a:cubicBezTo>
                  <a:lnTo>
                    <a:pt x="0" y="11363"/>
                  </a:lnTo>
                  <a:cubicBezTo>
                    <a:pt x="0" y="8349"/>
                    <a:pt x="1197" y="5459"/>
                    <a:pt x="3328" y="3328"/>
                  </a:cubicBezTo>
                  <a:cubicBezTo>
                    <a:pt x="5459" y="1197"/>
                    <a:pt x="8349" y="0"/>
                    <a:pt x="11363" y="0"/>
                  </a:cubicBezTo>
                  <a:close/>
                </a:path>
              </a:pathLst>
            </a:custGeom>
            <a:solidFill>
              <a:srgbClr val="FEFEFE"/>
            </a:solidFill>
            <a:ln w="28575" cap="sq">
              <a:solidFill>
                <a:srgbClr val="E182BE"/>
              </a:solidFill>
              <a:prstDash val="solid"/>
              <a:miter/>
            </a:ln>
          </p:spPr>
        </p:sp>
        <p:sp>
          <p:nvSpPr>
            <p:cNvPr name="TextBox 28" id="28"/>
            <p:cNvSpPr txBox="true"/>
            <p:nvPr/>
          </p:nvSpPr>
          <p:spPr>
            <a:xfrm>
              <a:off x="0" y="0"/>
              <a:ext cx="4149796" cy="434176"/>
            </a:xfrm>
            <a:prstGeom prst="rect">
              <a:avLst/>
            </a:prstGeom>
          </p:spPr>
          <p:txBody>
            <a:bodyPr anchor="ctr" rtlCol="false" tIns="38100" lIns="38100" bIns="38100" rIns="38100"/>
            <a:lstStyle/>
            <a:p>
              <a:pPr algn="ctr">
                <a:lnSpc>
                  <a:spcPts val="2303"/>
                </a:lnSpc>
              </a:pPr>
            </a:p>
          </p:txBody>
        </p:sp>
      </p:grpSp>
      <p:grpSp>
        <p:nvGrpSpPr>
          <p:cNvPr name="Group 29" id="29"/>
          <p:cNvGrpSpPr/>
          <p:nvPr/>
        </p:nvGrpSpPr>
        <p:grpSpPr>
          <a:xfrm rot="0">
            <a:off x="1440515" y="8251768"/>
            <a:ext cx="2699779" cy="1056370"/>
            <a:chOff x="0" y="0"/>
            <a:chExt cx="1109631" cy="434176"/>
          </a:xfrm>
        </p:grpSpPr>
        <p:sp>
          <p:nvSpPr>
            <p:cNvPr name="Freeform 30" id="30"/>
            <p:cNvSpPr/>
            <p:nvPr/>
          </p:nvSpPr>
          <p:spPr>
            <a:xfrm flipH="false" flipV="false" rot="0">
              <a:off x="0" y="0"/>
              <a:ext cx="1109631" cy="434176"/>
            </a:xfrm>
            <a:custGeom>
              <a:avLst/>
              <a:gdLst/>
              <a:ahLst/>
              <a:cxnLst/>
              <a:rect r="r" b="b" t="t" l="l"/>
              <a:pathLst>
                <a:path h="434176" w="1109631">
                  <a:moveTo>
                    <a:pt x="43014" y="0"/>
                  </a:moveTo>
                  <a:lnTo>
                    <a:pt x="1066617" y="0"/>
                  </a:lnTo>
                  <a:cubicBezTo>
                    <a:pt x="1090373" y="0"/>
                    <a:pt x="1109631" y="19258"/>
                    <a:pt x="1109631" y="43014"/>
                  </a:cubicBezTo>
                  <a:lnTo>
                    <a:pt x="1109631" y="391162"/>
                  </a:lnTo>
                  <a:cubicBezTo>
                    <a:pt x="1109631" y="414918"/>
                    <a:pt x="1090373" y="434176"/>
                    <a:pt x="1066617" y="434176"/>
                  </a:cubicBezTo>
                  <a:lnTo>
                    <a:pt x="43014" y="434176"/>
                  </a:lnTo>
                  <a:cubicBezTo>
                    <a:pt x="19258" y="434176"/>
                    <a:pt x="0" y="414918"/>
                    <a:pt x="0" y="391162"/>
                  </a:cubicBezTo>
                  <a:lnTo>
                    <a:pt x="0" y="43014"/>
                  </a:lnTo>
                  <a:cubicBezTo>
                    <a:pt x="0" y="19258"/>
                    <a:pt x="19258" y="0"/>
                    <a:pt x="43014" y="0"/>
                  </a:cubicBezTo>
                  <a:close/>
                </a:path>
              </a:pathLst>
            </a:custGeom>
            <a:solidFill>
              <a:srgbClr val="DCDDE3"/>
            </a:solidFill>
          </p:spPr>
        </p:sp>
        <p:sp>
          <p:nvSpPr>
            <p:cNvPr name="TextBox 31" id="31"/>
            <p:cNvSpPr txBox="true"/>
            <p:nvPr/>
          </p:nvSpPr>
          <p:spPr>
            <a:xfrm>
              <a:off x="0" y="0"/>
              <a:ext cx="1109631" cy="434176"/>
            </a:xfrm>
            <a:prstGeom prst="rect">
              <a:avLst/>
            </a:prstGeom>
          </p:spPr>
          <p:txBody>
            <a:bodyPr anchor="ctr" rtlCol="false" tIns="38100" lIns="38100" bIns="38100" rIns="38100"/>
            <a:lstStyle/>
            <a:p>
              <a:pPr algn="ctr">
                <a:lnSpc>
                  <a:spcPts val="2303"/>
                </a:lnSpc>
              </a:pPr>
            </a:p>
          </p:txBody>
        </p:sp>
      </p:grpSp>
      <p:grpSp>
        <p:nvGrpSpPr>
          <p:cNvPr name="Group 32" id="32"/>
          <p:cNvGrpSpPr/>
          <p:nvPr/>
        </p:nvGrpSpPr>
        <p:grpSpPr>
          <a:xfrm rot="0">
            <a:off x="4852349" y="8320595"/>
            <a:ext cx="10198548" cy="1069274"/>
            <a:chOff x="0" y="0"/>
            <a:chExt cx="4141098" cy="434176"/>
          </a:xfrm>
        </p:grpSpPr>
        <p:sp>
          <p:nvSpPr>
            <p:cNvPr name="Freeform 33" id="33"/>
            <p:cNvSpPr/>
            <p:nvPr/>
          </p:nvSpPr>
          <p:spPr>
            <a:xfrm flipH="false" flipV="false" rot="0">
              <a:off x="0" y="0"/>
              <a:ext cx="4141098" cy="434176"/>
            </a:xfrm>
            <a:custGeom>
              <a:avLst/>
              <a:gdLst/>
              <a:ahLst/>
              <a:cxnLst/>
              <a:rect r="r" b="b" t="t" l="l"/>
              <a:pathLst>
                <a:path h="434176" w="4141098">
                  <a:moveTo>
                    <a:pt x="11387" y="0"/>
                  </a:moveTo>
                  <a:lnTo>
                    <a:pt x="4129711" y="0"/>
                  </a:lnTo>
                  <a:cubicBezTo>
                    <a:pt x="4135999" y="0"/>
                    <a:pt x="4141098" y="5098"/>
                    <a:pt x="4141098" y="11387"/>
                  </a:cubicBezTo>
                  <a:lnTo>
                    <a:pt x="4141098" y="422790"/>
                  </a:lnTo>
                  <a:cubicBezTo>
                    <a:pt x="4141098" y="429078"/>
                    <a:pt x="4135999" y="434176"/>
                    <a:pt x="4129711" y="434176"/>
                  </a:cubicBezTo>
                  <a:lnTo>
                    <a:pt x="11387" y="434176"/>
                  </a:lnTo>
                  <a:cubicBezTo>
                    <a:pt x="5098" y="434176"/>
                    <a:pt x="0" y="429078"/>
                    <a:pt x="0" y="422790"/>
                  </a:cubicBezTo>
                  <a:lnTo>
                    <a:pt x="0" y="11387"/>
                  </a:lnTo>
                  <a:cubicBezTo>
                    <a:pt x="0" y="5098"/>
                    <a:pt x="5098" y="0"/>
                    <a:pt x="11387" y="0"/>
                  </a:cubicBezTo>
                  <a:close/>
                </a:path>
              </a:pathLst>
            </a:custGeom>
            <a:solidFill>
              <a:srgbClr val="FEFEFE"/>
            </a:solidFill>
            <a:ln w="28575" cap="sq">
              <a:solidFill>
                <a:srgbClr val="E182BE"/>
              </a:solidFill>
              <a:prstDash val="solid"/>
              <a:miter/>
            </a:ln>
          </p:spPr>
        </p:sp>
        <p:sp>
          <p:nvSpPr>
            <p:cNvPr name="TextBox 34" id="34"/>
            <p:cNvSpPr txBox="true"/>
            <p:nvPr/>
          </p:nvSpPr>
          <p:spPr>
            <a:xfrm>
              <a:off x="0" y="0"/>
              <a:ext cx="4141098" cy="434176"/>
            </a:xfrm>
            <a:prstGeom prst="rect">
              <a:avLst/>
            </a:prstGeom>
          </p:spPr>
          <p:txBody>
            <a:bodyPr anchor="ctr" rtlCol="false" tIns="38100" lIns="38100" bIns="38100" rIns="38100"/>
            <a:lstStyle/>
            <a:p>
              <a:pPr algn="ctr">
                <a:lnSpc>
                  <a:spcPts val="2303"/>
                </a:lnSpc>
              </a:pPr>
            </a:p>
          </p:txBody>
        </p:sp>
      </p:grpSp>
      <p:grpSp>
        <p:nvGrpSpPr>
          <p:cNvPr name="Group 35" id="35"/>
          <p:cNvGrpSpPr/>
          <p:nvPr/>
        </p:nvGrpSpPr>
        <p:grpSpPr>
          <a:xfrm rot="0">
            <a:off x="3891325" y="3412711"/>
            <a:ext cx="611393" cy="567792"/>
            <a:chOff x="0" y="0"/>
            <a:chExt cx="476043" cy="442094"/>
          </a:xfrm>
        </p:grpSpPr>
        <p:sp>
          <p:nvSpPr>
            <p:cNvPr name="Freeform 36" id="36"/>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37" id="37"/>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sp>
        <p:nvSpPr>
          <p:cNvPr name="TextBox 38" id="38"/>
          <p:cNvSpPr txBox="true"/>
          <p:nvPr/>
        </p:nvSpPr>
        <p:spPr>
          <a:xfrm rot="0">
            <a:off x="7072148" y="2411273"/>
            <a:ext cx="5758949" cy="439939"/>
          </a:xfrm>
          <a:prstGeom prst="rect">
            <a:avLst/>
          </a:prstGeom>
        </p:spPr>
        <p:txBody>
          <a:bodyPr anchor="t" rtlCol="false" tIns="0" lIns="0" bIns="0" rIns="0">
            <a:spAutoFit/>
          </a:bodyPr>
          <a:lstStyle/>
          <a:p>
            <a:pPr algn="ctr" marL="0" indent="0" lvl="0">
              <a:lnSpc>
                <a:spcPts val="3474"/>
              </a:lnSpc>
            </a:pPr>
            <a:r>
              <a:rPr lang="en-US" b="true" sz="2969" spc="97">
                <a:solidFill>
                  <a:srgbClr val="F8F6FF"/>
                </a:solidFill>
                <a:latin typeface="Catamaran Bold"/>
                <a:ea typeface="Catamaran Bold"/>
                <a:cs typeface="Catamaran Bold"/>
                <a:sym typeface="Catamaran Bold"/>
              </a:rPr>
              <a:t>Challenge</a:t>
            </a:r>
          </a:p>
        </p:txBody>
      </p:sp>
      <p:sp>
        <p:nvSpPr>
          <p:cNvPr name="TextBox 39" id="39"/>
          <p:cNvSpPr txBox="true"/>
          <p:nvPr/>
        </p:nvSpPr>
        <p:spPr>
          <a:xfrm rot="0">
            <a:off x="1416546" y="3373556"/>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#1</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Welcome</a:t>
            </a:r>
          </a:p>
        </p:txBody>
      </p:sp>
      <p:sp>
        <p:nvSpPr>
          <p:cNvPr name="TextBox 40" id="40"/>
          <p:cNvSpPr txBox="true"/>
          <p:nvPr/>
        </p:nvSpPr>
        <p:spPr>
          <a:xfrm rot="0">
            <a:off x="1423001" y="4721666"/>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#2</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Youth Involvement</a:t>
            </a:r>
          </a:p>
        </p:txBody>
      </p:sp>
      <p:sp>
        <p:nvSpPr>
          <p:cNvPr name="TextBox 41" id="41"/>
          <p:cNvSpPr txBox="true"/>
          <p:nvPr/>
        </p:nvSpPr>
        <p:spPr>
          <a:xfrm rot="0">
            <a:off x="1407021" y="5995891"/>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#3</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Business Meeting</a:t>
            </a:r>
          </a:p>
        </p:txBody>
      </p:sp>
      <p:sp>
        <p:nvSpPr>
          <p:cNvPr name="TextBox 42" id="42"/>
          <p:cNvSpPr txBox="true"/>
          <p:nvPr/>
        </p:nvSpPr>
        <p:spPr>
          <a:xfrm rot="0">
            <a:off x="1397496" y="7263612"/>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#4</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Educational Content</a:t>
            </a:r>
          </a:p>
        </p:txBody>
      </p:sp>
      <p:sp>
        <p:nvSpPr>
          <p:cNvPr name="TextBox 43" id="43"/>
          <p:cNvSpPr txBox="true"/>
          <p:nvPr/>
        </p:nvSpPr>
        <p:spPr>
          <a:xfrm rot="0">
            <a:off x="1407021" y="8556685"/>
            <a:ext cx="2691790" cy="482366"/>
          </a:xfrm>
          <a:prstGeom prst="rect">
            <a:avLst/>
          </a:prstGeom>
        </p:spPr>
        <p:txBody>
          <a:bodyPr anchor="t" rtlCol="false" tIns="0" lIns="0" bIns="0" rIns="0">
            <a:spAutoFit/>
          </a:bodyPr>
          <a:lstStyle/>
          <a:p>
            <a:pPr algn="ctr">
              <a:lnSpc>
                <a:spcPts val="1878"/>
              </a:lnSpc>
            </a:pPr>
            <a:r>
              <a:rPr lang="en-US" b="true" sz="1605" spc="52">
                <a:solidFill>
                  <a:srgbClr val="191337"/>
                </a:solidFill>
                <a:latin typeface="Public Sans Bold"/>
                <a:ea typeface="Public Sans Bold"/>
                <a:cs typeface="Public Sans Bold"/>
                <a:sym typeface="Public Sans Bold"/>
              </a:rPr>
              <a:t>Challenge #5</a:t>
            </a:r>
          </a:p>
          <a:p>
            <a:pPr algn="ctr" marL="0" indent="0" lvl="0">
              <a:lnSpc>
                <a:spcPts val="1878"/>
              </a:lnSpc>
            </a:pPr>
            <a:r>
              <a:rPr lang="en-US" b="true" sz="1605" spc="52">
                <a:solidFill>
                  <a:srgbClr val="191337"/>
                </a:solidFill>
                <a:latin typeface="Public Sans Bold"/>
                <a:ea typeface="Public Sans Bold"/>
                <a:cs typeface="Public Sans Bold"/>
                <a:sym typeface="Public Sans Bold"/>
              </a:rPr>
              <a:t>Recreation/Service</a:t>
            </a:r>
          </a:p>
        </p:txBody>
      </p:sp>
      <p:sp>
        <p:nvSpPr>
          <p:cNvPr name="TextBox 44" id="44"/>
          <p:cNvSpPr txBox="true"/>
          <p:nvPr/>
        </p:nvSpPr>
        <p:spPr>
          <a:xfrm rot="0">
            <a:off x="712105" y="1038225"/>
            <a:ext cx="16863790" cy="850390"/>
          </a:xfrm>
          <a:prstGeom prst="rect">
            <a:avLst/>
          </a:prstGeom>
        </p:spPr>
        <p:txBody>
          <a:bodyPr anchor="t" rtlCol="false" tIns="0" lIns="0" bIns="0" rIns="0">
            <a:spAutoFit/>
          </a:bodyPr>
          <a:lstStyle/>
          <a:p>
            <a:pPr algn="ctr" marL="0" indent="0" lvl="0">
              <a:lnSpc>
                <a:spcPts val="6668"/>
              </a:lnSpc>
            </a:pPr>
            <a:r>
              <a:rPr lang="en-US" b="true" sz="5699" spc="1100">
                <a:solidFill>
                  <a:srgbClr val="000000"/>
                </a:solidFill>
                <a:latin typeface="Public Sans Bold"/>
                <a:ea typeface="Public Sans Bold"/>
                <a:cs typeface="Public Sans Bold"/>
                <a:sym typeface="Public Sans Bold"/>
              </a:rPr>
              <a:t>4-H CLUB MEETING</a:t>
            </a:r>
          </a:p>
        </p:txBody>
      </p:sp>
      <p:sp>
        <p:nvSpPr>
          <p:cNvPr name="TextBox 45" id="45"/>
          <p:cNvSpPr txBox="true"/>
          <p:nvPr/>
        </p:nvSpPr>
        <p:spPr>
          <a:xfrm rot="0">
            <a:off x="5180481" y="4655474"/>
            <a:ext cx="9505004" cy="653556"/>
          </a:xfrm>
          <a:prstGeom prst="rect">
            <a:avLst/>
          </a:prstGeom>
        </p:spPr>
        <p:txBody>
          <a:bodyPr anchor="t" rtlCol="false" tIns="0" lIns="0" bIns="0" rIns="0">
            <a:spAutoFit/>
          </a:bodyPr>
          <a:lstStyle/>
          <a:p>
            <a:pPr algn="l" marL="0" indent="0" lvl="0">
              <a:lnSpc>
                <a:spcPts val="2597"/>
              </a:lnSpc>
            </a:pPr>
            <a:r>
              <a:rPr lang="en-US" sz="2077">
                <a:solidFill>
                  <a:srgbClr val="191337"/>
                </a:solidFill>
                <a:latin typeface="Public Sans"/>
                <a:ea typeface="Public Sans"/>
                <a:cs typeface="Public Sans"/>
                <a:sym typeface="Public Sans"/>
              </a:rPr>
              <a:t>Provide opportunities where members can take leadership roles. Give at least 3 members specific jobs.</a:t>
            </a:r>
          </a:p>
        </p:txBody>
      </p:sp>
      <p:sp>
        <p:nvSpPr>
          <p:cNvPr name="TextBox 46" id="46"/>
          <p:cNvSpPr txBox="true"/>
          <p:nvPr/>
        </p:nvSpPr>
        <p:spPr>
          <a:xfrm rot="0">
            <a:off x="5155718" y="5841447"/>
            <a:ext cx="9529767" cy="892951"/>
          </a:xfrm>
          <a:prstGeom prst="rect">
            <a:avLst/>
          </a:prstGeom>
        </p:spPr>
        <p:txBody>
          <a:bodyPr anchor="t" rtlCol="false" tIns="0" lIns="0" bIns="0" rIns="0">
            <a:spAutoFit/>
          </a:bodyPr>
          <a:lstStyle/>
          <a:p>
            <a:pPr algn="l" marL="0" indent="0" lvl="0">
              <a:lnSpc>
                <a:spcPts val="2347"/>
              </a:lnSpc>
            </a:pPr>
            <a:r>
              <a:rPr lang="en-US" sz="1877">
                <a:solidFill>
                  <a:srgbClr val="191337"/>
                </a:solidFill>
                <a:latin typeface="Public Sans"/>
                <a:ea typeface="Public Sans"/>
                <a:cs typeface="Public Sans"/>
                <a:sym typeface="Public Sans"/>
              </a:rPr>
              <a:t>Determine one Club initiative that would need to be discussed/voted upon during the Business Meeting. Come up with 2 ways youth could contribute to the discussion in an interactive way.</a:t>
            </a:r>
          </a:p>
        </p:txBody>
      </p:sp>
      <p:grpSp>
        <p:nvGrpSpPr>
          <p:cNvPr name="Group 47" id="47"/>
          <p:cNvGrpSpPr/>
          <p:nvPr/>
        </p:nvGrpSpPr>
        <p:grpSpPr>
          <a:xfrm rot="0">
            <a:off x="3891325" y="4670585"/>
            <a:ext cx="611393" cy="567792"/>
            <a:chOff x="0" y="0"/>
            <a:chExt cx="476043" cy="442094"/>
          </a:xfrm>
        </p:grpSpPr>
        <p:sp>
          <p:nvSpPr>
            <p:cNvPr name="Freeform 48" id="48"/>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49" id="49"/>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grpSp>
        <p:nvGrpSpPr>
          <p:cNvPr name="Group 50" id="50"/>
          <p:cNvGrpSpPr/>
          <p:nvPr/>
        </p:nvGrpSpPr>
        <p:grpSpPr>
          <a:xfrm rot="0">
            <a:off x="3891325" y="5928460"/>
            <a:ext cx="611393" cy="567792"/>
            <a:chOff x="0" y="0"/>
            <a:chExt cx="476043" cy="442094"/>
          </a:xfrm>
        </p:grpSpPr>
        <p:sp>
          <p:nvSpPr>
            <p:cNvPr name="Freeform 51" id="51"/>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52" id="52"/>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grpSp>
        <p:nvGrpSpPr>
          <p:cNvPr name="Group 53" id="53"/>
          <p:cNvGrpSpPr/>
          <p:nvPr/>
        </p:nvGrpSpPr>
        <p:grpSpPr>
          <a:xfrm rot="0">
            <a:off x="3891325" y="7186334"/>
            <a:ext cx="611393" cy="567792"/>
            <a:chOff x="0" y="0"/>
            <a:chExt cx="476043" cy="442094"/>
          </a:xfrm>
        </p:grpSpPr>
        <p:sp>
          <p:nvSpPr>
            <p:cNvPr name="Freeform 54" id="54"/>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55" id="55"/>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grpSp>
        <p:nvGrpSpPr>
          <p:cNvPr name="Group 56" id="56"/>
          <p:cNvGrpSpPr/>
          <p:nvPr/>
        </p:nvGrpSpPr>
        <p:grpSpPr>
          <a:xfrm rot="0">
            <a:off x="3891325" y="8513972"/>
            <a:ext cx="611393" cy="567792"/>
            <a:chOff x="0" y="0"/>
            <a:chExt cx="476043" cy="442094"/>
          </a:xfrm>
        </p:grpSpPr>
        <p:sp>
          <p:nvSpPr>
            <p:cNvPr name="Freeform 57" id="57"/>
            <p:cNvSpPr/>
            <p:nvPr/>
          </p:nvSpPr>
          <p:spPr>
            <a:xfrm flipH="false" flipV="false" rot="0">
              <a:off x="0" y="0"/>
              <a:ext cx="446427" cy="442094"/>
            </a:xfrm>
            <a:custGeom>
              <a:avLst/>
              <a:gdLst/>
              <a:ahLst/>
              <a:cxnLst/>
              <a:rect r="r" b="b" t="t" l="l"/>
              <a:pathLst>
                <a:path h="442094" w="446427">
                  <a:moveTo>
                    <a:pt x="196866" y="0"/>
                  </a:moveTo>
                  <a:lnTo>
                    <a:pt x="75976" y="0"/>
                  </a:lnTo>
                  <a:cubicBezTo>
                    <a:pt x="34016" y="0"/>
                    <a:pt x="0" y="34016"/>
                    <a:pt x="0" y="75976"/>
                  </a:cubicBezTo>
                  <a:lnTo>
                    <a:pt x="0" y="366117"/>
                  </a:lnTo>
                  <a:cubicBezTo>
                    <a:pt x="0" y="408078"/>
                    <a:pt x="34016" y="442094"/>
                    <a:pt x="75976" y="442094"/>
                  </a:cubicBezTo>
                  <a:lnTo>
                    <a:pt x="196866" y="442094"/>
                  </a:lnTo>
                  <a:cubicBezTo>
                    <a:pt x="245286" y="442094"/>
                    <a:pt x="291492" y="421807"/>
                    <a:pt x="324261" y="386160"/>
                  </a:cubicBezTo>
                  <a:lnTo>
                    <a:pt x="424625" y="276981"/>
                  </a:lnTo>
                  <a:cubicBezTo>
                    <a:pt x="453695" y="245357"/>
                    <a:pt x="453695" y="196736"/>
                    <a:pt x="424625" y="165113"/>
                  </a:cubicBezTo>
                  <a:lnTo>
                    <a:pt x="324261" y="55934"/>
                  </a:lnTo>
                  <a:cubicBezTo>
                    <a:pt x="291492" y="20287"/>
                    <a:pt x="245286" y="0"/>
                    <a:pt x="196866" y="0"/>
                  </a:cubicBezTo>
                  <a:close/>
                </a:path>
              </a:pathLst>
            </a:custGeom>
            <a:solidFill>
              <a:srgbClr val="626262"/>
            </a:solidFill>
          </p:spPr>
        </p:sp>
        <p:sp>
          <p:nvSpPr>
            <p:cNvPr name="TextBox 58" id="58"/>
            <p:cNvSpPr txBox="true"/>
            <p:nvPr/>
          </p:nvSpPr>
          <p:spPr>
            <a:xfrm>
              <a:off x="0" y="0"/>
              <a:ext cx="361743" cy="442094"/>
            </a:xfrm>
            <a:prstGeom prst="rect">
              <a:avLst/>
            </a:prstGeom>
          </p:spPr>
          <p:txBody>
            <a:bodyPr anchor="ctr" rtlCol="false" tIns="71438" lIns="71438" bIns="71438" rIns="71438"/>
            <a:lstStyle/>
            <a:p>
              <a:pPr algn="ctr">
                <a:lnSpc>
                  <a:spcPts val="2303"/>
                </a:lnSpc>
              </a:pPr>
            </a:p>
          </p:txBody>
        </p:sp>
      </p:grpSp>
      <p:sp>
        <p:nvSpPr>
          <p:cNvPr name="TextBox 59" id="59"/>
          <p:cNvSpPr txBox="true"/>
          <p:nvPr/>
        </p:nvSpPr>
        <p:spPr>
          <a:xfrm rot="0">
            <a:off x="5180481" y="3513314"/>
            <a:ext cx="9348429" cy="329706"/>
          </a:xfrm>
          <a:prstGeom prst="rect">
            <a:avLst/>
          </a:prstGeom>
        </p:spPr>
        <p:txBody>
          <a:bodyPr anchor="t" rtlCol="false" tIns="0" lIns="0" bIns="0" rIns="0">
            <a:spAutoFit/>
          </a:bodyPr>
          <a:lstStyle/>
          <a:p>
            <a:pPr algn="l" marL="0" indent="0" lvl="0">
              <a:lnSpc>
                <a:spcPts val="2597"/>
              </a:lnSpc>
            </a:pPr>
            <a:r>
              <a:rPr lang="en-US" sz="2077">
                <a:solidFill>
                  <a:srgbClr val="191337"/>
                </a:solidFill>
                <a:latin typeface="Public Sans"/>
                <a:ea typeface="Public Sans"/>
                <a:cs typeface="Public Sans"/>
                <a:sym typeface="Public Sans"/>
              </a:rPr>
              <a:t>Create an icebreaker that gets even the quietest of members to participate.</a:t>
            </a:r>
          </a:p>
        </p:txBody>
      </p:sp>
      <p:sp>
        <p:nvSpPr>
          <p:cNvPr name="TextBox 60" id="60"/>
          <p:cNvSpPr txBox="true"/>
          <p:nvPr/>
        </p:nvSpPr>
        <p:spPr>
          <a:xfrm rot="0">
            <a:off x="5180481" y="7251292"/>
            <a:ext cx="9505004" cy="597676"/>
          </a:xfrm>
          <a:prstGeom prst="rect">
            <a:avLst/>
          </a:prstGeom>
        </p:spPr>
        <p:txBody>
          <a:bodyPr anchor="t" rtlCol="false" tIns="0" lIns="0" bIns="0" rIns="0">
            <a:spAutoFit/>
          </a:bodyPr>
          <a:lstStyle/>
          <a:p>
            <a:pPr algn="l" marL="0" indent="0" lvl="0">
              <a:lnSpc>
                <a:spcPts val="2347"/>
              </a:lnSpc>
            </a:pPr>
            <a:r>
              <a:rPr lang="en-US" sz="1877">
                <a:solidFill>
                  <a:srgbClr val="191337"/>
                </a:solidFill>
                <a:latin typeface="Public Sans"/>
                <a:ea typeface="Public Sans"/>
                <a:cs typeface="Public Sans"/>
                <a:sym typeface="Public Sans"/>
              </a:rPr>
              <a:t>Come up with a potential educational topic/presentation that you could bring in to your Club that would include 3 different life skills (using life skill wheel).</a:t>
            </a:r>
          </a:p>
        </p:txBody>
      </p:sp>
      <p:sp>
        <p:nvSpPr>
          <p:cNvPr name="AutoShape 61" id="61"/>
          <p:cNvSpPr/>
          <p:nvPr/>
        </p:nvSpPr>
        <p:spPr>
          <a:xfrm>
            <a:off x="1457684" y="1999679"/>
            <a:ext cx="15375197" cy="0"/>
          </a:xfrm>
          <a:prstGeom prst="line">
            <a:avLst/>
          </a:prstGeom>
          <a:ln cap="rnd" w="85725">
            <a:solidFill>
              <a:srgbClr val="ECEBE9"/>
            </a:solidFill>
            <a:prstDash val="solid"/>
            <a:headEnd type="none" len="sm" w="sm"/>
            <a:tailEnd type="none" len="sm" w="sm"/>
          </a:ln>
        </p:spPr>
      </p:sp>
      <p:sp>
        <p:nvSpPr>
          <p:cNvPr name="AutoShape 62" id="62"/>
          <p:cNvSpPr/>
          <p:nvPr/>
        </p:nvSpPr>
        <p:spPr>
          <a:xfrm>
            <a:off x="-2600915" y="238125"/>
            <a:ext cx="22007130" cy="0"/>
          </a:xfrm>
          <a:prstGeom prst="line">
            <a:avLst/>
          </a:prstGeom>
          <a:ln cap="flat" w="19050">
            <a:solidFill>
              <a:srgbClr val="ECEBE9"/>
            </a:solidFill>
            <a:prstDash val="solid"/>
            <a:headEnd type="none" len="sm" w="sm"/>
            <a:tailEnd type="none" len="sm" w="sm"/>
          </a:ln>
        </p:spPr>
      </p:sp>
      <p:sp>
        <p:nvSpPr>
          <p:cNvPr name="AutoShape 63" id="63"/>
          <p:cNvSpPr/>
          <p:nvPr/>
        </p:nvSpPr>
        <p:spPr>
          <a:xfrm>
            <a:off x="-3573950" y="10079662"/>
            <a:ext cx="22883773" cy="0"/>
          </a:xfrm>
          <a:prstGeom prst="line">
            <a:avLst/>
          </a:prstGeom>
          <a:ln cap="flat" w="19050">
            <a:solidFill>
              <a:srgbClr val="ECEBE9"/>
            </a:solidFill>
            <a:prstDash val="solid"/>
            <a:headEnd type="none" len="sm" w="sm"/>
            <a:tailEnd type="none" len="sm" w="sm"/>
          </a:ln>
        </p:spPr>
      </p:sp>
      <p:sp>
        <p:nvSpPr>
          <p:cNvPr name="TextBox 64" id="64"/>
          <p:cNvSpPr txBox="true"/>
          <p:nvPr/>
        </p:nvSpPr>
        <p:spPr>
          <a:xfrm rot="0">
            <a:off x="5155718" y="8527760"/>
            <a:ext cx="9348429" cy="616091"/>
          </a:xfrm>
          <a:prstGeom prst="rect">
            <a:avLst/>
          </a:prstGeom>
        </p:spPr>
        <p:txBody>
          <a:bodyPr anchor="t" rtlCol="false" tIns="0" lIns="0" bIns="0" rIns="0">
            <a:spAutoFit/>
          </a:bodyPr>
          <a:lstStyle/>
          <a:p>
            <a:pPr algn="l" marL="0" indent="0" lvl="0">
              <a:lnSpc>
                <a:spcPts val="2472"/>
              </a:lnSpc>
            </a:pPr>
            <a:r>
              <a:rPr lang="en-US" sz="1977">
                <a:solidFill>
                  <a:srgbClr val="191337"/>
                </a:solidFill>
                <a:latin typeface="Public Sans"/>
                <a:ea typeface="Public Sans"/>
                <a:cs typeface="Public Sans"/>
                <a:sym typeface="Public Sans"/>
              </a:rPr>
              <a:t>Create a service or citizenship activity that youth can participate in that includes  Movement, Interaction and Fun!</a:t>
            </a:r>
          </a:p>
        </p:txBody>
      </p:sp>
    </p:spTree>
  </p:cSld>
  <p:clrMapOvr>
    <a:masterClrMapping/>
  </p:clrMapOvr>
</p:sld>
</file>

<file path=ppt/slides/slide79.xml><?xml version="1.0" encoding="utf-8"?>
<p:sld xmlns:p="http://schemas.openxmlformats.org/presentationml/2006/main" xmlns:a="http://schemas.openxmlformats.org/drawingml/2006/main">
  <p:cSld>
    <p:bg>
      <p:bgPr>
        <a:solidFill>
          <a:srgbClr val="339966"/>
        </a:solidFill>
      </p:bgPr>
    </p:bg>
    <p:spTree>
      <p:nvGrpSpPr>
        <p:cNvPr id="1" name=""/>
        <p:cNvGrpSpPr/>
        <p:nvPr/>
      </p:nvGrpSpPr>
      <p:grpSpPr>
        <a:xfrm>
          <a:off x="0" y="0"/>
          <a:ext cx="0" cy="0"/>
          <a:chOff x="0" y="0"/>
          <a:chExt cx="0" cy="0"/>
        </a:xfrm>
      </p:grpSpPr>
      <p:sp>
        <p:nvSpPr>
          <p:cNvPr name="TextBox 2" id="2"/>
          <p:cNvSpPr txBox="true"/>
          <p:nvPr/>
        </p:nvSpPr>
        <p:spPr>
          <a:xfrm rot="0">
            <a:off x="814192" y="3252070"/>
            <a:ext cx="16659616" cy="3495675"/>
          </a:xfrm>
          <a:prstGeom prst="rect">
            <a:avLst/>
          </a:prstGeom>
        </p:spPr>
        <p:txBody>
          <a:bodyPr anchor="t" rtlCol="false" tIns="0" lIns="0" bIns="0" rIns="0">
            <a:spAutoFit/>
          </a:bodyPr>
          <a:lstStyle/>
          <a:p>
            <a:pPr algn="ctr">
              <a:lnSpc>
                <a:spcPts val="5879"/>
              </a:lnSpc>
              <a:spcBef>
                <a:spcPct val="0"/>
              </a:spcBef>
            </a:pPr>
            <a:r>
              <a:rPr lang="en-US" b="true" sz="4899">
                <a:solidFill>
                  <a:srgbClr val="FFFFFF"/>
                </a:solidFill>
                <a:latin typeface="Public Sans Bold"/>
                <a:ea typeface="Public Sans Bold"/>
                <a:cs typeface="Public Sans Bold"/>
                <a:sym typeface="Public Sans Bold"/>
              </a:rPr>
              <a:t>What is one thing you plan to change this year that gives members more ownership of their 4-H experience?</a:t>
            </a:r>
          </a:p>
          <a:p>
            <a:pPr algn="ctr">
              <a:lnSpc>
                <a:spcPts val="5879"/>
              </a:lnSpc>
              <a:spcBef>
                <a:spcPct val="0"/>
              </a:spcBef>
            </a:pPr>
          </a:p>
          <a:p>
            <a:pPr algn="ctr">
              <a:lnSpc>
                <a:spcPts val="4199"/>
              </a:lnSpc>
              <a:spcBef>
                <a:spcPct val="0"/>
              </a:spcBef>
            </a:pPr>
            <a:r>
              <a:rPr lang="en-US" sz="3499">
                <a:solidFill>
                  <a:srgbClr val="FFFFFF"/>
                </a:solidFill>
                <a:latin typeface="Public Sans"/>
                <a:ea typeface="Public Sans"/>
                <a:cs typeface="Public Sans"/>
                <a:sym typeface="Public Sans"/>
              </a:rPr>
              <a:t>Share it with another leader. Write it down to hold yourself accountable. </a:t>
            </a:r>
          </a:p>
          <a:p>
            <a:pPr algn="ctr">
              <a:lnSpc>
                <a:spcPts val="5879"/>
              </a:lnSpc>
              <a:spcBef>
                <a:spcPct val="0"/>
              </a:spcBef>
            </a:pPr>
          </a:p>
        </p:txBody>
      </p:sp>
      <p:sp>
        <p:nvSpPr>
          <p:cNvPr name="TextBox 3" id="3"/>
          <p:cNvSpPr txBox="true"/>
          <p:nvPr/>
        </p:nvSpPr>
        <p:spPr>
          <a:xfrm rot="0">
            <a:off x="344186" y="416391"/>
            <a:ext cx="15808947" cy="1224618"/>
          </a:xfrm>
          <a:prstGeom prst="rect">
            <a:avLst/>
          </a:prstGeom>
        </p:spPr>
        <p:txBody>
          <a:bodyPr anchor="t" rtlCol="false" tIns="0" lIns="0" bIns="0" rIns="0">
            <a:spAutoFit/>
          </a:bodyPr>
          <a:lstStyle/>
          <a:p>
            <a:pPr algn="l" marL="0" indent="0" lvl="0">
              <a:lnSpc>
                <a:spcPts val="8088"/>
              </a:lnSpc>
            </a:pPr>
            <a:r>
              <a:rPr lang="en-US" sz="8088" spc="-202">
                <a:solidFill>
                  <a:srgbClr val="FFFFFF"/>
                </a:solidFill>
                <a:latin typeface="Gotham 3"/>
                <a:ea typeface="Gotham 3"/>
                <a:cs typeface="Gotham 3"/>
                <a:sym typeface="Gotham 3"/>
              </a:rPr>
              <a:t>Reflection</a:t>
            </a:r>
          </a:p>
        </p:txBody>
      </p:sp>
    </p:spTree>
  </p:cSld>
  <p:clrMapOvr>
    <a:masterClrMapping/>
  </p:clrMapOvr>
</p:sld>
</file>

<file path=ppt/slides/slide80.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748688" y="-388808"/>
            <a:ext cx="11367966" cy="11367920"/>
            <a:chOff x="0" y="0"/>
            <a:chExt cx="6350000" cy="6349975"/>
          </a:xfrm>
        </p:grpSpPr>
        <p:sp>
          <p:nvSpPr>
            <p:cNvPr name="Freeform 3" id="3"/>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4999" t="0" r="-24999" b="0"/>
              </a:stretch>
            </a:blipFill>
          </p:spPr>
        </p:sp>
      </p:grpSp>
      <p:sp>
        <p:nvSpPr>
          <p:cNvPr name="TextBox 4" id="4"/>
          <p:cNvSpPr txBox="true"/>
          <p:nvPr/>
        </p:nvSpPr>
        <p:spPr>
          <a:xfrm rot="0">
            <a:off x="344186" y="416391"/>
            <a:ext cx="11111686" cy="1224619"/>
          </a:xfrm>
          <a:prstGeom prst="rect">
            <a:avLst/>
          </a:prstGeom>
        </p:spPr>
        <p:txBody>
          <a:bodyPr anchor="t" rtlCol="false" tIns="0" lIns="0" bIns="0" rIns="0">
            <a:spAutoFit/>
          </a:bodyPr>
          <a:lstStyle/>
          <a:p>
            <a:pPr algn="l" marL="0" indent="0" lvl="0">
              <a:lnSpc>
                <a:spcPts val="8088"/>
              </a:lnSpc>
            </a:pPr>
            <a:r>
              <a:rPr lang="en-US" sz="8088" spc="-202">
                <a:solidFill>
                  <a:srgbClr val="FFFFFF"/>
                </a:solidFill>
                <a:latin typeface="Gotham 3"/>
                <a:ea typeface="Gotham 3"/>
                <a:cs typeface="Gotham 3"/>
                <a:sym typeface="Gotham 3"/>
              </a:rPr>
              <a:t>Mark Your Calendars</a:t>
            </a:r>
          </a:p>
        </p:txBody>
      </p:sp>
      <p:sp>
        <p:nvSpPr>
          <p:cNvPr name="TextBox 5" id="5"/>
          <p:cNvSpPr txBox="true"/>
          <p:nvPr/>
        </p:nvSpPr>
        <p:spPr>
          <a:xfrm rot="0">
            <a:off x="344186" y="2250246"/>
            <a:ext cx="10201606" cy="5221606"/>
          </a:xfrm>
          <a:prstGeom prst="rect">
            <a:avLst/>
          </a:prstGeom>
        </p:spPr>
        <p:txBody>
          <a:bodyPr anchor="t" rtlCol="false" tIns="0" lIns="0" bIns="0" rIns="0">
            <a:spAutoFit/>
          </a:bodyPr>
          <a:lstStyle/>
          <a:p>
            <a:pPr algn="l">
              <a:lnSpc>
                <a:spcPts val="4619"/>
              </a:lnSpc>
            </a:pPr>
            <a:r>
              <a:rPr lang="en-US" sz="3299" b="true">
                <a:solidFill>
                  <a:srgbClr val="FFFFFF"/>
                </a:solidFill>
                <a:latin typeface="Public Sans Bold"/>
                <a:ea typeface="Public Sans Bold"/>
                <a:cs typeface="Public Sans Bold"/>
                <a:sym typeface="Public Sans Bold"/>
              </a:rPr>
              <a:t>Gallatin County 4-H Adult Winter Series</a:t>
            </a:r>
          </a:p>
          <a:p>
            <a:pPr algn="l">
              <a:lnSpc>
                <a:spcPts val="4619"/>
              </a:lnSpc>
            </a:pPr>
          </a:p>
          <a:p>
            <a:pPr algn="l">
              <a:lnSpc>
                <a:spcPts val="4619"/>
              </a:lnSpc>
            </a:pPr>
            <a:r>
              <a:rPr lang="en-US" sz="3299">
                <a:solidFill>
                  <a:srgbClr val="FFFFFF"/>
                </a:solidFill>
                <a:latin typeface="Public Sans"/>
                <a:ea typeface="Public Sans"/>
                <a:cs typeface="Public Sans"/>
                <a:sym typeface="Public Sans"/>
              </a:rPr>
              <a:t>Wednesdays 6pm-8pm</a:t>
            </a:r>
          </a:p>
          <a:p>
            <a:pPr algn="l" marL="712465" indent="-356233" lvl="1">
              <a:lnSpc>
                <a:spcPts val="4619"/>
              </a:lnSpc>
              <a:buFont typeface="Arial"/>
              <a:buChar char="•"/>
            </a:pPr>
            <a:r>
              <a:rPr lang="en-US" sz="3299">
                <a:solidFill>
                  <a:srgbClr val="FFFFFF"/>
                </a:solidFill>
                <a:latin typeface="Public Sans"/>
                <a:ea typeface="Public Sans"/>
                <a:cs typeface="Public Sans"/>
                <a:sym typeface="Public Sans"/>
              </a:rPr>
              <a:t>January 13</a:t>
            </a:r>
          </a:p>
          <a:p>
            <a:pPr algn="l" marL="712465" indent="-356233" lvl="1">
              <a:lnSpc>
                <a:spcPts val="4619"/>
              </a:lnSpc>
              <a:buFont typeface="Arial"/>
              <a:buChar char="•"/>
            </a:pPr>
            <a:r>
              <a:rPr lang="en-US" sz="3299">
                <a:solidFill>
                  <a:srgbClr val="FFFFFF"/>
                </a:solidFill>
                <a:latin typeface="Public Sans"/>
                <a:ea typeface="Public Sans"/>
                <a:cs typeface="Public Sans"/>
                <a:sym typeface="Public Sans"/>
              </a:rPr>
              <a:t>January </a:t>
            </a:r>
            <a:r>
              <a:rPr lang="en-US" sz="3299">
                <a:solidFill>
                  <a:srgbClr val="FFFFFF"/>
                </a:solidFill>
                <a:latin typeface="Public Sans"/>
                <a:ea typeface="Public Sans"/>
                <a:cs typeface="Public Sans"/>
                <a:sym typeface="Public Sans"/>
              </a:rPr>
              <a:t>20</a:t>
            </a:r>
          </a:p>
          <a:p>
            <a:pPr algn="l" marL="712465" indent="-356233" lvl="1">
              <a:lnSpc>
                <a:spcPts val="4619"/>
              </a:lnSpc>
              <a:buFont typeface="Arial"/>
              <a:buChar char="•"/>
            </a:pPr>
            <a:r>
              <a:rPr lang="en-US" sz="3299">
                <a:solidFill>
                  <a:srgbClr val="FFFFFF"/>
                </a:solidFill>
                <a:latin typeface="Public Sans"/>
                <a:ea typeface="Public Sans"/>
                <a:cs typeface="Public Sans"/>
                <a:sym typeface="Public Sans"/>
              </a:rPr>
              <a:t>January </a:t>
            </a:r>
            <a:r>
              <a:rPr lang="en-US" sz="3299">
                <a:solidFill>
                  <a:srgbClr val="FFFFFF"/>
                </a:solidFill>
                <a:latin typeface="Public Sans"/>
                <a:ea typeface="Public Sans"/>
                <a:cs typeface="Public Sans"/>
                <a:sym typeface="Public Sans"/>
              </a:rPr>
              <a:t>27</a:t>
            </a:r>
          </a:p>
          <a:p>
            <a:pPr algn="l" marL="712465" indent="-356233" lvl="1">
              <a:lnSpc>
                <a:spcPts val="4619"/>
              </a:lnSpc>
              <a:buFont typeface="Arial"/>
              <a:buChar char="•"/>
            </a:pPr>
            <a:r>
              <a:rPr lang="en-US" sz="3299">
                <a:solidFill>
                  <a:srgbClr val="FFFFFF"/>
                </a:solidFill>
                <a:latin typeface="Public Sans"/>
                <a:ea typeface="Public Sans"/>
                <a:cs typeface="Public Sans"/>
                <a:sym typeface="Public Sans"/>
              </a:rPr>
              <a:t>February 3</a:t>
            </a:r>
          </a:p>
          <a:p>
            <a:pPr algn="l">
              <a:lnSpc>
                <a:spcPts val="4619"/>
              </a:lnSpc>
            </a:pPr>
          </a:p>
          <a:p>
            <a:pPr algn="l">
              <a:lnSpc>
                <a:spcPts val="4619"/>
              </a:lnSpc>
            </a:pPr>
            <a:r>
              <a:rPr lang="en-US" sz="3299" i="true">
                <a:solidFill>
                  <a:srgbClr val="FFFFFF"/>
                </a:solidFill>
                <a:latin typeface="Public Sans Italics"/>
                <a:ea typeface="Public Sans Italics"/>
                <a:cs typeface="Public Sans Italics"/>
                <a:sym typeface="Public Sans Italics"/>
              </a:rPr>
              <a:t>What topics do you want to see?!</a:t>
            </a:r>
          </a:p>
        </p:txBody>
      </p:sp>
      <p:sp>
        <p:nvSpPr>
          <p:cNvPr name="Freeform 6" id="6"/>
          <p:cNvSpPr/>
          <p:nvPr/>
        </p:nvSpPr>
        <p:spPr>
          <a:xfrm flipH="false" flipV="false" rot="0">
            <a:off x="5023547" y="8950306"/>
            <a:ext cx="842884" cy="857494"/>
          </a:xfrm>
          <a:custGeom>
            <a:avLst/>
            <a:gdLst/>
            <a:ahLst/>
            <a:cxnLst/>
            <a:rect r="r" b="b" t="t" l="l"/>
            <a:pathLst>
              <a:path h="857494" w="842884">
                <a:moveTo>
                  <a:pt x="0" y="0"/>
                </a:moveTo>
                <a:lnTo>
                  <a:pt x="842884" y="0"/>
                </a:lnTo>
                <a:lnTo>
                  <a:pt x="842884" y="857494"/>
                </a:lnTo>
                <a:lnTo>
                  <a:pt x="0" y="857494"/>
                </a:lnTo>
                <a:lnTo>
                  <a:pt x="0" y="0"/>
                </a:lnTo>
                <a:close/>
              </a:path>
            </a:pathLst>
          </a:custGeom>
          <a:blipFill>
            <a:blip r:embed="rId3"/>
            <a:stretch>
              <a:fillRect l="0" t="-23" r="0" b="-23"/>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DAHWJNJNbHQ</dc:identifier>
  <dcterms:modified xsi:type="dcterms:W3CDTF">2011-08-01T06:04:30Z</dcterms:modified>
  <cp:revision>1</cp:revision>
  <dc:title>2026 Volunteer Training</dc:title>
</cp:coreProperties>
</file>