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x="18288000" cy="10287000"/>
  <p:notesSz cx="6858000" cy="9144000"/>
  <p:embeddedFontLst>
    <p:embeddedFont>
      <p:font typeface="Gotham 1" charset="1" panose="02000604040000020004"/>
      <p:regular r:id="rId27"/>
    </p:embeddedFont>
    <p:embeddedFont>
      <p:font typeface="Gotham 2" charset="1" panose="02000604040000020004"/>
      <p:regular r:id="rId28"/>
    </p:embeddedFont>
    <p:embeddedFont>
      <p:font typeface="Gotham 3" charset="1" panose="00000000000000000000"/>
      <p:regular r:id="rId29"/>
    </p:embeddedFont>
    <p:embeddedFont>
      <p:font typeface="Franklin Gothic Demi" charset="1" panose="020B0703020102020204"/>
      <p:regular r:id="rId30"/>
    </p:embeddedFont>
    <p:embeddedFont>
      <p:font typeface="Franklin Gothic Book" charset="1" panose="020B0503020102020204"/>
      <p:regular r:id="rId31"/>
    </p:embeddedFont>
    <p:embeddedFont>
      <p:font typeface="Arimo Bold" charset="1" panose="020B0704020202020204"/>
      <p:regular r:id="rId32"/>
    </p:embeddedFont>
    <p:embeddedFont>
      <p:font typeface="Arimo" charset="1" panose="020B0604020202020204"/>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9.jpe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 Id="rId3" Target="../media/image17.jpeg" Type="http://schemas.openxmlformats.org/officeDocument/2006/relationships/image"/><Relationship Id="rId4" Target="../media/image18.png" Type="http://schemas.openxmlformats.org/officeDocument/2006/relationships/image"/><Relationship Id="rId5" Target="../media/image19.png" Type="http://schemas.openxmlformats.org/officeDocument/2006/relationships/image"/><Relationship Id="rId6" Target="../media/image20.jpeg" Type="http://schemas.openxmlformats.org/officeDocument/2006/relationships/image"/><Relationship Id="rId7" Target="../media/image21.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 Id="rId3" Target="../media/image1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jpeg" Type="http://schemas.openxmlformats.org/officeDocument/2006/relationships/image"/><Relationship Id="rId3" Target="../media/image7.png" Type="http://schemas.openxmlformats.org/officeDocument/2006/relationships/image"/><Relationship Id="rId4" Target="../media/image24.png" Type="http://schemas.openxmlformats.org/officeDocument/2006/relationships/image"/><Relationship Id="rId5" Target="mailto:molly.yurdana@montana.edu" TargetMode="External" Type="http://schemas.openxmlformats.org/officeDocument/2006/relationships/hyperlink"/><Relationship Id="rId6" Target="mailto:gallatin4h@montana.edu" TargetMode="External" Type="http://schemas.openxmlformats.org/officeDocument/2006/relationships/hyperlink"/><Relationship Id="rId7" Target="mailto:gallatin@montana.edu" TargetMode="External" Type="http://schemas.openxmlformats.org/officeDocument/2006/relationships/hyperlink"/><Relationship Id="rId8" Target="../media/image25.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png" Type="http://schemas.openxmlformats.org/officeDocument/2006/relationships/image"/><Relationship Id="rId4" Target="../media/image26.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png" Type="http://schemas.openxmlformats.org/officeDocument/2006/relationships/image"/><Relationship Id="rId3" Target="../media/image7.pn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https://www.montana.edu/extension/gallatin/2026-2027ClubList.pdf" TargetMode="External" Type="http://schemas.openxmlformats.org/officeDocument/2006/relationships/hyperlink"/></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6.jpeg" Type="http://schemas.openxmlformats.org/officeDocument/2006/relationships/image"/><Relationship Id="rId11" Target="https://www.montana.edu/extension/gallatin/2026-2027IndoorProjectList1.pdf" TargetMode="External" Type="http://schemas.openxmlformats.org/officeDocument/2006/relationships/hyperlink"/><Relationship Id="rId12" Target="https://www.montana.edu/extension/gallatin/2026-2027AnimalProjectList.pdf" TargetMode="External" Type="http://schemas.openxmlformats.org/officeDocument/2006/relationships/hyperlink"/><Relationship Id="rId2" Target="../media/image29.jpeg" Type="http://schemas.openxmlformats.org/officeDocument/2006/relationships/image"/><Relationship Id="rId3" Target="../media/image30.jpeg" Type="http://schemas.openxmlformats.org/officeDocument/2006/relationships/image"/><Relationship Id="rId4" Target="../media/image31.jpeg" Type="http://schemas.openxmlformats.org/officeDocument/2006/relationships/image"/><Relationship Id="rId5" Target="../media/image32.jpeg" Type="http://schemas.openxmlformats.org/officeDocument/2006/relationships/image"/><Relationship Id="rId6" Target="../media/image12.png" Type="http://schemas.openxmlformats.org/officeDocument/2006/relationships/image"/><Relationship Id="rId7" Target="../media/image33.png" Type="http://schemas.openxmlformats.org/officeDocument/2006/relationships/image"/><Relationship Id="rId8" Target="../media/image34.png" Type="http://schemas.openxmlformats.org/officeDocument/2006/relationships/image"/><Relationship Id="rId9" Target="../media/image35.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2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7.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8.png" Type="http://schemas.openxmlformats.org/officeDocument/2006/relationships/image"/><Relationship Id="rId3" Target="../media/image7.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png" Type="http://schemas.openxmlformats.org/officeDocument/2006/relationships/image"/><Relationship Id="rId3" Target="../media/image40.png" Type="http://schemas.openxmlformats.org/officeDocument/2006/relationships/image"/><Relationship Id="rId4" Target="../media/image41.png" Type="http://schemas.openxmlformats.org/officeDocument/2006/relationships/image"/><Relationship Id="rId5" Target="../media/image4.jpeg" Type="http://schemas.openxmlformats.org/officeDocument/2006/relationships/image"/><Relationship Id="rId6" Target="../media/image5.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facebook.com/GallatinCounty4H/" TargetMode="External" Type="http://schemas.openxmlformats.org/officeDocument/2006/relationships/hyperlink"/><Relationship Id="rId11" Target="https://www.montana.edu/extension/gallatin/4hyouth.html" TargetMode="External" Type="http://schemas.openxmlformats.org/officeDocument/2006/relationships/hyperlink"/><Relationship Id="rId2" Target="../media/image42.png" Type="http://schemas.openxmlformats.org/officeDocument/2006/relationships/image"/><Relationship Id="rId3" Target="../media/image43.png" Type="http://schemas.openxmlformats.org/officeDocument/2006/relationships/image"/><Relationship Id="rId4" Target="../media/image44.png" Type="http://schemas.openxmlformats.org/officeDocument/2006/relationships/image"/><Relationship Id="rId5" Target="../media/image45.svg" Type="http://schemas.openxmlformats.org/officeDocument/2006/relationships/image"/><Relationship Id="rId6" Target="../media/image46.png" Type="http://schemas.openxmlformats.org/officeDocument/2006/relationships/image"/><Relationship Id="rId7" Target="../media/image47.png" Type="http://schemas.openxmlformats.org/officeDocument/2006/relationships/image"/><Relationship Id="rId8" Target="https://www.montana.edu/extension/gallatin/4hnewsletters.html" TargetMode="External" Type="http://schemas.openxmlformats.org/officeDocument/2006/relationships/hyperlink"/><Relationship Id="rId9" Target="https://band.us/n/a4a5A8rfee7d2" TargetMode="External" Type="http://schemas.openxmlformats.org/officeDocument/2006/relationships/hyperlink"/></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8.jpeg" Type="http://schemas.openxmlformats.org/officeDocument/2006/relationships/image"/><Relationship Id="rId3" Target="../media/image7.png" Type="http://schemas.openxmlformats.org/officeDocument/2006/relationships/image"/><Relationship Id="rId4" Target="../media/image24.png" Type="http://schemas.openxmlformats.org/officeDocument/2006/relationships/image"/><Relationship Id="rId5" Target="../media/image2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srcRect l="0" t="15625" r="0" b="0"/>
            <a:stretch>
              <a:fillRect/>
            </a:stretch>
          </p:blipFill>
          <p:spPr>
            <a:xfrm flipH="false" flipV="false">
              <a:off x="0" y="0"/>
              <a:ext cx="24384000" cy="13716000"/>
            </a:xfrm>
            <a:prstGeom prst="rect">
              <a:avLst/>
            </a:prstGeom>
          </p:spPr>
        </p:pic>
      </p:grpSp>
      <p:grpSp>
        <p:nvGrpSpPr>
          <p:cNvPr name="Group 4" id="4"/>
          <p:cNvGrpSpPr/>
          <p:nvPr/>
        </p:nvGrpSpPr>
        <p:grpSpPr>
          <a:xfrm rot="0">
            <a:off x="-1765507" y="-3544592"/>
            <a:ext cx="11103286" cy="11103286"/>
            <a:chOff x="0" y="0"/>
            <a:chExt cx="6350000" cy="6350000"/>
          </a:xfrm>
        </p:grpSpPr>
        <p:sp>
          <p:nvSpPr>
            <p:cNvPr name="Freeform 5" id="5"/>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sp>
        <p:nvSpPr>
          <p:cNvPr name="Freeform 6" id="6"/>
          <p:cNvSpPr/>
          <p:nvPr/>
        </p:nvSpPr>
        <p:spPr>
          <a:xfrm flipH="false" flipV="false" rot="0">
            <a:off x="7306219" y="888847"/>
            <a:ext cx="1007103" cy="1024559"/>
          </a:xfrm>
          <a:custGeom>
            <a:avLst/>
            <a:gdLst/>
            <a:ahLst/>
            <a:cxnLst/>
            <a:rect r="r" b="b" t="t" l="l"/>
            <a:pathLst>
              <a:path h="1024559" w="1007103">
                <a:moveTo>
                  <a:pt x="0" y="0"/>
                </a:moveTo>
                <a:lnTo>
                  <a:pt x="1007102" y="0"/>
                </a:lnTo>
                <a:lnTo>
                  <a:pt x="1007102" y="1024559"/>
                </a:lnTo>
                <a:lnTo>
                  <a:pt x="0" y="1024559"/>
                </a:lnTo>
                <a:lnTo>
                  <a:pt x="0" y="0"/>
                </a:lnTo>
                <a:close/>
              </a:path>
            </a:pathLst>
          </a:custGeom>
          <a:blipFill>
            <a:blip r:embed="rId3"/>
            <a:stretch>
              <a:fillRect l="0" t="-23" r="0" b="-23"/>
            </a:stretch>
          </a:blipFill>
        </p:spPr>
      </p:sp>
      <p:sp>
        <p:nvSpPr>
          <p:cNvPr name="Freeform 7" id="7"/>
          <p:cNvSpPr/>
          <p:nvPr/>
        </p:nvSpPr>
        <p:spPr>
          <a:xfrm flipH="false" flipV="false" rot="0">
            <a:off x="533568" y="888847"/>
            <a:ext cx="6505137" cy="1024559"/>
          </a:xfrm>
          <a:custGeom>
            <a:avLst/>
            <a:gdLst/>
            <a:ahLst/>
            <a:cxnLst/>
            <a:rect r="r" b="b" t="t" l="l"/>
            <a:pathLst>
              <a:path h="1024559" w="6505137">
                <a:moveTo>
                  <a:pt x="0" y="0"/>
                </a:moveTo>
                <a:lnTo>
                  <a:pt x="6505137" y="0"/>
                </a:lnTo>
                <a:lnTo>
                  <a:pt x="6505137" y="1024559"/>
                </a:lnTo>
                <a:lnTo>
                  <a:pt x="0" y="1024559"/>
                </a:lnTo>
                <a:lnTo>
                  <a:pt x="0" y="0"/>
                </a:lnTo>
                <a:close/>
              </a:path>
            </a:pathLst>
          </a:custGeom>
          <a:blipFill>
            <a:blip r:embed="rId4"/>
            <a:stretch>
              <a:fillRect l="0" t="0" r="0" b="0"/>
            </a:stretch>
          </a:blipFill>
        </p:spPr>
      </p:sp>
      <p:sp>
        <p:nvSpPr>
          <p:cNvPr name="TextBox 8" id="8"/>
          <p:cNvSpPr txBox="true"/>
          <p:nvPr/>
        </p:nvSpPr>
        <p:spPr>
          <a:xfrm rot="0">
            <a:off x="632801" y="2410013"/>
            <a:ext cx="7484948" cy="3314700"/>
          </a:xfrm>
          <a:prstGeom prst="rect">
            <a:avLst/>
          </a:prstGeom>
        </p:spPr>
        <p:txBody>
          <a:bodyPr anchor="t" rtlCol="false" tIns="0" lIns="0" bIns="0" rIns="0">
            <a:spAutoFit/>
          </a:bodyPr>
          <a:lstStyle/>
          <a:p>
            <a:pPr algn="ctr">
              <a:lnSpc>
                <a:spcPts val="8399"/>
              </a:lnSpc>
            </a:pPr>
            <a:r>
              <a:rPr lang="en-US" sz="6999" b="true">
                <a:solidFill>
                  <a:srgbClr val="37424A"/>
                </a:solidFill>
                <a:latin typeface="Gotham 1"/>
                <a:ea typeface="Gotham 1"/>
                <a:cs typeface="Gotham 1"/>
                <a:sym typeface="Gotham 1"/>
              </a:rPr>
              <a:t>Join</a:t>
            </a:r>
          </a:p>
          <a:p>
            <a:pPr algn="ctr">
              <a:lnSpc>
                <a:spcPts val="8399"/>
              </a:lnSpc>
            </a:pPr>
            <a:r>
              <a:rPr lang="en-US" b="true" sz="6999">
                <a:solidFill>
                  <a:srgbClr val="37424A"/>
                </a:solidFill>
                <a:latin typeface="Gotham 1"/>
                <a:ea typeface="Gotham 1"/>
                <a:cs typeface="Gotham 1"/>
                <a:sym typeface="Gotham 1"/>
              </a:rPr>
              <a:t> </a:t>
            </a:r>
            <a:r>
              <a:rPr lang="en-US" b="true" sz="6999">
                <a:solidFill>
                  <a:srgbClr val="37424A"/>
                </a:solidFill>
                <a:latin typeface="Gotham 1"/>
                <a:ea typeface="Gotham 1"/>
                <a:cs typeface="Gotham 1"/>
                <a:sym typeface="Gotham 1"/>
              </a:rPr>
              <a:t>Gallatin County 4-H </a:t>
            </a:r>
          </a:p>
        </p:txBody>
      </p:sp>
      <p:sp>
        <p:nvSpPr>
          <p:cNvPr name="TextBox 9" id="9"/>
          <p:cNvSpPr txBox="true"/>
          <p:nvPr/>
        </p:nvSpPr>
        <p:spPr>
          <a:xfrm rot="0">
            <a:off x="2082774" y="5997475"/>
            <a:ext cx="4585001" cy="476250"/>
          </a:xfrm>
          <a:prstGeom prst="rect">
            <a:avLst/>
          </a:prstGeom>
        </p:spPr>
        <p:txBody>
          <a:bodyPr anchor="t" rtlCol="false" tIns="0" lIns="0" bIns="0" rIns="0">
            <a:spAutoFit/>
          </a:bodyPr>
          <a:lstStyle/>
          <a:p>
            <a:pPr algn="ctr" marL="0" indent="0" lvl="0">
              <a:lnSpc>
                <a:spcPts val="3360"/>
              </a:lnSpc>
              <a:spcBef>
                <a:spcPct val="0"/>
              </a:spcBef>
            </a:pPr>
            <a:r>
              <a:rPr lang="en-US" sz="2800">
                <a:solidFill>
                  <a:srgbClr val="37424A"/>
                </a:solidFill>
                <a:latin typeface="Gotham 2"/>
                <a:ea typeface="Gotham 2"/>
                <a:cs typeface="Gotham 2"/>
                <a:sym typeface="Gotham 2"/>
              </a:rPr>
              <a:t>2026-2027</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876300" y="9003369"/>
            <a:ext cx="11915051" cy="917575"/>
          </a:xfrm>
          <a:prstGeom prst="rect">
            <a:avLst/>
          </a:prstGeom>
        </p:spPr>
        <p:txBody>
          <a:bodyPr anchor="t" rtlCol="false" tIns="0" lIns="0" bIns="0" rIns="0">
            <a:spAutoFit/>
          </a:bodyPr>
          <a:lstStyle/>
          <a:p>
            <a:pPr algn="l" marL="539749" indent="-269875" lvl="1">
              <a:lnSpc>
                <a:spcPts val="3499"/>
              </a:lnSpc>
              <a:buFont typeface="Arial"/>
              <a:buChar char="•"/>
            </a:pPr>
            <a:r>
              <a:rPr lang="en-US" sz="2499">
                <a:solidFill>
                  <a:srgbClr val="000000"/>
                </a:solidFill>
                <a:latin typeface="Gotham 2"/>
                <a:ea typeface="Gotham 2"/>
                <a:cs typeface="Gotham 2"/>
                <a:sym typeface="Gotham 2"/>
              </a:rPr>
              <a:t>Youth education sector of the land-grant college and Extension service</a:t>
            </a:r>
          </a:p>
          <a:p>
            <a:pPr algn="l" marL="539749" indent="-269875" lvl="1">
              <a:lnSpc>
                <a:spcPts val="3499"/>
              </a:lnSpc>
              <a:buFont typeface="Arial"/>
              <a:buChar char="•"/>
            </a:pPr>
            <a:r>
              <a:rPr lang="en-US" sz="2499">
                <a:solidFill>
                  <a:srgbClr val="000000"/>
                </a:solidFill>
                <a:latin typeface="Gotham 2"/>
                <a:ea typeface="Gotham 2"/>
                <a:cs typeface="Gotham 2"/>
                <a:sym typeface="Gotham 2"/>
              </a:rPr>
              <a:t>Opportunity for all!</a:t>
            </a:r>
          </a:p>
        </p:txBody>
      </p:sp>
      <p:sp>
        <p:nvSpPr>
          <p:cNvPr name="TextBox 3" id="3"/>
          <p:cNvSpPr txBox="true"/>
          <p:nvPr/>
        </p:nvSpPr>
        <p:spPr>
          <a:xfrm rot="0">
            <a:off x="876300" y="1531663"/>
            <a:ext cx="10339993" cy="512445"/>
          </a:xfrm>
          <a:prstGeom prst="rect">
            <a:avLst/>
          </a:prstGeom>
        </p:spPr>
        <p:txBody>
          <a:bodyPr anchor="t" rtlCol="false" tIns="0" lIns="0" bIns="0" rIns="0">
            <a:spAutoFit/>
          </a:bodyPr>
          <a:lstStyle/>
          <a:p>
            <a:pPr algn="l">
              <a:lnSpc>
                <a:spcPts val="3779"/>
              </a:lnSpc>
            </a:pPr>
            <a:r>
              <a:rPr lang="en-US" sz="2700">
                <a:solidFill>
                  <a:srgbClr val="000000"/>
                </a:solidFill>
                <a:latin typeface="Gotham 3"/>
                <a:ea typeface="Gotham 3"/>
                <a:cs typeface="Gotham 3"/>
                <a:sym typeface="Gotham 3"/>
              </a:rPr>
              <a:t>MONTANA STATE UNIVERSITY - LAND GRANT COLLEGE</a:t>
            </a:r>
          </a:p>
        </p:txBody>
      </p:sp>
      <p:sp>
        <p:nvSpPr>
          <p:cNvPr name="TextBox 4" id="4"/>
          <p:cNvSpPr txBox="true"/>
          <p:nvPr/>
        </p:nvSpPr>
        <p:spPr>
          <a:xfrm rot="0">
            <a:off x="876300" y="8481399"/>
            <a:ext cx="7714897" cy="512445"/>
          </a:xfrm>
          <a:prstGeom prst="rect">
            <a:avLst/>
          </a:prstGeom>
        </p:spPr>
        <p:txBody>
          <a:bodyPr anchor="t" rtlCol="false" tIns="0" lIns="0" bIns="0" rIns="0">
            <a:spAutoFit/>
          </a:bodyPr>
          <a:lstStyle/>
          <a:p>
            <a:pPr algn="l">
              <a:lnSpc>
                <a:spcPts val="3779"/>
              </a:lnSpc>
            </a:pPr>
            <a:r>
              <a:rPr lang="en-US" sz="2700">
                <a:solidFill>
                  <a:srgbClr val="000000"/>
                </a:solidFill>
                <a:latin typeface="Gotham 3"/>
                <a:ea typeface="Gotham 3"/>
                <a:cs typeface="Gotham 3"/>
                <a:sym typeface="Gotham 3"/>
              </a:rPr>
              <a:t>4-H YOUTH DEVELOPMENT PROGRAM</a:t>
            </a:r>
          </a:p>
        </p:txBody>
      </p:sp>
      <p:sp>
        <p:nvSpPr>
          <p:cNvPr name="TextBox 5" id="5"/>
          <p:cNvSpPr txBox="true"/>
          <p:nvPr/>
        </p:nvSpPr>
        <p:spPr>
          <a:xfrm rot="0">
            <a:off x="876300" y="5038725"/>
            <a:ext cx="7714897" cy="512445"/>
          </a:xfrm>
          <a:prstGeom prst="rect">
            <a:avLst/>
          </a:prstGeom>
        </p:spPr>
        <p:txBody>
          <a:bodyPr anchor="t" rtlCol="false" tIns="0" lIns="0" bIns="0" rIns="0">
            <a:spAutoFit/>
          </a:bodyPr>
          <a:lstStyle/>
          <a:p>
            <a:pPr algn="l">
              <a:lnSpc>
                <a:spcPts val="3779"/>
              </a:lnSpc>
            </a:pPr>
            <a:r>
              <a:rPr lang="en-US" sz="2700">
                <a:solidFill>
                  <a:srgbClr val="000000"/>
                </a:solidFill>
                <a:latin typeface="Gotham 3"/>
                <a:ea typeface="Gotham 3"/>
                <a:cs typeface="Gotham 3"/>
                <a:sym typeface="Gotham 3"/>
              </a:rPr>
              <a:t>MSU COOPERATIVE EXTENSION SERVICE</a:t>
            </a:r>
          </a:p>
        </p:txBody>
      </p:sp>
      <p:sp>
        <p:nvSpPr>
          <p:cNvPr name="TextBox 6" id="6"/>
          <p:cNvSpPr txBox="true"/>
          <p:nvPr/>
        </p:nvSpPr>
        <p:spPr>
          <a:xfrm rot="0">
            <a:off x="876300" y="2100355"/>
            <a:ext cx="13300550" cy="2670175"/>
          </a:xfrm>
          <a:prstGeom prst="rect">
            <a:avLst/>
          </a:prstGeom>
        </p:spPr>
        <p:txBody>
          <a:bodyPr anchor="t" rtlCol="false" tIns="0" lIns="0" bIns="0" rIns="0">
            <a:spAutoFit/>
          </a:bodyPr>
          <a:lstStyle/>
          <a:p>
            <a:pPr algn="l" marL="539749" indent="-269875" lvl="1">
              <a:lnSpc>
                <a:spcPts val="3499"/>
              </a:lnSpc>
              <a:buFont typeface="Arial"/>
              <a:buChar char="•"/>
            </a:pPr>
            <a:r>
              <a:rPr lang="en-US" sz="2499">
                <a:solidFill>
                  <a:srgbClr val="000000"/>
                </a:solidFill>
                <a:latin typeface="Gotham 2"/>
                <a:ea typeface="Gotham 2"/>
                <a:cs typeface="Gotham 2"/>
                <a:sym typeface="Gotham 2"/>
              </a:rPr>
              <a:t>A land-grant college or university is an institution that has been designated by its state legislature or Congress to receive the benefits of the Morrill Acts of 1862 and 1890. At least one land-grant institution per state.</a:t>
            </a:r>
          </a:p>
          <a:p>
            <a:pPr algn="l" marL="539749" indent="-269875" lvl="1">
              <a:lnSpc>
                <a:spcPts val="3499"/>
              </a:lnSpc>
              <a:buFont typeface="Arial"/>
              <a:buChar char="•"/>
            </a:pPr>
            <a:r>
              <a:rPr lang="en-US" sz="2499">
                <a:solidFill>
                  <a:srgbClr val="000000"/>
                </a:solidFill>
                <a:latin typeface="Gotham 2"/>
                <a:ea typeface="Gotham 2"/>
                <a:cs typeface="Gotham 2"/>
                <a:sym typeface="Gotham 2"/>
              </a:rPr>
              <a:t>The original mission was to teach agriculture, military tactics, and the mechanic arts so members of the working classes could obtain a liberal, practical education. </a:t>
            </a:r>
          </a:p>
        </p:txBody>
      </p:sp>
      <p:sp>
        <p:nvSpPr>
          <p:cNvPr name="TextBox 7" id="7"/>
          <p:cNvSpPr txBox="true"/>
          <p:nvPr/>
        </p:nvSpPr>
        <p:spPr>
          <a:xfrm rot="0">
            <a:off x="876300" y="5544524"/>
            <a:ext cx="12847690" cy="2670175"/>
          </a:xfrm>
          <a:prstGeom prst="rect">
            <a:avLst/>
          </a:prstGeom>
        </p:spPr>
        <p:txBody>
          <a:bodyPr anchor="t" rtlCol="false" tIns="0" lIns="0" bIns="0" rIns="0">
            <a:spAutoFit/>
          </a:bodyPr>
          <a:lstStyle/>
          <a:p>
            <a:pPr algn="l" marL="539749" indent="-269875" lvl="1">
              <a:lnSpc>
                <a:spcPts val="3499"/>
              </a:lnSpc>
              <a:buFont typeface="Arial"/>
              <a:buChar char="•"/>
            </a:pPr>
            <a:r>
              <a:rPr lang="en-US" sz="2499">
                <a:solidFill>
                  <a:srgbClr val="000000"/>
                </a:solidFill>
                <a:latin typeface="Gotham 2"/>
                <a:ea typeface="Gotham 2"/>
                <a:cs typeface="Gotham 2"/>
                <a:sym typeface="Gotham 2"/>
              </a:rPr>
              <a:t>To disseminate information gleaned from the experiment stations’ research, the Smith-Lever Act of 1914 created a Cooperative Extension Service associated with each land-grant institution</a:t>
            </a:r>
          </a:p>
          <a:p>
            <a:pPr algn="l" marL="539749" indent="-269875" lvl="1">
              <a:lnSpc>
                <a:spcPts val="3499"/>
              </a:lnSpc>
              <a:buFont typeface="Arial"/>
              <a:buChar char="•"/>
            </a:pPr>
            <a:r>
              <a:rPr lang="en-US" sz="2499">
                <a:solidFill>
                  <a:srgbClr val="000000"/>
                </a:solidFill>
                <a:latin typeface="Gotham 2"/>
                <a:ea typeface="Gotham 2"/>
                <a:cs typeface="Gotham 2"/>
                <a:sym typeface="Gotham 2"/>
              </a:rPr>
              <a:t>Mandated for openness, accessibility, and service to people, and many of these institutions have joined the ranks of the nation’s most distinguished public research universities</a:t>
            </a:r>
          </a:p>
        </p:txBody>
      </p:sp>
      <p:sp>
        <p:nvSpPr>
          <p:cNvPr name="TextBox 8" id="8"/>
          <p:cNvSpPr txBox="true"/>
          <p:nvPr/>
        </p:nvSpPr>
        <p:spPr>
          <a:xfrm rot="0">
            <a:off x="543476" y="300038"/>
            <a:ext cx="8137438" cy="1114425"/>
          </a:xfrm>
          <a:prstGeom prst="rect">
            <a:avLst/>
          </a:prstGeom>
        </p:spPr>
        <p:txBody>
          <a:bodyPr anchor="t" rtlCol="false" tIns="0" lIns="0" bIns="0" rIns="0">
            <a:spAutoFit/>
          </a:bodyPr>
          <a:lstStyle/>
          <a:p>
            <a:pPr algn="l">
              <a:lnSpc>
                <a:spcPts val="7799"/>
              </a:lnSpc>
            </a:pPr>
            <a:r>
              <a:rPr lang="en-US" sz="6499" b="true">
                <a:solidFill>
                  <a:srgbClr val="FFCB05"/>
                </a:solidFill>
                <a:latin typeface="Gotham 1"/>
                <a:ea typeface="Gotham 1"/>
                <a:cs typeface="Gotham 1"/>
                <a:sym typeface="Gotham 1"/>
              </a:rPr>
              <a:t>Extension </a:t>
            </a:r>
            <a:r>
              <a:rPr lang="en-US" sz="6499" b="true">
                <a:solidFill>
                  <a:srgbClr val="003E7E"/>
                </a:solidFill>
                <a:latin typeface="Gotham 1"/>
                <a:ea typeface="Gotham 1"/>
                <a:cs typeface="Gotham 1"/>
                <a:sym typeface="Gotham 1"/>
              </a:rPr>
              <a:t>&amp; </a:t>
            </a:r>
            <a:r>
              <a:rPr lang="en-US" sz="6499" b="true">
                <a:solidFill>
                  <a:srgbClr val="339966"/>
                </a:solidFill>
                <a:latin typeface="Gotham 1"/>
                <a:ea typeface="Gotham 1"/>
                <a:cs typeface="Gotham 1"/>
                <a:sym typeface="Gotham 1"/>
              </a:rPr>
              <a:t>4-H</a:t>
            </a:r>
          </a:p>
        </p:txBody>
      </p:sp>
      <p:grpSp>
        <p:nvGrpSpPr>
          <p:cNvPr name="Group 9" id="9"/>
          <p:cNvGrpSpPr/>
          <p:nvPr/>
        </p:nvGrpSpPr>
        <p:grpSpPr>
          <a:xfrm rot="0">
            <a:off x="13563213" y="7593767"/>
            <a:ext cx="4491969" cy="2426801"/>
            <a:chOff x="0" y="0"/>
            <a:chExt cx="5989292" cy="3235735"/>
          </a:xfrm>
        </p:grpSpPr>
        <p:sp>
          <p:nvSpPr>
            <p:cNvPr name="Freeform 10" id="10"/>
            <p:cNvSpPr/>
            <p:nvPr/>
          </p:nvSpPr>
          <p:spPr>
            <a:xfrm flipH="false" flipV="false" rot="0">
              <a:off x="0" y="349548"/>
              <a:ext cx="2806221" cy="2443381"/>
            </a:xfrm>
            <a:custGeom>
              <a:avLst/>
              <a:gdLst/>
              <a:ahLst/>
              <a:cxnLst/>
              <a:rect r="r" b="b" t="t" l="l"/>
              <a:pathLst>
                <a:path h="2443381" w="2806221">
                  <a:moveTo>
                    <a:pt x="0" y="0"/>
                  </a:moveTo>
                  <a:lnTo>
                    <a:pt x="2806221" y="0"/>
                  </a:lnTo>
                  <a:lnTo>
                    <a:pt x="2806221" y="2443380"/>
                  </a:lnTo>
                  <a:lnTo>
                    <a:pt x="0" y="2443380"/>
                  </a:lnTo>
                  <a:lnTo>
                    <a:pt x="0" y="0"/>
                  </a:lnTo>
                  <a:close/>
                </a:path>
              </a:pathLst>
            </a:custGeom>
            <a:blipFill>
              <a:blip r:embed="rId2"/>
              <a:stretch>
                <a:fillRect l="0" t="0" r="0" b="0"/>
              </a:stretch>
            </a:blipFill>
          </p:spPr>
        </p:sp>
        <p:sp>
          <p:nvSpPr>
            <p:cNvPr name="Freeform 11" id="11"/>
            <p:cNvSpPr/>
            <p:nvPr/>
          </p:nvSpPr>
          <p:spPr>
            <a:xfrm flipH="false" flipV="false" rot="0">
              <a:off x="3588671" y="349548"/>
              <a:ext cx="2400621" cy="2443381"/>
            </a:xfrm>
            <a:custGeom>
              <a:avLst/>
              <a:gdLst/>
              <a:ahLst/>
              <a:cxnLst/>
              <a:rect r="r" b="b" t="t" l="l"/>
              <a:pathLst>
                <a:path h="2443381" w="2400621">
                  <a:moveTo>
                    <a:pt x="0" y="0"/>
                  </a:moveTo>
                  <a:lnTo>
                    <a:pt x="2400621" y="0"/>
                  </a:lnTo>
                  <a:lnTo>
                    <a:pt x="2400621" y="2443380"/>
                  </a:lnTo>
                  <a:lnTo>
                    <a:pt x="0" y="2443380"/>
                  </a:lnTo>
                  <a:lnTo>
                    <a:pt x="0" y="0"/>
                  </a:lnTo>
                  <a:close/>
                </a:path>
              </a:pathLst>
            </a:custGeom>
            <a:blipFill>
              <a:blip r:embed="rId3"/>
              <a:stretch>
                <a:fillRect l="0" t="0" r="0" b="0"/>
              </a:stretch>
            </a:blipFill>
          </p:spPr>
        </p:sp>
        <p:sp>
          <p:nvSpPr>
            <p:cNvPr name="AutoShape 12" id="12"/>
            <p:cNvSpPr/>
            <p:nvPr/>
          </p:nvSpPr>
          <p:spPr>
            <a:xfrm rot="-5400000">
              <a:off x="1672766" y="1592468"/>
              <a:ext cx="3235735" cy="0"/>
            </a:xfrm>
            <a:prstGeom prst="line">
              <a:avLst/>
            </a:prstGeom>
            <a:ln cap="rnd" w="50800">
              <a:solidFill>
                <a:srgbClr val="37424A"/>
              </a:solidFill>
              <a:prstDash val="solid"/>
              <a:headEnd type="none" len="sm" w="sm"/>
              <a:tailEnd type="none" len="sm" w="sm"/>
            </a:ln>
          </p:spPr>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587651" y="78720"/>
            <a:ext cx="13112698" cy="10129559"/>
          </a:xfrm>
          <a:custGeom>
            <a:avLst/>
            <a:gdLst/>
            <a:ahLst/>
            <a:cxnLst/>
            <a:rect r="r" b="b" t="t" l="l"/>
            <a:pathLst>
              <a:path h="10129559" w="13112698">
                <a:moveTo>
                  <a:pt x="0" y="0"/>
                </a:moveTo>
                <a:lnTo>
                  <a:pt x="13112698" y="0"/>
                </a:lnTo>
                <a:lnTo>
                  <a:pt x="13112698" y="10129560"/>
                </a:lnTo>
                <a:lnTo>
                  <a:pt x="0" y="10129560"/>
                </a:lnTo>
                <a:lnTo>
                  <a:pt x="0" y="0"/>
                </a:lnTo>
                <a:close/>
              </a:path>
            </a:pathLst>
          </a:custGeom>
          <a:blipFill>
            <a:blip r:embed="rId2"/>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339966"/>
        </a:solidFill>
      </p:bgPr>
    </p:bg>
    <p:spTree>
      <p:nvGrpSpPr>
        <p:cNvPr id="1" name=""/>
        <p:cNvGrpSpPr/>
        <p:nvPr/>
      </p:nvGrpSpPr>
      <p:grpSpPr>
        <a:xfrm>
          <a:off x="0" y="0"/>
          <a:ext cx="0" cy="0"/>
          <a:chOff x="0" y="0"/>
          <a:chExt cx="0" cy="0"/>
        </a:xfrm>
      </p:grpSpPr>
      <p:sp>
        <p:nvSpPr>
          <p:cNvPr name="Freeform 2" id="2"/>
          <p:cNvSpPr/>
          <p:nvPr/>
        </p:nvSpPr>
        <p:spPr>
          <a:xfrm flipH="false" flipV="false" rot="0">
            <a:off x="8534530" y="2587847"/>
            <a:ext cx="1218939" cy="1240067"/>
          </a:xfrm>
          <a:custGeom>
            <a:avLst/>
            <a:gdLst/>
            <a:ahLst/>
            <a:cxnLst/>
            <a:rect r="r" b="b" t="t" l="l"/>
            <a:pathLst>
              <a:path h="1240067" w="1218939">
                <a:moveTo>
                  <a:pt x="0" y="0"/>
                </a:moveTo>
                <a:lnTo>
                  <a:pt x="1218940" y="0"/>
                </a:lnTo>
                <a:lnTo>
                  <a:pt x="1218940" y="1240068"/>
                </a:lnTo>
                <a:lnTo>
                  <a:pt x="0" y="1240068"/>
                </a:lnTo>
                <a:lnTo>
                  <a:pt x="0" y="0"/>
                </a:lnTo>
                <a:close/>
              </a:path>
            </a:pathLst>
          </a:custGeom>
          <a:blipFill>
            <a:blip r:embed="rId2"/>
            <a:stretch>
              <a:fillRect l="0" t="0" r="0" b="0"/>
            </a:stretch>
          </a:blipFill>
        </p:spPr>
      </p:sp>
      <p:sp>
        <p:nvSpPr>
          <p:cNvPr name="TextBox 3" id="3"/>
          <p:cNvSpPr txBox="true"/>
          <p:nvPr/>
        </p:nvSpPr>
        <p:spPr>
          <a:xfrm rot="0">
            <a:off x="0" y="4329112"/>
            <a:ext cx="18288000" cy="1457325"/>
          </a:xfrm>
          <a:prstGeom prst="rect">
            <a:avLst/>
          </a:prstGeom>
        </p:spPr>
        <p:txBody>
          <a:bodyPr anchor="t" rtlCol="false" tIns="0" lIns="0" bIns="0" rIns="0">
            <a:spAutoFit/>
          </a:bodyPr>
          <a:lstStyle/>
          <a:p>
            <a:pPr algn="ctr">
              <a:lnSpc>
                <a:spcPts val="10199"/>
              </a:lnSpc>
            </a:pPr>
            <a:r>
              <a:rPr lang="en-US" b="true" sz="8499">
                <a:solidFill>
                  <a:srgbClr val="FFFFFF"/>
                </a:solidFill>
                <a:latin typeface="Gotham 1"/>
                <a:ea typeface="Gotham 1"/>
                <a:cs typeface="Gotham 1"/>
                <a:sym typeface="Gotham 1"/>
              </a:rPr>
              <a:t>The Basics of 4-H</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13575113" y="0"/>
            <a:ext cx="4712887" cy="5143500"/>
          </a:xfrm>
          <a:prstGeom prst="rect">
            <a:avLst/>
          </a:prstGeom>
          <a:solidFill>
            <a:srgbClr val="339966"/>
          </a:solidFill>
        </p:spPr>
      </p:sp>
      <p:sp>
        <p:nvSpPr>
          <p:cNvPr name="Freeform 3" id="3"/>
          <p:cNvSpPr/>
          <p:nvPr/>
        </p:nvSpPr>
        <p:spPr>
          <a:xfrm flipH="false" flipV="false" rot="0">
            <a:off x="13390448" y="5143500"/>
            <a:ext cx="4897552" cy="5410901"/>
          </a:xfrm>
          <a:custGeom>
            <a:avLst/>
            <a:gdLst/>
            <a:ahLst/>
            <a:cxnLst/>
            <a:rect r="r" b="b" t="t" l="l"/>
            <a:pathLst>
              <a:path h="5410901" w="4897552">
                <a:moveTo>
                  <a:pt x="0" y="0"/>
                </a:moveTo>
                <a:lnTo>
                  <a:pt x="4897552" y="0"/>
                </a:lnTo>
                <a:lnTo>
                  <a:pt x="4897552" y="5410901"/>
                </a:lnTo>
                <a:lnTo>
                  <a:pt x="0" y="5410901"/>
                </a:lnTo>
                <a:lnTo>
                  <a:pt x="0" y="0"/>
                </a:lnTo>
                <a:close/>
              </a:path>
            </a:pathLst>
          </a:custGeom>
          <a:blipFill>
            <a:blip r:embed="rId2"/>
            <a:stretch>
              <a:fillRect l="-16805" t="0" r="-49021" b="0"/>
            </a:stretch>
          </a:blipFill>
        </p:spPr>
      </p:sp>
      <p:sp>
        <p:nvSpPr>
          <p:cNvPr name="AutoShape 4" id="4"/>
          <p:cNvSpPr/>
          <p:nvPr/>
        </p:nvSpPr>
        <p:spPr>
          <a:xfrm rot="0">
            <a:off x="8862226" y="5143500"/>
            <a:ext cx="4712887" cy="5143500"/>
          </a:xfrm>
          <a:prstGeom prst="rect">
            <a:avLst/>
          </a:prstGeom>
          <a:solidFill>
            <a:srgbClr val="CAE3E9"/>
          </a:solidFill>
        </p:spPr>
      </p:sp>
      <p:sp>
        <p:nvSpPr>
          <p:cNvPr name="Freeform 5" id="5"/>
          <p:cNvSpPr/>
          <p:nvPr/>
        </p:nvSpPr>
        <p:spPr>
          <a:xfrm flipH="false" flipV="false" rot="0">
            <a:off x="8862226" y="-267401"/>
            <a:ext cx="4712887" cy="5410901"/>
          </a:xfrm>
          <a:custGeom>
            <a:avLst/>
            <a:gdLst/>
            <a:ahLst/>
            <a:cxnLst/>
            <a:rect r="r" b="b" t="t" l="l"/>
            <a:pathLst>
              <a:path h="5410901" w="4712887">
                <a:moveTo>
                  <a:pt x="0" y="0"/>
                </a:moveTo>
                <a:lnTo>
                  <a:pt x="4712887" y="0"/>
                </a:lnTo>
                <a:lnTo>
                  <a:pt x="4712887" y="5410901"/>
                </a:lnTo>
                <a:lnTo>
                  <a:pt x="0" y="5410901"/>
                </a:lnTo>
                <a:lnTo>
                  <a:pt x="0" y="0"/>
                </a:lnTo>
                <a:close/>
              </a:path>
            </a:pathLst>
          </a:custGeom>
          <a:blipFill>
            <a:blip r:embed="rId3"/>
            <a:stretch>
              <a:fillRect l="-36108" t="0" r="-36108" b="0"/>
            </a:stretch>
          </a:blipFill>
        </p:spPr>
      </p:sp>
      <p:sp>
        <p:nvSpPr>
          <p:cNvPr name="Freeform 6" id="6"/>
          <p:cNvSpPr/>
          <p:nvPr/>
        </p:nvSpPr>
        <p:spPr>
          <a:xfrm flipH="false" flipV="false" rot="0">
            <a:off x="12962999" y="680413"/>
            <a:ext cx="612114" cy="696573"/>
          </a:xfrm>
          <a:custGeom>
            <a:avLst/>
            <a:gdLst/>
            <a:ahLst/>
            <a:cxnLst/>
            <a:rect r="r" b="b" t="t" l="l"/>
            <a:pathLst>
              <a:path h="696573" w="612114">
                <a:moveTo>
                  <a:pt x="0" y="0"/>
                </a:moveTo>
                <a:lnTo>
                  <a:pt x="612114" y="0"/>
                </a:lnTo>
                <a:lnTo>
                  <a:pt x="612114" y="696574"/>
                </a:lnTo>
                <a:lnTo>
                  <a:pt x="0" y="69657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507908">
            <a:off x="13375719" y="1405301"/>
            <a:ext cx="420061" cy="478021"/>
          </a:xfrm>
          <a:custGeom>
            <a:avLst/>
            <a:gdLst/>
            <a:ahLst/>
            <a:cxnLst/>
            <a:rect r="r" b="b" t="t" l="l"/>
            <a:pathLst>
              <a:path h="478021" w="420061">
                <a:moveTo>
                  <a:pt x="0" y="0"/>
                </a:moveTo>
                <a:lnTo>
                  <a:pt x="420061" y="0"/>
                </a:lnTo>
                <a:lnTo>
                  <a:pt x="420061" y="478021"/>
                </a:lnTo>
                <a:lnTo>
                  <a:pt x="0" y="47802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597887" y="2314299"/>
            <a:ext cx="7412084" cy="5590679"/>
          </a:xfrm>
          <a:prstGeom prst="rect">
            <a:avLst/>
          </a:prstGeom>
        </p:spPr>
        <p:txBody>
          <a:bodyPr anchor="t" rtlCol="false" tIns="0" lIns="0" bIns="0" rIns="0">
            <a:spAutoFit/>
          </a:bodyPr>
          <a:lstStyle/>
          <a:p>
            <a:pPr algn="l" marL="539748" indent="-269874" lvl="1">
              <a:lnSpc>
                <a:spcPts val="3624"/>
              </a:lnSpc>
              <a:spcBef>
                <a:spcPts val="1357"/>
              </a:spcBef>
              <a:buFont typeface="Arial"/>
              <a:buChar char="•"/>
            </a:pPr>
            <a:r>
              <a:rPr lang="en-US" sz="2499">
                <a:solidFill>
                  <a:srgbClr val="000000"/>
                </a:solidFill>
                <a:latin typeface="Gotham 2"/>
                <a:ea typeface="Gotham 2"/>
                <a:cs typeface="Gotham 2"/>
                <a:sym typeface="Gotham 2"/>
              </a:rPr>
              <a:t>Montana 4-H is the youth development program of Montana State University</a:t>
            </a:r>
          </a:p>
          <a:p>
            <a:pPr algn="l" marL="539748" indent="-269874" lvl="1">
              <a:lnSpc>
                <a:spcPts val="3624"/>
              </a:lnSpc>
              <a:spcBef>
                <a:spcPts val="1357"/>
              </a:spcBef>
              <a:buFont typeface="Arial"/>
              <a:buChar char="•"/>
            </a:pPr>
            <a:r>
              <a:rPr lang="en-US" sz="2499">
                <a:solidFill>
                  <a:srgbClr val="000000"/>
                </a:solidFill>
                <a:latin typeface="Gotham 2"/>
                <a:ea typeface="Gotham 2"/>
                <a:cs typeface="Gotham 2"/>
                <a:sym typeface="Gotham 2"/>
              </a:rPr>
              <a:t>4-H is the largest, out-of-school youth development program in the state, reaching over 14,000 youth in all 56 counties and 7 tribal reservations</a:t>
            </a:r>
          </a:p>
          <a:p>
            <a:pPr algn="l" marL="539748" indent="-269874" lvl="1">
              <a:lnSpc>
                <a:spcPts val="3624"/>
              </a:lnSpc>
              <a:spcBef>
                <a:spcPts val="1357"/>
              </a:spcBef>
              <a:buFont typeface="Arial"/>
              <a:buChar char="•"/>
            </a:pPr>
            <a:r>
              <a:rPr lang="en-US" sz="2499">
                <a:solidFill>
                  <a:srgbClr val="000000"/>
                </a:solidFill>
                <a:latin typeface="Gotham 2"/>
                <a:ea typeface="Gotham 2"/>
                <a:cs typeface="Gotham 2"/>
                <a:sym typeface="Gotham 2"/>
              </a:rPr>
              <a:t>Mission: 4-H empowers youth to reach their full potential, working and learning in partnership with caring adults</a:t>
            </a:r>
          </a:p>
          <a:p>
            <a:pPr algn="l" marL="539748" indent="-269874" lvl="1">
              <a:lnSpc>
                <a:spcPts val="3624"/>
              </a:lnSpc>
              <a:spcBef>
                <a:spcPts val="1357"/>
              </a:spcBef>
              <a:buFont typeface="Arial"/>
              <a:buChar char="•"/>
            </a:pPr>
            <a:r>
              <a:rPr lang="en-US" sz="2499">
                <a:solidFill>
                  <a:srgbClr val="000000"/>
                </a:solidFill>
                <a:latin typeface="Gotham 2"/>
                <a:ea typeface="Gotham 2"/>
                <a:cs typeface="Gotham 2"/>
                <a:sym typeface="Gotham 2"/>
              </a:rPr>
              <a:t>4-H offers more than 200 different projects and learning experiences</a:t>
            </a:r>
          </a:p>
        </p:txBody>
      </p:sp>
      <p:sp>
        <p:nvSpPr>
          <p:cNvPr name="TextBox 9" id="9"/>
          <p:cNvSpPr txBox="true"/>
          <p:nvPr/>
        </p:nvSpPr>
        <p:spPr>
          <a:xfrm rot="0">
            <a:off x="995326" y="833698"/>
            <a:ext cx="6617206" cy="1224619"/>
          </a:xfrm>
          <a:prstGeom prst="rect">
            <a:avLst/>
          </a:prstGeom>
        </p:spPr>
        <p:txBody>
          <a:bodyPr anchor="t" rtlCol="false" tIns="0" lIns="0" bIns="0" rIns="0">
            <a:spAutoFit/>
          </a:bodyPr>
          <a:lstStyle/>
          <a:p>
            <a:pPr algn="l" marL="0" indent="0" lvl="0">
              <a:lnSpc>
                <a:spcPts val="8088"/>
              </a:lnSpc>
            </a:pPr>
            <a:r>
              <a:rPr lang="en-US" sz="8088" spc="-202">
                <a:solidFill>
                  <a:srgbClr val="339966"/>
                </a:solidFill>
                <a:latin typeface="Gotham 3"/>
                <a:ea typeface="Gotham 3"/>
                <a:cs typeface="Gotham 3"/>
                <a:sym typeface="Gotham 3"/>
              </a:rPr>
              <a:t>What is 4-H?</a:t>
            </a:r>
          </a:p>
        </p:txBody>
      </p:sp>
      <p:sp>
        <p:nvSpPr>
          <p:cNvPr name="TextBox 10" id="10"/>
          <p:cNvSpPr txBox="true"/>
          <p:nvPr/>
        </p:nvSpPr>
        <p:spPr>
          <a:xfrm rot="0">
            <a:off x="9001108" y="7113769"/>
            <a:ext cx="4435122" cy="1069612"/>
          </a:xfrm>
          <a:prstGeom prst="rect">
            <a:avLst/>
          </a:prstGeom>
        </p:spPr>
        <p:txBody>
          <a:bodyPr anchor="t" rtlCol="false" tIns="0" lIns="0" bIns="0" rIns="0">
            <a:spAutoFit/>
          </a:bodyPr>
          <a:lstStyle/>
          <a:p>
            <a:pPr algn="ctr" marL="0" indent="0" lvl="0">
              <a:lnSpc>
                <a:spcPts val="4111"/>
              </a:lnSpc>
              <a:spcBef>
                <a:spcPts val="3083"/>
              </a:spcBef>
            </a:pPr>
            <a:r>
              <a:rPr lang="en-US" sz="2835">
                <a:solidFill>
                  <a:srgbClr val="003E7E"/>
                </a:solidFill>
                <a:latin typeface="Gotham 3"/>
                <a:ea typeface="Gotham 3"/>
                <a:cs typeface="Gotham 3"/>
                <a:sym typeface="Gotham 3"/>
              </a:rPr>
              <a:t>4 Hs': Head, Heart, Hands, and Health</a:t>
            </a:r>
          </a:p>
        </p:txBody>
      </p:sp>
      <p:sp>
        <p:nvSpPr>
          <p:cNvPr name="TextBox 11" id="11"/>
          <p:cNvSpPr txBox="true"/>
          <p:nvPr/>
        </p:nvSpPr>
        <p:spPr>
          <a:xfrm rot="0">
            <a:off x="13736036" y="2000721"/>
            <a:ext cx="4391041" cy="1199012"/>
          </a:xfrm>
          <a:prstGeom prst="rect">
            <a:avLst/>
          </a:prstGeom>
        </p:spPr>
        <p:txBody>
          <a:bodyPr anchor="t" rtlCol="false" tIns="0" lIns="0" bIns="0" rIns="0">
            <a:spAutoFit/>
          </a:bodyPr>
          <a:lstStyle/>
          <a:p>
            <a:pPr algn="ctr" marL="0" indent="0" lvl="0">
              <a:lnSpc>
                <a:spcPts val="4637"/>
              </a:lnSpc>
              <a:spcBef>
                <a:spcPts val="3478"/>
              </a:spcBef>
            </a:pPr>
            <a:r>
              <a:rPr lang="en-US" sz="3198">
                <a:solidFill>
                  <a:srgbClr val="FFFFFF"/>
                </a:solidFill>
                <a:latin typeface="Gotham 3"/>
                <a:ea typeface="Gotham 3"/>
                <a:cs typeface="Gotham 3"/>
                <a:sym typeface="Gotham 3"/>
              </a:rPr>
              <a:t>Motto: "To make the best better"</a:t>
            </a:r>
          </a:p>
        </p:txBody>
      </p:sp>
      <p:sp>
        <p:nvSpPr>
          <p:cNvPr name="Freeform 12" id="12"/>
          <p:cNvSpPr/>
          <p:nvPr/>
        </p:nvSpPr>
        <p:spPr>
          <a:xfrm flipH="false" flipV="false" rot="0">
            <a:off x="1028700" y="8691224"/>
            <a:ext cx="7044796" cy="915823"/>
          </a:xfrm>
          <a:custGeom>
            <a:avLst/>
            <a:gdLst/>
            <a:ahLst/>
            <a:cxnLst/>
            <a:rect r="r" b="b" t="t" l="l"/>
            <a:pathLst>
              <a:path h="915823" w="7044796">
                <a:moveTo>
                  <a:pt x="0" y="0"/>
                </a:moveTo>
                <a:lnTo>
                  <a:pt x="7044796" y="0"/>
                </a:lnTo>
                <a:lnTo>
                  <a:pt x="7044796" y="915823"/>
                </a:lnTo>
                <a:lnTo>
                  <a:pt x="0" y="915823"/>
                </a:lnTo>
                <a:lnTo>
                  <a:pt x="0" y="0"/>
                </a:lnTo>
                <a:close/>
              </a:path>
            </a:pathLst>
          </a:custGeom>
          <a:blipFill>
            <a:blip r:embed="rId6"/>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21203" y="475889"/>
            <a:ext cx="17845594" cy="9335223"/>
          </a:xfrm>
          <a:custGeom>
            <a:avLst/>
            <a:gdLst/>
            <a:ahLst/>
            <a:cxnLst/>
            <a:rect r="r" b="b" t="t" l="l"/>
            <a:pathLst>
              <a:path h="9335223" w="17845594">
                <a:moveTo>
                  <a:pt x="0" y="0"/>
                </a:moveTo>
                <a:lnTo>
                  <a:pt x="17845594" y="0"/>
                </a:lnTo>
                <a:lnTo>
                  <a:pt x="17845594" y="9335222"/>
                </a:lnTo>
                <a:lnTo>
                  <a:pt x="0" y="9335222"/>
                </a:lnTo>
                <a:lnTo>
                  <a:pt x="0" y="0"/>
                </a:lnTo>
                <a:close/>
              </a:path>
            </a:pathLst>
          </a:custGeom>
          <a:blipFill>
            <a:blip r:embed="rId2"/>
            <a:stretch>
              <a:fillRect l="0" t="0" r="0" b="0"/>
            </a:stretch>
          </a:blipFill>
        </p:spPr>
      </p:sp>
      <p:sp>
        <p:nvSpPr>
          <p:cNvPr name="Freeform 3" id="3"/>
          <p:cNvSpPr/>
          <p:nvPr/>
        </p:nvSpPr>
        <p:spPr>
          <a:xfrm flipH="false" flipV="false" rot="0">
            <a:off x="4046913" y="1933634"/>
            <a:ext cx="10194173" cy="6133571"/>
          </a:xfrm>
          <a:custGeom>
            <a:avLst/>
            <a:gdLst/>
            <a:ahLst/>
            <a:cxnLst/>
            <a:rect r="r" b="b" t="t" l="l"/>
            <a:pathLst>
              <a:path h="6133571" w="10194173">
                <a:moveTo>
                  <a:pt x="0" y="0"/>
                </a:moveTo>
                <a:lnTo>
                  <a:pt x="10194174" y="0"/>
                </a:lnTo>
                <a:lnTo>
                  <a:pt x="10194174" y="6133571"/>
                </a:lnTo>
                <a:lnTo>
                  <a:pt x="0" y="6133571"/>
                </a:lnTo>
                <a:lnTo>
                  <a:pt x="0" y="0"/>
                </a:lnTo>
                <a:close/>
              </a:path>
            </a:pathLst>
          </a:custGeom>
          <a:blipFill>
            <a:blip r:embed="rId3"/>
            <a:stretch>
              <a:fillRect l="-32402" t="0" r="0" b="-52"/>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21203" y="475889"/>
            <a:ext cx="17845594" cy="9335223"/>
          </a:xfrm>
          <a:custGeom>
            <a:avLst/>
            <a:gdLst/>
            <a:ahLst/>
            <a:cxnLst/>
            <a:rect r="r" b="b" t="t" l="l"/>
            <a:pathLst>
              <a:path h="9335223" w="17845594">
                <a:moveTo>
                  <a:pt x="0" y="0"/>
                </a:moveTo>
                <a:lnTo>
                  <a:pt x="17845594" y="0"/>
                </a:lnTo>
                <a:lnTo>
                  <a:pt x="17845594" y="9335222"/>
                </a:lnTo>
                <a:lnTo>
                  <a:pt x="0" y="9335222"/>
                </a:lnTo>
                <a:lnTo>
                  <a:pt x="0" y="0"/>
                </a:lnTo>
                <a:close/>
              </a:path>
            </a:pathLst>
          </a:custGeom>
          <a:blipFill>
            <a:blip r:embed="rId2"/>
            <a:stretch>
              <a:fillRect l="0" t="0" r="0" b="0"/>
            </a:stretch>
          </a:blipFill>
        </p:spPr>
      </p:sp>
      <p:sp>
        <p:nvSpPr>
          <p:cNvPr name="Freeform 3" id="3"/>
          <p:cNvSpPr/>
          <p:nvPr/>
        </p:nvSpPr>
        <p:spPr>
          <a:xfrm flipH="false" flipV="false" rot="0">
            <a:off x="4026309" y="475889"/>
            <a:ext cx="10235382" cy="9650162"/>
          </a:xfrm>
          <a:custGeom>
            <a:avLst/>
            <a:gdLst/>
            <a:ahLst/>
            <a:cxnLst/>
            <a:rect r="r" b="b" t="t" l="l"/>
            <a:pathLst>
              <a:path h="9650162" w="10235382">
                <a:moveTo>
                  <a:pt x="0" y="0"/>
                </a:moveTo>
                <a:lnTo>
                  <a:pt x="10235382" y="0"/>
                </a:lnTo>
                <a:lnTo>
                  <a:pt x="10235382" y="9650162"/>
                </a:lnTo>
                <a:lnTo>
                  <a:pt x="0" y="9650162"/>
                </a:lnTo>
                <a:lnTo>
                  <a:pt x="0" y="0"/>
                </a:lnTo>
                <a:close/>
              </a:path>
            </a:pathLst>
          </a:custGeom>
          <a:blipFill>
            <a:blip r:embed="rId3"/>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8956" y="4139654"/>
            <a:ext cx="3312853" cy="4417138"/>
          </a:xfrm>
          <a:custGeom>
            <a:avLst/>
            <a:gdLst/>
            <a:ahLst/>
            <a:cxnLst/>
            <a:rect r="r" b="b" t="t" l="l"/>
            <a:pathLst>
              <a:path h="4417138" w="3312853">
                <a:moveTo>
                  <a:pt x="0" y="0"/>
                </a:moveTo>
                <a:lnTo>
                  <a:pt x="3312853" y="0"/>
                </a:lnTo>
                <a:lnTo>
                  <a:pt x="3312853" y="4417137"/>
                </a:lnTo>
                <a:lnTo>
                  <a:pt x="0" y="4417137"/>
                </a:lnTo>
                <a:lnTo>
                  <a:pt x="0" y="0"/>
                </a:lnTo>
                <a:close/>
              </a:path>
            </a:pathLst>
          </a:custGeom>
          <a:blipFill>
            <a:blip r:embed="rId2"/>
            <a:stretch>
              <a:fillRect l="0" t="0" r="0" b="0"/>
            </a:stretch>
          </a:blipFill>
        </p:spPr>
      </p:sp>
      <p:sp>
        <p:nvSpPr>
          <p:cNvPr name="Freeform 3" id="3"/>
          <p:cNvSpPr/>
          <p:nvPr/>
        </p:nvSpPr>
        <p:spPr>
          <a:xfrm flipH="false" flipV="false" rot="0">
            <a:off x="4073064" y="455834"/>
            <a:ext cx="4099637" cy="3279709"/>
          </a:xfrm>
          <a:custGeom>
            <a:avLst/>
            <a:gdLst/>
            <a:ahLst/>
            <a:cxnLst/>
            <a:rect r="r" b="b" t="t" l="l"/>
            <a:pathLst>
              <a:path h="3279709" w="4099637">
                <a:moveTo>
                  <a:pt x="0" y="0"/>
                </a:moveTo>
                <a:lnTo>
                  <a:pt x="4099637" y="0"/>
                </a:lnTo>
                <a:lnTo>
                  <a:pt x="4099637" y="3279709"/>
                </a:lnTo>
                <a:lnTo>
                  <a:pt x="0" y="3279709"/>
                </a:lnTo>
                <a:lnTo>
                  <a:pt x="0" y="0"/>
                </a:lnTo>
                <a:close/>
              </a:path>
            </a:pathLst>
          </a:custGeom>
          <a:blipFill>
            <a:blip r:embed="rId3"/>
            <a:stretch>
              <a:fillRect l="0" t="0" r="0" b="0"/>
            </a:stretch>
          </a:blipFill>
        </p:spPr>
      </p:sp>
      <p:sp>
        <p:nvSpPr>
          <p:cNvPr name="Freeform 4" id="4"/>
          <p:cNvSpPr/>
          <p:nvPr/>
        </p:nvSpPr>
        <p:spPr>
          <a:xfrm flipH="false" flipV="false" rot="0">
            <a:off x="9499219" y="3576710"/>
            <a:ext cx="2602272" cy="3903408"/>
          </a:xfrm>
          <a:custGeom>
            <a:avLst/>
            <a:gdLst/>
            <a:ahLst/>
            <a:cxnLst/>
            <a:rect r="r" b="b" t="t" l="l"/>
            <a:pathLst>
              <a:path h="3903408" w="2602272">
                <a:moveTo>
                  <a:pt x="0" y="0"/>
                </a:moveTo>
                <a:lnTo>
                  <a:pt x="2602272" y="0"/>
                </a:lnTo>
                <a:lnTo>
                  <a:pt x="2602272" y="3903407"/>
                </a:lnTo>
                <a:lnTo>
                  <a:pt x="0" y="3903407"/>
                </a:lnTo>
                <a:lnTo>
                  <a:pt x="0" y="0"/>
                </a:lnTo>
                <a:close/>
              </a:path>
            </a:pathLst>
          </a:custGeom>
          <a:blipFill>
            <a:blip r:embed="rId4"/>
            <a:stretch>
              <a:fillRect l="0" t="0" r="0" b="0"/>
            </a:stretch>
          </a:blipFill>
        </p:spPr>
      </p:sp>
      <p:sp>
        <p:nvSpPr>
          <p:cNvPr name="Freeform 5" id="5"/>
          <p:cNvSpPr/>
          <p:nvPr/>
        </p:nvSpPr>
        <p:spPr>
          <a:xfrm flipH="false" flipV="false" rot="0">
            <a:off x="13187917" y="7350601"/>
            <a:ext cx="4071383" cy="2752482"/>
          </a:xfrm>
          <a:custGeom>
            <a:avLst/>
            <a:gdLst/>
            <a:ahLst/>
            <a:cxnLst/>
            <a:rect r="r" b="b" t="t" l="l"/>
            <a:pathLst>
              <a:path h="2752482" w="4071383">
                <a:moveTo>
                  <a:pt x="0" y="0"/>
                </a:moveTo>
                <a:lnTo>
                  <a:pt x="4071383" y="0"/>
                </a:lnTo>
                <a:lnTo>
                  <a:pt x="4071383" y="2752482"/>
                </a:lnTo>
                <a:lnTo>
                  <a:pt x="0" y="2752482"/>
                </a:lnTo>
                <a:lnTo>
                  <a:pt x="0" y="0"/>
                </a:lnTo>
                <a:close/>
              </a:path>
            </a:pathLst>
          </a:custGeom>
          <a:blipFill>
            <a:blip r:embed="rId5"/>
            <a:stretch>
              <a:fillRect l="-8495" t="-16787" r="-8598" b="0"/>
            </a:stretch>
          </a:blipFill>
        </p:spPr>
      </p:sp>
      <p:sp>
        <p:nvSpPr>
          <p:cNvPr name="Freeform 6" id="6"/>
          <p:cNvSpPr/>
          <p:nvPr/>
        </p:nvSpPr>
        <p:spPr>
          <a:xfrm flipH="false" flipV="false" rot="0">
            <a:off x="3886166" y="6502678"/>
            <a:ext cx="4928223" cy="3477391"/>
          </a:xfrm>
          <a:custGeom>
            <a:avLst/>
            <a:gdLst/>
            <a:ahLst/>
            <a:cxnLst/>
            <a:rect r="r" b="b" t="t" l="l"/>
            <a:pathLst>
              <a:path h="3477391" w="4928223">
                <a:moveTo>
                  <a:pt x="0" y="0"/>
                </a:moveTo>
                <a:lnTo>
                  <a:pt x="4928223" y="0"/>
                </a:lnTo>
                <a:lnTo>
                  <a:pt x="4928223" y="3477391"/>
                </a:lnTo>
                <a:lnTo>
                  <a:pt x="0" y="3477391"/>
                </a:lnTo>
                <a:lnTo>
                  <a:pt x="0" y="0"/>
                </a:lnTo>
                <a:close/>
              </a:path>
            </a:pathLst>
          </a:custGeom>
          <a:blipFill>
            <a:blip r:embed="rId6"/>
            <a:stretch>
              <a:fillRect l="0" t="-3081" r="0" b="-3081"/>
            </a:stretch>
          </a:blipFill>
        </p:spPr>
      </p:sp>
      <p:sp>
        <p:nvSpPr>
          <p:cNvPr name="Freeform 7" id="7"/>
          <p:cNvSpPr/>
          <p:nvPr/>
        </p:nvSpPr>
        <p:spPr>
          <a:xfrm flipH="false" flipV="false" rot="0">
            <a:off x="12720616" y="373233"/>
            <a:ext cx="3190984" cy="4254646"/>
          </a:xfrm>
          <a:custGeom>
            <a:avLst/>
            <a:gdLst/>
            <a:ahLst/>
            <a:cxnLst/>
            <a:rect r="r" b="b" t="t" l="l"/>
            <a:pathLst>
              <a:path h="4254646" w="3190984">
                <a:moveTo>
                  <a:pt x="0" y="0"/>
                </a:moveTo>
                <a:lnTo>
                  <a:pt x="3190984" y="0"/>
                </a:lnTo>
                <a:lnTo>
                  <a:pt x="3190984" y="4254645"/>
                </a:lnTo>
                <a:lnTo>
                  <a:pt x="0" y="4254645"/>
                </a:lnTo>
                <a:lnTo>
                  <a:pt x="0" y="0"/>
                </a:lnTo>
                <a:close/>
              </a:path>
            </a:pathLst>
          </a:custGeom>
          <a:blipFill>
            <a:blip r:embed="rId7"/>
            <a:stretch>
              <a:fillRect l="0" t="0" r="0" b="0"/>
            </a:stretch>
          </a:blipFill>
        </p:spPr>
      </p:sp>
      <p:grpSp>
        <p:nvGrpSpPr>
          <p:cNvPr name="Group 8" id="8"/>
          <p:cNvGrpSpPr/>
          <p:nvPr/>
        </p:nvGrpSpPr>
        <p:grpSpPr>
          <a:xfrm rot="0">
            <a:off x="9715106" y="7480117"/>
            <a:ext cx="2170499" cy="2493449"/>
            <a:chOff x="0" y="0"/>
            <a:chExt cx="2893998" cy="3324599"/>
          </a:xfrm>
        </p:grpSpPr>
        <p:sp>
          <p:nvSpPr>
            <p:cNvPr name="TextBox 9" id="9"/>
            <p:cNvSpPr txBox="true"/>
            <p:nvPr/>
          </p:nvSpPr>
          <p:spPr>
            <a:xfrm rot="0">
              <a:off x="374175" y="-209550"/>
              <a:ext cx="2145648" cy="3002294"/>
            </a:xfrm>
            <a:prstGeom prst="rect">
              <a:avLst/>
            </a:prstGeom>
          </p:spPr>
          <p:txBody>
            <a:bodyPr anchor="t" rtlCol="false" tIns="0" lIns="0" bIns="0" rIns="0">
              <a:spAutoFit/>
            </a:bodyPr>
            <a:lstStyle/>
            <a:p>
              <a:pPr algn="ctr">
                <a:lnSpc>
                  <a:spcPts val="14956"/>
                </a:lnSpc>
              </a:pPr>
              <a:r>
                <a:rPr lang="en-US" sz="10682">
                  <a:solidFill>
                    <a:srgbClr val="004438"/>
                  </a:solidFill>
                  <a:latin typeface="Franklin Gothic Demi"/>
                  <a:ea typeface="Franklin Gothic Demi"/>
                  <a:cs typeface="Franklin Gothic Demi"/>
                  <a:sym typeface="Franklin Gothic Demi"/>
                </a:rPr>
                <a:t>2X</a:t>
              </a:r>
            </a:p>
            <a:p>
              <a:pPr algn="ctr">
                <a:lnSpc>
                  <a:spcPts val="3079"/>
                </a:lnSpc>
              </a:pPr>
            </a:p>
          </p:txBody>
        </p:sp>
        <p:sp>
          <p:nvSpPr>
            <p:cNvPr name="TextBox 10" id="10"/>
            <p:cNvSpPr txBox="true"/>
            <p:nvPr/>
          </p:nvSpPr>
          <p:spPr>
            <a:xfrm rot="0">
              <a:off x="0" y="1861707"/>
              <a:ext cx="2893998" cy="1462892"/>
            </a:xfrm>
            <a:prstGeom prst="rect">
              <a:avLst/>
            </a:prstGeom>
          </p:spPr>
          <p:txBody>
            <a:bodyPr anchor="t" rtlCol="false" tIns="0" lIns="0" bIns="0" rIns="0">
              <a:spAutoFit/>
            </a:bodyPr>
            <a:lstStyle/>
            <a:p>
              <a:pPr algn="ctr">
                <a:lnSpc>
                  <a:spcPts val="3079"/>
                </a:lnSpc>
              </a:pPr>
              <a:r>
                <a:rPr lang="en-US" sz="2199">
                  <a:solidFill>
                    <a:srgbClr val="004438"/>
                  </a:solidFill>
                  <a:latin typeface="Franklin Gothic Book"/>
                  <a:ea typeface="Franklin Gothic Book"/>
                  <a:cs typeface="Franklin Gothic Book"/>
                  <a:sym typeface="Franklin Gothic Book"/>
                </a:rPr>
                <a:t>more likely to make healthier choices.</a:t>
              </a:r>
            </a:p>
          </p:txBody>
        </p:sp>
      </p:grpSp>
      <p:grpSp>
        <p:nvGrpSpPr>
          <p:cNvPr name="Group 11" id="11"/>
          <p:cNvGrpSpPr/>
          <p:nvPr/>
        </p:nvGrpSpPr>
        <p:grpSpPr>
          <a:xfrm rot="0">
            <a:off x="309943" y="455834"/>
            <a:ext cx="2970880" cy="3362976"/>
            <a:chOff x="0" y="0"/>
            <a:chExt cx="3961173" cy="4483968"/>
          </a:xfrm>
        </p:grpSpPr>
        <p:sp>
          <p:nvSpPr>
            <p:cNvPr name="TextBox 12" id="12"/>
            <p:cNvSpPr txBox="true"/>
            <p:nvPr/>
          </p:nvSpPr>
          <p:spPr>
            <a:xfrm rot="0">
              <a:off x="439802" y="-285750"/>
              <a:ext cx="2936865" cy="4108332"/>
            </a:xfrm>
            <a:prstGeom prst="rect">
              <a:avLst/>
            </a:prstGeom>
          </p:spPr>
          <p:txBody>
            <a:bodyPr anchor="t" rtlCol="false" tIns="0" lIns="0" bIns="0" rIns="0">
              <a:spAutoFit/>
            </a:bodyPr>
            <a:lstStyle/>
            <a:p>
              <a:pPr algn="ctr">
                <a:lnSpc>
                  <a:spcPts val="20471"/>
                </a:lnSpc>
              </a:pPr>
              <a:r>
                <a:rPr lang="en-US" sz="14622">
                  <a:solidFill>
                    <a:srgbClr val="339966"/>
                  </a:solidFill>
                  <a:latin typeface="Franklin Gothic Demi"/>
                  <a:ea typeface="Franklin Gothic Demi"/>
                  <a:cs typeface="Franklin Gothic Demi"/>
                  <a:sym typeface="Franklin Gothic Demi"/>
                </a:rPr>
                <a:t>4X</a:t>
              </a:r>
            </a:p>
            <a:p>
              <a:pPr algn="ctr">
                <a:lnSpc>
                  <a:spcPts val="4215"/>
                </a:lnSpc>
              </a:pPr>
            </a:p>
          </p:txBody>
        </p:sp>
        <p:sp>
          <p:nvSpPr>
            <p:cNvPr name="TextBox 13" id="13"/>
            <p:cNvSpPr txBox="true"/>
            <p:nvPr/>
          </p:nvSpPr>
          <p:spPr>
            <a:xfrm rot="0">
              <a:off x="0" y="2480139"/>
              <a:ext cx="3961173" cy="2003829"/>
            </a:xfrm>
            <a:prstGeom prst="rect">
              <a:avLst/>
            </a:prstGeom>
          </p:spPr>
          <p:txBody>
            <a:bodyPr anchor="t" rtlCol="false" tIns="0" lIns="0" bIns="0" rIns="0">
              <a:spAutoFit/>
            </a:bodyPr>
            <a:lstStyle/>
            <a:p>
              <a:pPr algn="ctr">
                <a:lnSpc>
                  <a:spcPts val="4214"/>
                </a:lnSpc>
              </a:pPr>
              <a:r>
                <a:rPr lang="en-US" sz="3010">
                  <a:solidFill>
                    <a:srgbClr val="339966"/>
                  </a:solidFill>
                  <a:latin typeface="Franklin Gothic Book"/>
                  <a:ea typeface="Franklin Gothic Book"/>
                  <a:cs typeface="Franklin Gothic Book"/>
                  <a:sym typeface="Franklin Gothic Book"/>
                </a:rPr>
                <a:t>more likely to contribute to their communities.</a:t>
              </a:r>
            </a:p>
          </p:txBody>
        </p:sp>
      </p:grpSp>
      <p:grpSp>
        <p:nvGrpSpPr>
          <p:cNvPr name="Group 14" id="14"/>
          <p:cNvGrpSpPr/>
          <p:nvPr/>
        </p:nvGrpSpPr>
        <p:grpSpPr>
          <a:xfrm rot="0">
            <a:off x="4073064" y="3576710"/>
            <a:ext cx="4329160" cy="3324267"/>
            <a:chOff x="0" y="0"/>
            <a:chExt cx="5772214" cy="4432356"/>
          </a:xfrm>
        </p:grpSpPr>
        <p:sp>
          <p:nvSpPr>
            <p:cNvPr name="TextBox 15" id="15"/>
            <p:cNvSpPr txBox="true"/>
            <p:nvPr/>
          </p:nvSpPr>
          <p:spPr>
            <a:xfrm rot="0">
              <a:off x="0" y="-209550"/>
              <a:ext cx="5772214" cy="4641906"/>
            </a:xfrm>
            <a:prstGeom prst="rect">
              <a:avLst/>
            </a:prstGeom>
          </p:spPr>
          <p:txBody>
            <a:bodyPr anchor="t" rtlCol="false" tIns="0" lIns="0" bIns="0" rIns="0">
              <a:spAutoFit/>
            </a:bodyPr>
            <a:lstStyle/>
            <a:p>
              <a:pPr algn="ctr">
                <a:lnSpc>
                  <a:spcPts val="14141"/>
                </a:lnSpc>
              </a:pPr>
              <a:r>
                <a:rPr lang="en-US" sz="10100">
                  <a:solidFill>
                    <a:srgbClr val="F3705A"/>
                  </a:solidFill>
                  <a:latin typeface="Franklin Gothic Demi"/>
                  <a:ea typeface="Franklin Gothic Demi"/>
                  <a:cs typeface="Franklin Gothic Demi"/>
                  <a:sym typeface="Franklin Gothic Demi"/>
                </a:rPr>
                <a:t>66%</a:t>
              </a:r>
            </a:p>
            <a:p>
              <a:pPr algn="ctr">
                <a:lnSpc>
                  <a:spcPts val="14141"/>
                </a:lnSpc>
              </a:pPr>
            </a:p>
          </p:txBody>
        </p:sp>
        <p:sp>
          <p:nvSpPr>
            <p:cNvPr name="TextBox 16" id="16"/>
            <p:cNvSpPr txBox="true"/>
            <p:nvPr/>
          </p:nvSpPr>
          <p:spPr>
            <a:xfrm rot="0">
              <a:off x="1202085" y="1765062"/>
              <a:ext cx="3303398" cy="1852916"/>
            </a:xfrm>
            <a:prstGeom prst="rect">
              <a:avLst/>
            </a:prstGeom>
          </p:spPr>
          <p:txBody>
            <a:bodyPr anchor="t" rtlCol="false" tIns="0" lIns="0" bIns="0" rIns="0">
              <a:spAutoFit/>
            </a:bodyPr>
            <a:lstStyle/>
            <a:p>
              <a:pPr algn="ctr">
                <a:lnSpc>
                  <a:spcPts val="2907"/>
                </a:lnSpc>
              </a:pPr>
              <a:r>
                <a:rPr lang="en-US" sz="2076">
                  <a:solidFill>
                    <a:srgbClr val="F3705A"/>
                  </a:solidFill>
                  <a:latin typeface="Franklin Gothic Book"/>
                  <a:ea typeface="Franklin Gothic Book"/>
                  <a:cs typeface="Franklin Gothic Book"/>
                  <a:sym typeface="Franklin Gothic Book"/>
                </a:rPr>
                <a:t>reported they are more willing to speak in front of groups after joining 4-H</a:t>
              </a:r>
            </a:p>
          </p:txBody>
        </p:sp>
      </p:grpSp>
      <p:grpSp>
        <p:nvGrpSpPr>
          <p:cNvPr name="Group 17" id="17"/>
          <p:cNvGrpSpPr/>
          <p:nvPr/>
        </p:nvGrpSpPr>
        <p:grpSpPr>
          <a:xfrm rot="0">
            <a:off x="13076411" y="4751703"/>
            <a:ext cx="4475217" cy="2476488"/>
            <a:chOff x="0" y="0"/>
            <a:chExt cx="5966955" cy="3301984"/>
          </a:xfrm>
        </p:grpSpPr>
        <p:sp>
          <p:nvSpPr>
            <p:cNvPr name="TextBox 18" id="18"/>
            <p:cNvSpPr txBox="true"/>
            <p:nvPr/>
          </p:nvSpPr>
          <p:spPr>
            <a:xfrm rot="0">
              <a:off x="0" y="-161925"/>
              <a:ext cx="5966955" cy="1787763"/>
            </a:xfrm>
            <a:prstGeom prst="rect">
              <a:avLst/>
            </a:prstGeom>
          </p:spPr>
          <p:txBody>
            <a:bodyPr anchor="t" rtlCol="false" tIns="0" lIns="0" bIns="0" rIns="0">
              <a:spAutoFit/>
            </a:bodyPr>
            <a:lstStyle/>
            <a:p>
              <a:pPr algn="ctr">
                <a:lnSpc>
                  <a:spcPts val="11241"/>
                </a:lnSpc>
              </a:pPr>
              <a:r>
                <a:rPr lang="en-US" sz="8029">
                  <a:solidFill>
                    <a:srgbClr val="003F7F"/>
                  </a:solidFill>
                  <a:latin typeface="Franklin Gothic Demi"/>
                  <a:ea typeface="Franklin Gothic Demi"/>
                  <a:cs typeface="Franklin Gothic Demi"/>
                  <a:sym typeface="Franklin Gothic Demi"/>
                </a:rPr>
                <a:t>70%</a:t>
              </a:r>
            </a:p>
          </p:txBody>
        </p:sp>
        <p:sp>
          <p:nvSpPr>
            <p:cNvPr name="TextBox 19" id="19"/>
            <p:cNvSpPr txBox="true"/>
            <p:nvPr/>
          </p:nvSpPr>
          <p:spPr>
            <a:xfrm rot="0">
              <a:off x="1242641" y="1393420"/>
              <a:ext cx="3414847" cy="1908563"/>
            </a:xfrm>
            <a:prstGeom prst="rect">
              <a:avLst/>
            </a:prstGeom>
          </p:spPr>
          <p:txBody>
            <a:bodyPr anchor="t" rtlCol="false" tIns="0" lIns="0" bIns="0" rIns="0">
              <a:spAutoFit/>
            </a:bodyPr>
            <a:lstStyle/>
            <a:p>
              <a:pPr algn="ctr">
                <a:lnSpc>
                  <a:spcPts val="2871"/>
                </a:lnSpc>
              </a:pPr>
              <a:r>
                <a:rPr lang="en-US" sz="2051">
                  <a:solidFill>
                    <a:srgbClr val="003F7F"/>
                  </a:solidFill>
                  <a:latin typeface="Franklin Gothic Book"/>
                  <a:ea typeface="Franklin Gothic Book"/>
                  <a:cs typeface="Franklin Gothic Book"/>
                  <a:sym typeface="Franklin Gothic Book"/>
                </a:rPr>
                <a:t>indicated knowing how to prepare a presentation after participating in 4-H</a:t>
              </a:r>
            </a:p>
          </p:txBody>
        </p:sp>
      </p:grpSp>
      <p:grpSp>
        <p:nvGrpSpPr>
          <p:cNvPr name="Group 20" id="20"/>
          <p:cNvGrpSpPr/>
          <p:nvPr/>
        </p:nvGrpSpPr>
        <p:grpSpPr>
          <a:xfrm rot="0">
            <a:off x="8524299" y="389589"/>
            <a:ext cx="4552111" cy="3495466"/>
            <a:chOff x="0" y="0"/>
            <a:chExt cx="6069482" cy="4660621"/>
          </a:xfrm>
        </p:grpSpPr>
        <p:sp>
          <p:nvSpPr>
            <p:cNvPr name="TextBox 21" id="21"/>
            <p:cNvSpPr txBox="true"/>
            <p:nvPr/>
          </p:nvSpPr>
          <p:spPr>
            <a:xfrm rot="0">
              <a:off x="0" y="-200025"/>
              <a:ext cx="6069482" cy="4860646"/>
            </a:xfrm>
            <a:prstGeom prst="rect">
              <a:avLst/>
            </a:prstGeom>
          </p:spPr>
          <p:txBody>
            <a:bodyPr anchor="t" rtlCol="false" tIns="0" lIns="0" bIns="0" rIns="0">
              <a:spAutoFit/>
            </a:bodyPr>
            <a:lstStyle/>
            <a:p>
              <a:pPr algn="ctr">
                <a:lnSpc>
                  <a:spcPts val="14869"/>
                </a:lnSpc>
              </a:pPr>
              <a:r>
                <a:rPr lang="en-US" sz="10621">
                  <a:solidFill>
                    <a:srgbClr val="BED600"/>
                  </a:solidFill>
                  <a:latin typeface="Franklin Gothic Demi"/>
                  <a:ea typeface="Franklin Gothic Demi"/>
                  <a:cs typeface="Franklin Gothic Demi"/>
                  <a:sym typeface="Franklin Gothic Demi"/>
                </a:rPr>
                <a:t>42%</a:t>
              </a:r>
            </a:p>
            <a:p>
              <a:pPr algn="ctr">
                <a:lnSpc>
                  <a:spcPts val="14869"/>
                </a:lnSpc>
              </a:pPr>
            </a:p>
          </p:txBody>
        </p:sp>
        <p:sp>
          <p:nvSpPr>
            <p:cNvPr name="TextBox 22" id="22"/>
            <p:cNvSpPr txBox="true"/>
            <p:nvPr/>
          </p:nvSpPr>
          <p:spPr>
            <a:xfrm rot="0">
              <a:off x="1263993" y="1858415"/>
              <a:ext cx="3473523" cy="1945888"/>
            </a:xfrm>
            <a:prstGeom prst="rect">
              <a:avLst/>
            </a:prstGeom>
          </p:spPr>
          <p:txBody>
            <a:bodyPr anchor="t" rtlCol="false" tIns="0" lIns="0" bIns="0" rIns="0">
              <a:spAutoFit/>
            </a:bodyPr>
            <a:lstStyle/>
            <a:p>
              <a:pPr algn="ctr">
                <a:lnSpc>
                  <a:spcPts val="3057"/>
                </a:lnSpc>
              </a:pPr>
              <a:r>
                <a:rPr lang="en-US" sz="2183">
                  <a:solidFill>
                    <a:srgbClr val="BED600"/>
                  </a:solidFill>
                  <a:latin typeface="Franklin Gothic Book"/>
                  <a:ea typeface="Franklin Gothic Book"/>
                  <a:cs typeface="Franklin Gothic Book"/>
                  <a:sym typeface="Franklin Gothic Book"/>
                </a:rPr>
                <a:t>are more aware of important needs in their community after joining 4-H</a:t>
              </a:r>
            </a:p>
          </p:txBody>
        </p:sp>
      </p:grpSp>
      <p:grpSp>
        <p:nvGrpSpPr>
          <p:cNvPr name="Group 23" id="23"/>
          <p:cNvGrpSpPr/>
          <p:nvPr/>
        </p:nvGrpSpPr>
        <p:grpSpPr>
          <a:xfrm rot="0">
            <a:off x="16035425" y="1702251"/>
            <a:ext cx="2117156" cy="2033292"/>
            <a:chOff x="0" y="0"/>
            <a:chExt cx="2822874" cy="2711056"/>
          </a:xfrm>
        </p:grpSpPr>
        <p:sp>
          <p:nvSpPr>
            <p:cNvPr name="TextBox 24" id="24"/>
            <p:cNvSpPr txBox="true"/>
            <p:nvPr/>
          </p:nvSpPr>
          <p:spPr>
            <a:xfrm rot="0">
              <a:off x="313418" y="-209550"/>
              <a:ext cx="2092915" cy="2309103"/>
            </a:xfrm>
            <a:prstGeom prst="rect">
              <a:avLst/>
            </a:prstGeom>
          </p:spPr>
          <p:txBody>
            <a:bodyPr anchor="t" rtlCol="false" tIns="0" lIns="0" bIns="0" rIns="0">
              <a:spAutoFit/>
            </a:bodyPr>
            <a:lstStyle/>
            <a:p>
              <a:pPr algn="ctr">
                <a:lnSpc>
                  <a:spcPts val="14588"/>
                </a:lnSpc>
              </a:pPr>
              <a:r>
                <a:rPr lang="en-US" sz="10420">
                  <a:solidFill>
                    <a:srgbClr val="66C6B9"/>
                  </a:solidFill>
                  <a:latin typeface="Franklin Gothic Demi"/>
                  <a:ea typeface="Franklin Gothic Demi"/>
                  <a:cs typeface="Franklin Gothic Demi"/>
                  <a:sym typeface="Franklin Gothic Demi"/>
                </a:rPr>
                <a:t>5X</a:t>
              </a:r>
            </a:p>
          </p:txBody>
        </p:sp>
        <p:sp>
          <p:nvSpPr>
            <p:cNvPr name="TextBox 25" id="25"/>
            <p:cNvSpPr txBox="true"/>
            <p:nvPr/>
          </p:nvSpPr>
          <p:spPr>
            <a:xfrm rot="0">
              <a:off x="0" y="1757801"/>
              <a:ext cx="2822874" cy="953254"/>
            </a:xfrm>
            <a:prstGeom prst="rect">
              <a:avLst/>
            </a:prstGeom>
          </p:spPr>
          <p:txBody>
            <a:bodyPr anchor="t" rtlCol="false" tIns="0" lIns="0" bIns="0" rIns="0">
              <a:spAutoFit/>
            </a:bodyPr>
            <a:lstStyle/>
            <a:p>
              <a:pPr algn="ctr">
                <a:lnSpc>
                  <a:spcPts val="3003"/>
                </a:lnSpc>
              </a:pPr>
              <a:r>
                <a:rPr lang="en-US" sz="2145">
                  <a:solidFill>
                    <a:srgbClr val="66C6B9"/>
                  </a:solidFill>
                  <a:latin typeface="Franklin Gothic Book"/>
                  <a:ea typeface="Franklin Gothic Book"/>
                  <a:cs typeface="Franklin Gothic Book"/>
                  <a:sym typeface="Franklin Gothic Book"/>
                </a:rPr>
                <a:t>more likely to  graduate college.</a:t>
              </a: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144000" y="0"/>
            <a:ext cx="9144000" cy="10287000"/>
            <a:chOff x="0" y="0"/>
            <a:chExt cx="12192000" cy="13716000"/>
          </a:xfrm>
        </p:grpSpPr>
        <p:pic>
          <p:nvPicPr>
            <p:cNvPr name="Picture 3" id="3"/>
            <p:cNvPicPr>
              <a:picLocks noChangeAspect="true"/>
            </p:cNvPicPr>
            <p:nvPr/>
          </p:nvPicPr>
          <p:blipFill>
            <a:blip r:embed="rId2"/>
            <a:srcRect l="20370" t="0" r="20370" b="0"/>
            <a:stretch>
              <a:fillRect/>
            </a:stretch>
          </p:blipFill>
          <p:spPr>
            <a:xfrm flipH="false" flipV="false">
              <a:off x="0" y="0"/>
              <a:ext cx="12192000" cy="13716000"/>
            </a:xfrm>
            <a:prstGeom prst="rect">
              <a:avLst/>
            </a:prstGeom>
          </p:spPr>
        </p:pic>
      </p:grpSp>
      <p:sp>
        <p:nvSpPr>
          <p:cNvPr name="AutoShape 4" id="4"/>
          <p:cNvSpPr/>
          <p:nvPr/>
        </p:nvSpPr>
        <p:spPr>
          <a:xfrm rot="0">
            <a:off x="0" y="0"/>
            <a:ext cx="9144000" cy="10287000"/>
          </a:xfrm>
          <a:prstGeom prst="rect">
            <a:avLst/>
          </a:prstGeom>
          <a:solidFill>
            <a:srgbClr val="FFFFFF"/>
          </a:solidFill>
        </p:spPr>
      </p:sp>
      <p:sp>
        <p:nvSpPr>
          <p:cNvPr name="TextBox 5" id="5"/>
          <p:cNvSpPr txBox="true"/>
          <p:nvPr/>
        </p:nvSpPr>
        <p:spPr>
          <a:xfrm rot="0">
            <a:off x="158148" y="2196243"/>
            <a:ext cx="8785899" cy="6171208"/>
          </a:xfrm>
          <a:prstGeom prst="rect">
            <a:avLst/>
          </a:prstGeom>
        </p:spPr>
        <p:txBody>
          <a:bodyPr anchor="t" rtlCol="false" tIns="0" lIns="0" bIns="0" rIns="0">
            <a:spAutoFit/>
          </a:bodyPr>
          <a:lstStyle/>
          <a:p>
            <a:pPr algn="l" marL="496569" indent="-248284" lvl="1">
              <a:lnSpc>
                <a:spcPts val="3334"/>
              </a:lnSpc>
              <a:spcBef>
                <a:spcPts val="1250"/>
              </a:spcBef>
              <a:buFont typeface="Arial"/>
              <a:buChar char="•"/>
            </a:pPr>
            <a:r>
              <a:rPr lang="en-US" sz="2299" u="none">
                <a:solidFill>
                  <a:srgbClr val="000000"/>
                </a:solidFill>
                <a:latin typeface="Gotham 2"/>
                <a:ea typeface="Gotham 2"/>
                <a:cs typeface="Gotham 2"/>
                <a:sym typeface="Gotham 2"/>
              </a:rPr>
              <a:t> 4-H is made possible through adult volunteers</a:t>
            </a:r>
          </a:p>
          <a:p>
            <a:pPr algn="l" marL="496569" indent="-248284" lvl="1">
              <a:lnSpc>
                <a:spcPts val="3334"/>
              </a:lnSpc>
              <a:spcBef>
                <a:spcPts val="1250"/>
              </a:spcBef>
              <a:buFont typeface="Arial"/>
              <a:buChar char="•"/>
            </a:pPr>
            <a:r>
              <a:rPr lang="en-US" sz="2299" u="none">
                <a:solidFill>
                  <a:srgbClr val="000000"/>
                </a:solidFill>
                <a:latin typeface="Gotham 2"/>
                <a:ea typeface="Gotham 2"/>
                <a:cs typeface="Gotham 2"/>
                <a:sym typeface="Gotham 2"/>
              </a:rPr>
              <a:t>What is required to be a volunteer?</a:t>
            </a:r>
          </a:p>
          <a:p>
            <a:pPr algn="l" marL="993138" indent="-331046" lvl="2">
              <a:lnSpc>
                <a:spcPts val="3334"/>
              </a:lnSpc>
              <a:spcBef>
                <a:spcPts val="1250"/>
              </a:spcBef>
              <a:buFont typeface="Arial"/>
              <a:buChar char="⚬"/>
            </a:pPr>
            <a:r>
              <a:rPr lang="en-US" sz="2299" u="none">
                <a:solidFill>
                  <a:srgbClr val="000000"/>
                </a:solidFill>
                <a:latin typeface="Gotham 2"/>
                <a:ea typeface="Gotham 2"/>
                <a:cs typeface="Gotham 2"/>
                <a:sym typeface="Gotham 2"/>
              </a:rPr>
              <a:t>Application</a:t>
            </a:r>
          </a:p>
          <a:p>
            <a:pPr algn="l" marL="993138" indent="-331046" lvl="2">
              <a:lnSpc>
                <a:spcPts val="3334"/>
              </a:lnSpc>
              <a:spcBef>
                <a:spcPts val="1250"/>
              </a:spcBef>
              <a:buFont typeface="Arial"/>
              <a:buChar char="⚬"/>
            </a:pPr>
            <a:r>
              <a:rPr lang="en-US" sz="2299" u="none">
                <a:solidFill>
                  <a:srgbClr val="000000"/>
                </a:solidFill>
                <a:latin typeface="Gotham 2"/>
                <a:ea typeface="Gotham 2"/>
                <a:cs typeface="Gotham 2"/>
                <a:sym typeface="Gotham 2"/>
              </a:rPr>
              <a:t>Background check </a:t>
            </a:r>
          </a:p>
          <a:p>
            <a:pPr algn="l" marL="993138" indent="-331046" lvl="2">
              <a:lnSpc>
                <a:spcPts val="3334"/>
              </a:lnSpc>
              <a:spcBef>
                <a:spcPts val="1248"/>
              </a:spcBef>
              <a:buFont typeface="Arial"/>
              <a:buChar char="⚬"/>
            </a:pPr>
            <a:r>
              <a:rPr lang="en-US" sz="2299" u="none">
                <a:solidFill>
                  <a:srgbClr val="000000"/>
                </a:solidFill>
                <a:latin typeface="Gotham 2"/>
                <a:ea typeface="Gotham 2"/>
                <a:cs typeface="Gotham 2"/>
                <a:sym typeface="Gotham 2"/>
              </a:rPr>
              <a:t>Training</a:t>
            </a:r>
          </a:p>
          <a:p>
            <a:pPr algn="l" marL="496569" indent="-248284" lvl="1">
              <a:lnSpc>
                <a:spcPts val="3334"/>
              </a:lnSpc>
              <a:spcBef>
                <a:spcPts val="1250"/>
              </a:spcBef>
              <a:buFont typeface="Arial"/>
              <a:buChar char="•"/>
            </a:pPr>
            <a:r>
              <a:rPr lang="en-US" sz="2299">
                <a:solidFill>
                  <a:srgbClr val="000000"/>
                </a:solidFill>
                <a:latin typeface="Gotham 2"/>
                <a:ea typeface="Gotham 2"/>
                <a:cs typeface="Gotham 2"/>
                <a:sym typeface="Gotham 2"/>
              </a:rPr>
              <a:t>Chance to be a caring adult that has a positive impact on the future of youth.</a:t>
            </a:r>
          </a:p>
          <a:p>
            <a:pPr algn="l" marL="496569" indent="-248284" lvl="1">
              <a:lnSpc>
                <a:spcPts val="3334"/>
              </a:lnSpc>
              <a:spcBef>
                <a:spcPts val="1250"/>
              </a:spcBef>
              <a:buFont typeface="Arial"/>
              <a:buChar char="•"/>
            </a:pPr>
            <a:r>
              <a:rPr lang="en-US" sz="2299" u="none">
                <a:solidFill>
                  <a:srgbClr val="000000"/>
                </a:solidFill>
                <a:latin typeface="Gotham 2"/>
                <a:ea typeface="Gotham 2"/>
                <a:cs typeface="Gotham 2"/>
                <a:sym typeface="Gotham 2"/>
              </a:rPr>
              <a:t>Volunteer in an area that you feel comfortable and have time for.</a:t>
            </a:r>
          </a:p>
          <a:p>
            <a:pPr algn="l" marL="496569" indent="-248284" lvl="1">
              <a:lnSpc>
                <a:spcPts val="3334"/>
              </a:lnSpc>
              <a:spcBef>
                <a:spcPts val="1248"/>
              </a:spcBef>
              <a:buFont typeface="Arial"/>
              <a:buChar char="•"/>
            </a:pPr>
            <a:r>
              <a:rPr lang="en-US" sz="2299" u="none">
                <a:solidFill>
                  <a:srgbClr val="000000"/>
                </a:solidFill>
                <a:latin typeface="Gotham 2"/>
                <a:ea typeface="Gotham 2"/>
                <a:cs typeface="Gotham 2"/>
                <a:sym typeface="Gotham 2"/>
              </a:rPr>
              <a:t>Attend trainings and conferences with other 4-H volunteers to share ideas, learn and make friends around the state. </a:t>
            </a:r>
          </a:p>
        </p:txBody>
      </p:sp>
      <p:sp>
        <p:nvSpPr>
          <p:cNvPr name="TextBox 6" id="6"/>
          <p:cNvSpPr txBox="true"/>
          <p:nvPr/>
        </p:nvSpPr>
        <p:spPr>
          <a:xfrm rot="0">
            <a:off x="85725" y="790143"/>
            <a:ext cx="9144000" cy="1087461"/>
          </a:xfrm>
          <a:prstGeom prst="rect">
            <a:avLst/>
          </a:prstGeom>
        </p:spPr>
        <p:txBody>
          <a:bodyPr anchor="t" rtlCol="false" tIns="0" lIns="0" bIns="0" rIns="0">
            <a:spAutoFit/>
          </a:bodyPr>
          <a:lstStyle/>
          <a:p>
            <a:pPr algn="l" marL="0" indent="0" lvl="0">
              <a:lnSpc>
                <a:spcPts val="7188"/>
              </a:lnSpc>
            </a:pPr>
            <a:r>
              <a:rPr lang="en-US" sz="7188" spc="-179">
                <a:solidFill>
                  <a:srgbClr val="339966"/>
                </a:solidFill>
                <a:latin typeface="Gotham 3"/>
                <a:ea typeface="Gotham 3"/>
                <a:cs typeface="Gotham 3"/>
                <a:sym typeface="Gotham 3"/>
              </a:rPr>
              <a:t>Certified Volunteers</a:t>
            </a:r>
          </a:p>
        </p:txBody>
      </p:sp>
      <p:sp>
        <p:nvSpPr>
          <p:cNvPr name="Freeform 7" id="7"/>
          <p:cNvSpPr/>
          <p:nvPr/>
        </p:nvSpPr>
        <p:spPr>
          <a:xfrm flipH="false" flipV="false" rot="0">
            <a:off x="1028700" y="8800388"/>
            <a:ext cx="7044796" cy="915823"/>
          </a:xfrm>
          <a:custGeom>
            <a:avLst/>
            <a:gdLst/>
            <a:ahLst/>
            <a:cxnLst/>
            <a:rect r="r" b="b" t="t" l="l"/>
            <a:pathLst>
              <a:path h="915823" w="7044796">
                <a:moveTo>
                  <a:pt x="0" y="0"/>
                </a:moveTo>
                <a:lnTo>
                  <a:pt x="7044796" y="0"/>
                </a:lnTo>
                <a:lnTo>
                  <a:pt x="7044796" y="915824"/>
                </a:lnTo>
                <a:lnTo>
                  <a:pt x="0" y="915824"/>
                </a:lnTo>
                <a:lnTo>
                  <a:pt x="0" y="0"/>
                </a:lnTo>
                <a:close/>
              </a:path>
            </a:pathLst>
          </a:custGeom>
          <a:blipFill>
            <a:blip r:embed="rId3"/>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339966"/>
        </a:solidFill>
      </p:bgPr>
    </p:bg>
    <p:spTree>
      <p:nvGrpSpPr>
        <p:cNvPr id="1" name=""/>
        <p:cNvGrpSpPr/>
        <p:nvPr/>
      </p:nvGrpSpPr>
      <p:grpSpPr>
        <a:xfrm>
          <a:off x="0" y="0"/>
          <a:ext cx="0" cy="0"/>
          <a:chOff x="0" y="0"/>
          <a:chExt cx="0" cy="0"/>
        </a:xfrm>
      </p:grpSpPr>
      <p:sp>
        <p:nvSpPr>
          <p:cNvPr name="Freeform 2" id="2"/>
          <p:cNvSpPr/>
          <p:nvPr/>
        </p:nvSpPr>
        <p:spPr>
          <a:xfrm flipH="false" flipV="false" rot="0">
            <a:off x="8534530" y="2587847"/>
            <a:ext cx="1218939" cy="1240067"/>
          </a:xfrm>
          <a:custGeom>
            <a:avLst/>
            <a:gdLst/>
            <a:ahLst/>
            <a:cxnLst/>
            <a:rect r="r" b="b" t="t" l="l"/>
            <a:pathLst>
              <a:path h="1240067" w="1218939">
                <a:moveTo>
                  <a:pt x="0" y="0"/>
                </a:moveTo>
                <a:lnTo>
                  <a:pt x="1218940" y="0"/>
                </a:lnTo>
                <a:lnTo>
                  <a:pt x="1218940" y="1240068"/>
                </a:lnTo>
                <a:lnTo>
                  <a:pt x="0" y="1240068"/>
                </a:lnTo>
                <a:lnTo>
                  <a:pt x="0" y="0"/>
                </a:lnTo>
                <a:close/>
              </a:path>
            </a:pathLst>
          </a:custGeom>
          <a:blipFill>
            <a:blip r:embed="rId2"/>
            <a:stretch>
              <a:fillRect l="0" t="0" r="0" b="0"/>
            </a:stretch>
          </a:blipFill>
        </p:spPr>
      </p:sp>
      <p:sp>
        <p:nvSpPr>
          <p:cNvPr name="TextBox 3" id="3"/>
          <p:cNvSpPr txBox="true"/>
          <p:nvPr/>
        </p:nvSpPr>
        <p:spPr>
          <a:xfrm rot="0">
            <a:off x="0" y="4329112"/>
            <a:ext cx="18288000" cy="1457325"/>
          </a:xfrm>
          <a:prstGeom prst="rect">
            <a:avLst/>
          </a:prstGeom>
        </p:spPr>
        <p:txBody>
          <a:bodyPr anchor="t" rtlCol="false" tIns="0" lIns="0" bIns="0" rIns="0">
            <a:spAutoFit/>
          </a:bodyPr>
          <a:lstStyle/>
          <a:p>
            <a:pPr algn="ctr">
              <a:lnSpc>
                <a:spcPts val="10199"/>
              </a:lnSpc>
            </a:pPr>
            <a:r>
              <a:rPr lang="en-US" b="true" sz="8499">
                <a:solidFill>
                  <a:srgbClr val="FFFFFF"/>
                </a:solidFill>
                <a:latin typeface="Gotham 1"/>
                <a:ea typeface="Gotham 1"/>
                <a:cs typeface="Gotham 1"/>
                <a:sym typeface="Gotham 1"/>
              </a:rPr>
              <a:t>Enrolling In 4-H</a:t>
            </a:r>
          </a:p>
        </p:txBody>
      </p:sp>
      <p:sp>
        <p:nvSpPr>
          <p:cNvPr name="TextBox 4" id="4"/>
          <p:cNvSpPr txBox="true"/>
          <p:nvPr/>
        </p:nvSpPr>
        <p:spPr>
          <a:xfrm rot="0">
            <a:off x="4771719" y="5810512"/>
            <a:ext cx="8744562" cy="476250"/>
          </a:xfrm>
          <a:prstGeom prst="rect">
            <a:avLst/>
          </a:prstGeom>
        </p:spPr>
        <p:txBody>
          <a:bodyPr anchor="t" rtlCol="false" tIns="0" lIns="0" bIns="0" rIns="0">
            <a:spAutoFit/>
          </a:bodyPr>
          <a:lstStyle/>
          <a:p>
            <a:pPr algn="ctr" marL="0" indent="0" lvl="0">
              <a:lnSpc>
                <a:spcPts val="3360"/>
              </a:lnSpc>
              <a:spcBef>
                <a:spcPct val="0"/>
              </a:spcBef>
            </a:pPr>
            <a:r>
              <a:rPr lang="en-US" sz="2800">
                <a:solidFill>
                  <a:srgbClr val="FFFFFF"/>
                </a:solidFill>
                <a:latin typeface="Gotham 2"/>
                <a:ea typeface="Gotham 2"/>
                <a:cs typeface="Gotham 2"/>
                <a:sym typeface="Gotham 2"/>
              </a:rPr>
              <a:t>GALLATIN COUNTY</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144000" y="0"/>
            <a:ext cx="9144000" cy="10287000"/>
            <a:chOff x="0" y="0"/>
            <a:chExt cx="12192000" cy="13716000"/>
          </a:xfrm>
        </p:grpSpPr>
        <p:pic>
          <p:nvPicPr>
            <p:cNvPr name="Picture 3" id="3"/>
            <p:cNvPicPr>
              <a:picLocks noChangeAspect="true"/>
            </p:cNvPicPr>
            <p:nvPr/>
          </p:nvPicPr>
          <p:blipFill>
            <a:blip r:embed="rId2"/>
            <a:srcRect l="32679" t="0" r="32679" b="0"/>
            <a:stretch>
              <a:fillRect/>
            </a:stretch>
          </p:blipFill>
          <p:spPr>
            <a:xfrm flipH="false" flipV="false">
              <a:off x="0" y="0"/>
              <a:ext cx="12192000" cy="13716000"/>
            </a:xfrm>
            <a:prstGeom prst="rect">
              <a:avLst/>
            </a:prstGeom>
          </p:spPr>
        </p:pic>
      </p:grpSp>
      <p:sp>
        <p:nvSpPr>
          <p:cNvPr name="AutoShape 4" id="4"/>
          <p:cNvSpPr/>
          <p:nvPr/>
        </p:nvSpPr>
        <p:spPr>
          <a:xfrm rot="0">
            <a:off x="0" y="0"/>
            <a:ext cx="9144000" cy="10287000"/>
          </a:xfrm>
          <a:prstGeom prst="rect">
            <a:avLst/>
          </a:prstGeom>
          <a:solidFill>
            <a:srgbClr val="339966"/>
          </a:solidFill>
        </p:spPr>
      </p:sp>
      <p:sp>
        <p:nvSpPr>
          <p:cNvPr name="Freeform 5" id="5"/>
          <p:cNvSpPr/>
          <p:nvPr/>
        </p:nvSpPr>
        <p:spPr>
          <a:xfrm flipH="false" flipV="false" rot="0">
            <a:off x="7387766" y="9023264"/>
            <a:ext cx="986375" cy="1003472"/>
          </a:xfrm>
          <a:custGeom>
            <a:avLst/>
            <a:gdLst/>
            <a:ahLst/>
            <a:cxnLst/>
            <a:rect r="r" b="b" t="t" l="l"/>
            <a:pathLst>
              <a:path h="1003472" w="986375">
                <a:moveTo>
                  <a:pt x="0" y="0"/>
                </a:moveTo>
                <a:lnTo>
                  <a:pt x="986375" y="0"/>
                </a:lnTo>
                <a:lnTo>
                  <a:pt x="986375" y="1003472"/>
                </a:lnTo>
                <a:lnTo>
                  <a:pt x="0" y="1003472"/>
                </a:lnTo>
                <a:lnTo>
                  <a:pt x="0" y="0"/>
                </a:lnTo>
                <a:close/>
              </a:path>
            </a:pathLst>
          </a:custGeom>
          <a:blipFill>
            <a:blip r:embed="rId3"/>
            <a:stretch>
              <a:fillRect l="0" t="0" r="0" b="0"/>
            </a:stretch>
          </a:blipFill>
        </p:spPr>
      </p:sp>
      <p:sp>
        <p:nvSpPr>
          <p:cNvPr name="Freeform 6" id="6"/>
          <p:cNvSpPr/>
          <p:nvPr/>
        </p:nvSpPr>
        <p:spPr>
          <a:xfrm flipH="false" flipV="false" rot="0">
            <a:off x="607560" y="9023264"/>
            <a:ext cx="6371250" cy="1003472"/>
          </a:xfrm>
          <a:custGeom>
            <a:avLst/>
            <a:gdLst/>
            <a:ahLst/>
            <a:cxnLst/>
            <a:rect r="r" b="b" t="t" l="l"/>
            <a:pathLst>
              <a:path h="1003472" w="6371250">
                <a:moveTo>
                  <a:pt x="0" y="0"/>
                </a:moveTo>
                <a:lnTo>
                  <a:pt x="6371250" y="0"/>
                </a:lnTo>
                <a:lnTo>
                  <a:pt x="6371250" y="1003472"/>
                </a:lnTo>
                <a:lnTo>
                  <a:pt x="0" y="1003472"/>
                </a:lnTo>
                <a:lnTo>
                  <a:pt x="0" y="0"/>
                </a:lnTo>
                <a:close/>
              </a:path>
            </a:pathLst>
          </a:custGeom>
          <a:blipFill>
            <a:blip r:embed="rId4"/>
            <a:stretch>
              <a:fillRect l="0" t="0" r="0" b="0"/>
            </a:stretch>
          </a:blipFill>
        </p:spPr>
      </p:sp>
      <p:sp>
        <p:nvSpPr>
          <p:cNvPr name="TextBox 7" id="7"/>
          <p:cNvSpPr txBox="true"/>
          <p:nvPr/>
        </p:nvSpPr>
        <p:spPr>
          <a:xfrm rot="0">
            <a:off x="384929" y="2135071"/>
            <a:ext cx="8374141" cy="6353175"/>
          </a:xfrm>
          <a:prstGeom prst="rect">
            <a:avLst/>
          </a:prstGeom>
        </p:spPr>
        <p:txBody>
          <a:bodyPr anchor="t" rtlCol="false" tIns="0" lIns="0" bIns="0" rIns="0">
            <a:spAutoFit/>
          </a:bodyPr>
          <a:lstStyle/>
          <a:p>
            <a:pPr algn="l">
              <a:lnSpc>
                <a:spcPts val="4200"/>
              </a:lnSpc>
            </a:pPr>
            <a:r>
              <a:rPr lang="en-US" sz="2000" b="true">
                <a:solidFill>
                  <a:srgbClr val="FFFFFF"/>
                </a:solidFill>
                <a:latin typeface="Arimo Bold"/>
                <a:ea typeface="Arimo Bold"/>
                <a:cs typeface="Arimo Bold"/>
                <a:sym typeface="Arimo Bold"/>
              </a:rPr>
              <a:t>Molly Yurdana: </a:t>
            </a:r>
            <a:r>
              <a:rPr lang="en-US" sz="2000" b="true">
                <a:solidFill>
                  <a:srgbClr val="FFFFFF"/>
                </a:solidFill>
                <a:latin typeface="Arimo Bold"/>
                <a:ea typeface="Arimo Bold"/>
                <a:cs typeface="Arimo Bold"/>
                <a:sym typeface="Arimo Bold"/>
              </a:rPr>
              <a:t>4-H Extension Agent </a:t>
            </a:r>
            <a:r>
              <a:rPr lang="en-US" sz="2000">
                <a:solidFill>
                  <a:srgbClr val="FFFFFF"/>
                </a:solidFill>
                <a:latin typeface="Arimo"/>
                <a:ea typeface="Arimo"/>
                <a:cs typeface="Arimo"/>
                <a:sym typeface="Arimo"/>
              </a:rPr>
              <a:t>(</a:t>
            </a:r>
            <a:r>
              <a:rPr lang="en-US" sz="2000" u="sng">
                <a:solidFill>
                  <a:srgbClr val="FFFFFF"/>
                </a:solidFill>
                <a:latin typeface="Arimo"/>
                <a:ea typeface="Arimo"/>
                <a:cs typeface="Arimo"/>
                <a:sym typeface="Arimo"/>
                <a:hlinkClick r:id="rId5" tooltip="mailto:molly.yurdana@montana.edu"/>
              </a:rPr>
              <a:t>molly.yurdana@montana.edu</a:t>
            </a:r>
            <a:r>
              <a:rPr lang="en-US" sz="2000">
                <a:solidFill>
                  <a:srgbClr val="FFFFFF"/>
                </a:solidFill>
                <a:latin typeface="Arimo"/>
                <a:ea typeface="Arimo"/>
                <a:cs typeface="Arimo"/>
                <a:sym typeface="Arimo"/>
              </a:rPr>
              <a:t>) </a:t>
            </a:r>
          </a:p>
          <a:p>
            <a:pPr algn="l" marL="431801" indent="-215900" lvl="1">
              <a:lnSpc>
                <a:spcPts val="4200"/>
              </a:lnSpc>
              <a:buFont typeface="Arial"/>
              <a:buChar char="•"/>
            </a:pPr>
            <a:r>
              <a:rPr lang="en-US" sz="2000">
                <a:solidFill>
                  <a:srgbClr val="FFFFFF"/>
                </a:solidFill>
                <a:latin typeface="Arimo"/>
                <a:ea typeface="Arimo"/>
                <a:cs typeface="Arimo"/>
                <a:sym typeface="Arimo"/>
              </a:rPr>
              <a:t>O</a:t>
            </a:r>
            <a:r>
              <a:rPr lang="en-US" sz="2000">
                <a:solidFill>
                  <a:srgbClr val="FFFFFF"/>
                </a:solidFill>
                <a:latin typeface="Arimo"/>
                <a:ea typeface="Arimo"/>
                <a:cs typeface="Arimo"/>
                <a:sym typeface="Arimo"/>
              </a:rPr>
              <a:t>versees the county 4-H Program - bridge between MSU, State 4-H and County. </a:t>
            </a:r>
            <a:r>
              <a:rPr lang="en-US" sz="2000">
                <a:solidFill>
                  <a:srgbClr val="FFFFFF"/>
                </a:solidFill>
                <a:latin typeface="Arimo"/>
                <a:ea typeface="Arimo"/>
                <a:cs typeface="Arimo"/>
                <a:sym typeface="Arimo"/>
              </a:rPr>
              <a:t>F</a:t>
            </a:r>
            <a:r>
              <a:rPr lang="en-US" sz="2000">
                <a:solidFill>
                  <a:srgbClr val="FFFFFF"/>
                </a:solidFill>
                <a:latin typeface="Arimo"/>
                <a:ea typeface="Arimo"/>
                <a:cs typeface="Arimo"/>
                <a:sym typeface="Arimo"/>
              </a:rPr>
              <a:t>acilitates trainings and coordinates events </a:t>
            </a:r>
          </a:p>
          <a:p>
            <a:pPr algn="l" marL="431801" indent="-215900" lvl="1">
              <a:lnSpc>
                <a:spcPts val="4200"/>
              </a:lnSpc>
              <a:buFont typeface="Arial"/>
              <a:buChar char="•"/>
            </a:pPr>
            <a:r>
              <a:rPr lang="en-US" sz="2000">
                <a:solidFill>
                  <a:srgbClr val="FFFFFF"/>
                </a:solidFill>
                <a:latin typeface="Arimo"/>
                <a:ea typeface="Arimo"/>
                <a:cs typeface="Arimo"/>
                <a:sym typeface="Arimo"/>
              </a:rPr>
              <a:t>“Human Manager”</a:t>
            </a:r>
          </a:p>
          <a:p>
            <a:pPr algn="l">
              <a:lnSpc>
                <a:spcPts val="4200"/>
              </a:lnSpc>
            </a:pPr>
            <a:r>
              <a:rPr lang="en-US" sz="2000" b="true">
                <a:solidFill>
                  <a:srgbClr val="FFFFFF"/>
                </a:solidFill>
                <a:latin typeface="Arimo Bold"/>
                <a:ea typeface="Arimo Bold"/>
                <a:cs typeface="Arimo Bold"/>
                <a:sym typeface="Arimo Bold"/>
              </a:rPr>
              <a:t>Colyn Wiening: 4-H Program Assistant </a:t>
            </a:r>
            <a:r>
              <a:rPr lang="en-US" sz="2000">
                <a:solidFill>
                  <a:srgbClr val="FFFFFF"/>
                </a:solidFill>
                <a:latin typeface="Arimo"/>
                <a:ea typeface="Arimo"/>
                <a:cs typeface="Arimo"/>
                <a:sym typeface="Arimo"/>
              </a:rPr>
              <a:t>(</a:t>
            </a:r>
            <a:r>
              <a:rPr lang="en-US" sz="2000" u="sng">
                <a:solidFill>
                  <a:srgbClr val="FFFFFF"/>
                </a:solidFill>
                <a:latin typeface="Arimo"/>
                <a:ea typeface="Arimo"/>
                <a:cs typeface="Arimo"/>
                <a:sym typeface="Arimo"/>
                <a:hlinkClick r:id="rId6" tooltip="mailto:gallatin4h@montana.edu"/>
              </a:rPr>
              <a:t>gallatin4h@montana.edu</a:t>
            </a:r>
            <a:r>
              <a:rPr lang="en-US" sz="2000">
                <a:solidFill>
                  <a:srgbClr val="FFFFFF"/>
                </a:solidFill>
                <a:latin typeface="Arimo"/>
                <a:ea typeface="Arimo"/>
                <a:cs typeface="Arimo"/>
                <a:sym typeface="Arimo"/>
              </a:rPr>
              <a:t>)</a:t>
            </a:r>
          </a:p>
          <a:p>
            <a:pPr algn="l" marL="431801" indent="-215900" lvl="1">
              <a:lnSpc>
                <a:spcPts val="4200"/>
              </a:lnSpc>
              <a:buFont typeface="Arial"/>
              <a:buChar char="•"/>
            </a:pPr>
            <a:r>
              <a:rPr lang="en-US" sz="2000">
                <a:solidFill>
                  <a:srgbClr val="FFFFFF"/>
                </a:solidFill>
                <a:latin typeface="Arimo"/>
                <a:ea typeface="Arimo"/>
                <a:cs typeface="Arimo"/>
                <a:sym typeface="Arimo"/>
              </a:rPr>
              <a:t>P</a:t>
            </a:r>
            <a:r>
              <a:rPr lang="en-US" sz="2000">
                <a:solidFill>
                  <a:srgbClr val="FFFFFF"/>
                </a:solidFill>
                <a:latin typeface="Arimo"/>
                <a:ea typeface="Arimo"/>
                <a:cs typeface="Arimo"/>
                <a:sym typeface="Arimo"/>
              </a:rPr>
              <a:t>rovides support to the 4-H programs and families and handles all 4-H finances. </a:t>
            </a:r>
          </a:p>
          <a:p>
            <a:pPr algn="l" marL="431801" indent="-215900" lvl="1">
              <a:lnSpc>
                <a:spcPts val="4200"/>
              </a:lnSpc>
              <a:buFont typeface="Arial"/>
              <a:buChar char="•"/>
            </a:pPr>
            <a:r>
              <a:rPr lang="en-US" sz="2000">
                <a:solidFill>
                  <a:srgbClr val="FFFFFF"/>
                </a:solidFill>
                <a:latin typeface="Arimo"/>
                <a:ea typeface="Arimo"/>
                <a:cs typeface="Arimo"/>
                <a:sym typeface="Arimo"/>
              </a:rPr>
              <a:t>A</a:t>
            </a:r>
            <a:r>
              <a:rPr lang="en-US" sz="2000">
                <a:solidFill>
                  <a:srgbClr val="FFFFFF"/>
                </a:solidFill>
                <a:latin typeface="Arimo"/>
                <a:ea typeface="Arimo"/>
                <a:cs typeface="Arimo"/>
                <a:sym typeface="Arimo"/>
              </a:rPr>
              <a:t>nswers questions on enrollment, club/projects, upcoming trainings and fundraisers. </a:t>
            </a:r>
          </a:p>
          <a:p>
            <a:pPr algn="l">
              <a:lnSpc>
                <a:spcPts val="4200"/>
              </a:lnSpc>
            </a:pPr>
            <a:r>
              <a:rPr lang="en-US" sz="2000" b="true">
                <a:solidFill>
                  <a:srgbClr val="FFFFFF"/>
                </a:solidFill>
                <a:latin typeface="Arimo Bold"/>
                <a:ea typeface="Arimo Bold"/>
                <a:cs typeface="Arimo Bold"/>
                <a:sym typeface="Arimo Bold"/>
              </a:rPr>
              <a:t>Kari Ballenger:</a:t>
            </a:r>
            <a:r>
              <a:rPr lang="en-US" sz="2000">
                <a:solidFill>
                  <a:srgbClr val="FFFFFF"/>
                </a:solidFill>
                <a:latin typeface="Arimo"/>
                <a:ea typeface="Arimo"/>
                <a:cs typeface="Arimo"/>
                <a:sym typeface="Arimo"/>
              </a:rPr>
              <a:t> </a:t>
            </a:r>
            <a:r>
              <a:rPr lang="en-US" sz="2000" b="true">
                <a:solidFill>
                  <a:srgbClr val="FFFFFF"/>
                </a:solidFill>
                <a:latin typeface="Arimo Bold"/>
                <a:ea typeface="Arimo Bold"/>
                <a:cs typeface="Arimo Bold"/>
                <a:sym typeface="Arimo Bold"/>
              </a:rPr>
              <a:t>A</a:t>
            </a:r>
            <a:r>
              <a:rPr lang="en-US" sz="2000" b="true">
                <a:solidFill>
                  <a:srgbClr val="FFFFFF"/>
                </a:solidFill>
                <a:latin typeface="Arimo Bold"/>
                <a:ea typeface="Arimo Bold"/>
                <a:cs typeface="Arimo Bold"/>
                <a:sym typeface="Arimo Bold"/>
              </a:rPr>
              <a:t>dministrative Assistant</a:t>
            </a:r>
            <a:r>
              <a:rPr lang="en-US" sz="2000">
                <a:solidFill>
                  <a:srgbClr val="FFFFFF"/>
                </a:solidFill>
                <a:latin typeface="Arimo"/>
                <a:ea typeface="Arimo"/>
                <a:cs typeface="Arimo"/>
                <a:sym typeface="Arimo"/>
              </a:rPr>
              <a:t> (</a:t>
            </a:r>
            <a:r>
              <a:rPr lang="en-US" sz="2000" u="sng">
                <a:solidFill>
                  <a:srgbClr val="FFFFFF"/>
                </a:solidFill>
                <a:latin typeface="Arimo"/>
                <a:ea typeface="Arimo"/>
                <a:cs typeface="Arimo"/>
                <a:sym typeface="Arimo"/>
                <a:hlinkClick r:id="rId7" tooltip="mailto:gallatin@montana.edu"/>
              </a:rPr>
              <a:t>gallatin@montana.edu</a:t>
            </a:r>
            <a:r>
              <a:rPr lang="en-US" sz="2000">
                <a:solidFill>
                  <a:srgbClr val="FFFFFF"/>
                </a:solidFill>
                <a:latin typeface="Arimo"/>
                <a:ea typeface="Arimo"/>
                <a:cs typeface="Arimo"/>
                <a:sym typeface="Arimo"/>
              </a:rPr>
              <a:t>)</a:t>
            </a:r>
          </a:p>
          <a:p>
            <a:pPr algn="l" marL="431801" indent="-215900" lvl="1">
              <a:lnSpc>
                <a:spcPts val="4200"/>
              </a:lnSpc>
              <a:buFont typeface="Arial"/>
              <a:buChar char="•"/>
            </a:pPr>
            <a:r>
              <a:rPr lang="en-US" sz="2000">
                <a:solidFill>
                  <a:srgbClr val="FFFFFF"/>
                </a:solidFill>
                <a:latin typeface="Arimo"/>
                <a:ea typeface="Arimo"/>
                <a:cs typeface="Arimo"/>
                <a:sym typeface="Arimo"/>
              </a:rPr>
              <a:t>A</a:t>
            </a:r>
            <a:r>
              <a:rPr lang="en-US" sz="2000">
                <a:solidFill>
                  <a:srgbClr val="FFFFFF"/>
                </a:solidFill>
                <a:latin typeface="Arimo"/>
                <a:ea typeface="Arimo"/>
                <a:cs typeface="Arimo"/>
                <a:sym typeface="Arimo"/>
              </a:rPr>
              <a:t>t the front desk in our office and provides assistance to all Gallatin County MSU Extension events and programs.</a:t>
            </a:r>
          </a:p>
        </p:txBody>
      </p:sp>
      <p:sp>
        <p:nvSpPr>
          <p:cNvPr name="TextBox 8" id="8"/>
          <p:cNvSpPr txBox="true"/>
          <p:nvPr/>
        </p:nvSpPr>
        <p:spPr>
          <a:xfrm rot="0">
            <a:off x="0" y="287166"/>
            <a:ext cx="9144000" cy="1635467"/>
          </a:xfrm>
          <a:prstGeom prst="rect">
            <a:avLst/>
          </a:prstGeom>
        </p:spPr>
        <p:txBody>
          <a:bodyPr anchor="t" rtlCol="false" tIns="0" lIns="0" bIns="0" rIns="0">
            <a:spAutoFit/>
          </a:bodyPr>
          <a:lstStyle/>
          <a:p>
            <a:pPr algn="ctr" marL="0" indent="0" lvl="0">
              <a:lnSpc>
                <a:spcPts val="5888"/>
              </a:lnSpc>
            </a:pPr>
            <a:r>
              <a:rPr lang="en-US" sz="5888" spc="-147">
                <a:solidFill>
                  <a:srgbClr val="FFFFFF"/>
                </a:solidFill>
                <a:latin typeface="Gotham 3"/>
                <a:ea typeface="Gotham 3"/>
                <a:cs typeface="Gotham 3"/>
                <a:sym typeface="Gotham 3"/>
              </a:rPr>
              <a:t>Gallatin County 4-H Office Staff</a:t>
            </a:r>
          </a:p>
        </p:txBody>
      </p:sp>
      <p:grpSp>
        <p:nvGrpSpPr>
          <p:cNvPr name="Group 9" id="9"/>
          <p:cNvGrpSpPr/>
          <p:nvPr/>
        </p:nvGrpSpPr>
        <p:grpSpPr>
          <a:xfrm rot="0">
            <a:off x="9144000" y="0"/>
            <a:ext cx="9144000" cy="10287000"/>
            <a:chOff x="0" y="0"/>
            <a:chExt cx="12192000" cy="13716000"/>
          </a:xfrm>
        </p:grpSpPr>
        <p:pic>
          <p:nvPicPr>
            <p:cNvPr name="Picture 10" id="10"/>
            <p:cNvPicPr>
              <a:picLocks noChangeAspect="true"/>
            </p:cNvPicPr>
            <p:nvPr/>
          </p:nvPicPr>
          <p:blipFill>
            <a:blip r:embed="rId8"/>
            <a:srcRect l="10964" t="12250" r="10201" b="21313"/>
            <a:stretch>
              <a:fillRect/>
            </a:stretch>
          </p:blipFill>
          <p:spPr>
            <a:xfrm flipH="false" flipV="false">
              <a:off x="0" y="0"/>
              <a:ext cx="12192000" cy="13716000"/>
            </a:xfrm>
            <a:prstGeom prst="rect">
              <a:avLst/>
            </a:prstGeom>
          </p:spPr>
        </p:pic>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9144000" y="7911978"/>
            <a:ext cx="7714897" cy="917575"/>
          </a:xfrm>
          <a:prstGeom prst="rect">
            <a:avLst/>
          </a:prstGeom>
        </p:spPr>
        <p:txBody>
          <a:bodyPr anchor="t" rtlCol="false" tIns="0" lIns="0" bIns="0" rIns="0">
            <a:spAutoFit/>
          </a:bodyPr>
          <a:lstStyle/>
          <a:p>
            <a:pPr algn="l" marL="539749" indent="-269875" lvl="1">
              <a:lnSpc>
                <a:spcPts val="3499"/>
              </a:lnSpc>
              <a:buFont typeface="Arial"/>
              <a:buChar char="•"/>
            </a:pPr>
            <a:r>
              <a:rPr lang="en-US" sz="2499">
                <a:solidFill>
                  <a:srgbClr val="000000"/>
                </a:solidFill>
                <a:latin typeface="Gotham 2"/>
                <a:ea typeface="Gotham 2"/>
                <a:cs typeface="Gotham 2"/>
                <a:sym typeface="Gotham 2"/>
              </a:rPr>
              <a:t>Certified leaders that make 4-H possible </a:t>
            </a:r>
          </a:p>
          <a:p>
            <a:pPr algn="l" marL="539749" indent="-269875" lvl="1">
              <a:lnSpc>
                <a:spcPts val="3499"/>
              </a:lnSpc>
              <a:buFont typeface="Arial"/>
              <a:buChar char="•"/>
            </a:pPr>
            <a:r>
              <a:rPr lang="en-US" sz="2499">
                <a:solidFill>
                  <a:srgbClr val="000000"/>
                </a:solidFill>
                <a:latin typeface="Gotham 2"/>
                <a:ea typeface="Gotham 2"/>
                <a:cs typeface="Gotham 2"/>
                <a:sym typeface="Gotham 2"/>
              </a:rPr>
              <a:t>19+ in age, 21+ to chaperone</a:t>
            </a:r>
          </a:p>
        </p:txBody>
      </p:sp>
      <p:sp>
        <p:nvSpPr>
          <p:cNvPr name="TextBox 3" id="3"/>
          <p:cNvSpPr txBox="true"/>
          <p:nvPr/>
        </p:nvSpPr>
        <p:spPr>
          <a:xfrm rot="0">
            <a:off x="9144000" y="1675829"/>
            <a:ext cx="7714897" cy="512445"/>
          </a:xfrm>
          <a:prstGeom prst="rect">
            <a:avLst/>
          </a:prstGeom>
        </p:spPr>
        <p:txBody>
          <a:bodyPr anchor="t" rtlCol="false" tIns="0" lIns="0" bIns="0" rIns="0">
            <a:spAutoFit/>
          </a:bodyPr>
          <a:lstStyle/>
          <a:p>
            <a:pPr algn="l">
              <a:lnSpc>
                <a:spcPts val="3779"/>
              </a:lnSpc>
            </a:pPr>
            <a:r>
              <a:rPr lang="en-US" sz="2700">
                <a:solidFill>
                  <a:srgbClr val="000000"/>
                </a:solidFill>
                <a:latin typeface="Gotham 3"/>
                <a:ea typeface="Gotham 3"/>
                <a:cs typeface="Gotham 3"/>
                <a:sym typeface="Gotham 3"/>
              </a:rPr>
              <a:t>CLOVERBUDS</a:t>
            </a:r>
          </a:p>
        </p:txBody>
      </p:sp>
      <p:sp>
        <p:nvSpPr>
          <p:cNvPr name="TextBox 4" id="4"/>
          <p:cNvSpPr txBox="true"/>
          <p:nvPr/>
        </p:nvSpPr>
        <p:spPr>
          <a:xfrm rot="0">
            <a:off x="9144000" y="7202146"/>
            <a:ext cx="7714897" cy="512445"/>
          </a:xfrm>
          <a:prstGeom prst="rect">
            <a:avLst/>
          </a:prstGeom>
        </p:spPr>
        <p:txBody>
          <a:bodyPr anchor="t" rtlCol="false" tIns="0" lIns="0" bIns="0" rIns="0">
            <a:spAutoFit/>
          </a:bodyPr>
          <a:lstStyle/>
          <a:p>
            <a:pPr algn="l">
              <a:lnSpc>
                <a:spcPts val="3779"/>
              </a:lnSpc>
            </a:pPr>
            <a:r>
              <a:rPr lang="en-US" sz="2700">
                <a:solidFill>
                  <a:srgbClr val="000000"/>
                </a:solidFill>
                <a:latin typeface="Gotham 3"/>
                <a:ea typeface="Gotham 3"/>
                <a:cs typeface="Gotham 3"/>
                <a:sym typeface="Gotham 3"/>
              </a:rPr>
              <a:t>VOLUNTEERS</a:t>
            </a:r>
          </a:p>
        </p:txBody>
      </p:sp>
      <p:sp>
        <p:nvSpPr>
          <p:cNvPr name="TextBox 5" id="5"/>
          <p:cNvSpPr txBox="true"/>
          <p:nvPr/>
        </p:nvSpPr>
        <p:spPr>
          <a:xfrm rot="0">
            <a:off x="9144000" y="4440569"/>
            <a:ext cx="7714897" cy="512445"/>
          </a:xfrm>
          <a:prstGeom prst="rect">
            <a:avLst/>
          </a:prstGeom>
        </p:spPr>
        <p:txBody>
          <a:bodyPr anchor="t" rtlCol="false" tIns="0" lIns="0" bIns="0" rIns="0">
            <a:spAutoFit/>
          </a:bodyPr>
          <a:lstStyle/>
          <a:p>
            <a:pPr algn="l">
              <a:lnSpc>
                <a:spcPts val="3779"/>
              </a:lnSpc>
            </a:pPr>
            <a:r>
              <a:rPr lang="en-US" sz="2700">
                <a:solidFill>
                  <a:srgbClr val="000000"/>
                </a:solidFill>
                <a:latin typeface="Gotham 3"/>
                <a:ea typeface="Gotham 3"/>
                <a:cs typeface="Gotham 3"/>
                <a:sym typeface="Gotham 3"/>
              </a:rPr>
              <a:t>YOUTH MEMBERS</a:t>
            </a:r>
          </a:p>
        </p:txBody>
      </p:sp>
      <p:sp>
        <p:nvSpPr>
          <p:cNvPr name="TextBox 6" id="6"/>
          <p:cNvSpPr txBox="true"/>
          <p:nvPr/>
        </p:nvSpPr>
        <p:spPr>
          <a:xfrm rot="0">
            <a:off x="9144000" y="2298129"/>
            <a:ext cx="8001137" cy="1793875"/>
          </a:xfrm>
          <a:prstGeom prst="rect">
            <a:avLst/>
          </a:prstGeom>
        </p:spPr>
        <p:txBody>
          <a:bodyPr anchor="t" rtlCol="false" tIns="0" lIns="0" bIns="0" rIns="0">
            <a:spAutoFit/>
          </a:bodyPr>
          <a:lstStyle/>
          <a:p>
            <a:pPr algn="l" marL="539749" indent="-269875" lvl="1">
              <a:lnSpc>
                <a:spcPts val="3499"/>
              </a:lnSpc>
              <a:buFont typeface="Arial"/>
              <a:buChar char="•"/>
            </a:pPr>
            <a:r>
              <a:rPr lang="en-US" sz="2499">
                <a:solidFill>
                  <a:srgbClr val="000000"/>
                </a:solidFill>
                <a:latin typeface="Gotham 2"/>
                <a:ea typeface="Gotham 2"/>
                <a:cs typeface="Gotham 2"/>
                <a:sym typeface="Gotham 2"/>
              </a:rPr>
              <a:t>Youth ages 5-7 as of Oct. 1st of the 4-H Year</a:t>
            </a:r>
          </a:p>
          <a:p>
            <a:pPr algn="l" marL="539749" indent="-269875" lvl="1">
              <a:lnSpc>
                <a:spcPts val="3499"/>
              </a:lnSpc>
              <a:buFont typeface="Arial"/>
              <a:buChar char="•"/>
            </a:pPr>
            <a:r>
              <a:rPr lang="en-US" sz="2499">
                <a:solidFill>
                  <a:srgbClr val="000000"/>
                </a:solidFill>
                <a:latin typeface="Gotham 2"/>
                <a:ea typeface="Gotham 2"/>
                <a:cs typeface="Gotham 2"/>
                <a:sym typeface="Gotham 2"/>
              </a:rPr>
              <a:t>Limited participation (Cloverbuds, Cat, Rabbit, Poultry, Horseless Horse ONLY)</a:t>
            </a:r>
          </a:p>
          <a:p>
            <a:pPr algn="l" marL="539749" indent="-269875" lvl="1">
              <a:lnSpc>
                <a:spcPts val="3499"/>
              </a:lnSpc>
              <a:buFont typeface="Arial"/>
              <a:buChar char="•"/>
            </a:pPr>
            <a:r>
              <a:rPr lang="en-US" sz="2499">
                <a:solidFill>
                  <a:srgbClr val="000000"/>
                </a:solidFill>
                <a:latin typeface="Gotham 2"/>
                <a:ea typeface="Gotham 2"/>
                <a:cs typeface="Gotham 2"/>
                <a:sym typeface="Gotham 2"/>
              </a:rPr>
              <a:t>Introduction to 4-H skills and projects</a:t>
            </a:r>
          </a:p>
        </p:txBody>
      </p:sp>
      <p:sp>
        <p:nvSpPr>
          <p:cNvPr name="TextBox 7" id="7"/>
          <p:cNvSpPr txBox="true"/>
          <p:nvPr/>
        </p:nvSpPr>
        <p:spPr>
          <a:xfrm rot="0">
            <a:off x="9144000" y="5059706"/>
            <a:ext cx="8001137" cy="1793875"/>
          </a:xfrm>
          <a:prstGeom prst="rect">
            <a:avLst/>
          </a:prstGeom>
        </p:spPr>
        <p:txBody>
          <a:bodyPr anchor="t" rtlCol="false" tIns="0" lIns="0" bIns="0" rIns="0">
            <a:spAutoFit/>
          </a:bodyPr>
          <a:lstStyle/>
          <a:p>
            <a:pPr algn="l" marL="539749" indent="-269875" lvl="1">
              <a:lnSpc>
                <a:spcPts val="3499"/>
              </a:lnSpc>
              <a:buFont typeface="Arial"/>
              <a:buChar char="•"/>
            </a:pPr>
            <a:r>
              <a:rPr lang="en-US" sz="2499">
                <a:solidFill>
                  <a:srgbClr val="000000"/>
                </a:solidFill>
                <a:latin typeface="Gotham 2"/>
                <a:ea typeface="Gotham 2"/>
                <a:cs typeface="Gotham 2"/>
                <a:sym typeface="Gotham 2"/>
              </a:rPr>
              <a:t>Youth ages 8-18 as of Oct. 1st of the 4-H Year</a:t>
            </a:r>
          </a:p>
          <a:p>
            <a:pPr algn="l" marL="539749" indent="-269875" lvl="1">
              <a:lnSpc>
                <a:spcPts val="3499"/>
              </a:lnSpc>
              <a:buFont typeface="Arial"/>
              <a:buChar char="•"/>
            </a:pPr>
            <a:r>
              <a:rPr lang="en-US" sz="2499">
                <a:solidFill>
                  <a:srgbClr val="000000"/>
                </a:solidFill>
                <a:latin typeface="Gotham 2"/>
                <a:ea typeface="Gotham 2"/>
                <a:cs typeface="Gotham 2"/>
                <a:sym typeface="Gotham 2"/>
              </a:rPr>
              <a:t>Must be 9 for most Shooting Sports, 10 for Shotgun &amp; 12 for Muzzleloading</a:t>
            </a:r>
          </a:p>
          <a:p>
            <a:pPr algn="l" marL="539749" indent="-269875" lvl="1">
              <a:lnSpc>
                <a:spcPts val="3499"/>
              </a:lnSpc>
              <a:buFont typeface="Arial"/>
              <a:buChar char="•"/>
            </a:pPr>
            <a:r>
              <a:rPr lang="en-US" sz="2499">
                <a:solidFill>
                  <a:srgbClr val="000000"/>
                </a:solidFill>
                <a:latin typeface="Gotham 2"/>
                <a:ea typeface="Gotham 2"/>
                <a:cs typeface="Gotham 2"/>
                <a:sym typeface="Gotham 2"/>
              </a:rPr>
              <a:t>19 year olds allowed if still in high school</a:t>
            </a:r>
          </a:p>
        </p:txBody>
      </p:sp>
      <p:sp>
        <p:nvSpPr>
          <p:cNvPr name="TextBox 8" id="8"/>
          <p:cNvSpPr txBox="true"/>
          <p:nvPr/>
        </p:nvSpPr>
        <p:spPr>
          <a:xfrm rot="0">
            <a:off x="445035" y="404812"/>
            <a:ext cx="8137438" cy="1114425"/>
          </a:xfrm>
          <a:prstGeom prst="rect">
            <a:avLst/>
          </a:prstGeom>
        </p:spPr>
        <p:txBody>
          <a:bodyPr anchor="t" rtlCol="false" tIns="0" lIns="0" bIns="0" rIns="0">
            <a:spAutoFit/>
          </a:bodyPr>
          <a:lstStyle/>
          <a:p>
            <a:pPr algn="l">
              <a:lnSpc>
                <a:spcPts val="7799"/>
              </a:lnSpc>
            </a:pPr>
            <a:r>
              <a:rPr lang="en-US" sz="6499" b="true">
                <a:solidFill>
                  <a:srgbClr val="339966"/>
                </a:solidFill>
                <a:latin typeface="Gotham 1"/>
                <a:ea typeface="Gotham 1"/>
                <a:cs typeface="Gotham 1"/>
                <a:sym typeface="Gotham 1"/>
              </a:rPr>
              <a:t>Who Can Join 4-H?</a:t>
            </a:r>
          </a:p>
        </p:txBody>
      </p:sp>
      <p:grpSp>
        <p:nvGrpSpPr>
          <p:cNvPr name="Group 9" id="9"/>
          <p:cNvGrpSpPr/>
          <p:nvPr/>
        </p:nvGrpSpPr>
        <p:grpSpPr>
          <a:xfrm rot="0">
            <a:off x="1471363" y="7260246"/>
            <a:ext cx="4491969" cy="2426801"/>
            <a:chOff x="0" y="0"/>
            <a:chExt cx="5989292" cy="3235735"/>
          </a:xfrm>
        </p:grpSpPr>
        <p:sp>
          <p:nvSpPr>
            <p:cNvPr name="Freeform 10" id="10"/>
            <p:cNvSpPr/>
            <p:nvPr/>
          </p:nvSpPr>
          <p:spPr>
            <a:xfrm flipH="false" flipV="false" rot="0">
              <a:off x="0" y="349548"/>
              <a:ext cx="2806221" cy="2443381"/>
            </a:xfrm>
            <a:custGeom>
              <a:avLst/>
              <a:gdLst/>
              <a:ahLst/>
              <a:cxnLst/>
              <a:rect r="r" b="b" t="t" l="l"/>
              <a:pathLst>
                <a:path h="2443381" w="2806221">
                  <a:moveTo>
                    <a:pt x="0" y="0"/>
                  </a:moveTo>
                  <a:lnTo>
                    <a:pt x="2806221" y="0"/>
                  </a:lnTo>
                  <a:lnTo>
                    <a:pt x="2806221" y="2443380"/>
                  </a:lnTo>
                  <a:lnTo>
                    <a:pt x="0" y="2443380"/>
                  </a:lnTo>
                  <a:lnTo>
                    <a:pt x="0" y="0"/>
                  </a:lnTo>
                  <a:close/>
                </a:path>
              </a:pathLst>
            </a:custGeom>
            <a:blipFill>
              <a:blip r:embed="rId2"/>
              <a:stretch>
                <a:fillRect l="0" t="0" r="0" b="0"/>
              </a:stretch>
            </a:blipFill>
          </p:spPr>
        </p:sp>
        <p:sp>
          <p:nvSpPr>
            <p:cNvPr name="Freeform 11" id="11"/>
            <p:cNvSpPr/>
            <p:nvPr/>
          </p:nvSpPr>
          <p:spPr>
            <a:xfrm flipH="false" flipV="false" rot="0">
              <a:off x="3588671" y="349548"/>
              <a:ext cx="2400621" cy="2443381"/>
            </a:xfrm>
            <a:custGeom>
              <a:avLst/>
              <a:gdLst/>
              <a:ahLst/>
              <a:cxnLst/>
              <a:rect r="r" b="b" t="t" l="l"/>
              <a:pathLst>
                <a:path h="2443381" w="2400621">
                  <a:moveTo>
                    <a:pt x="0" y="0"/>
                  </a:moveTo>
                  <a:lnTo>
                    <a:pt x="2400621" y="0"/>
                  </a:lnTo>
                  <a:lnTo>
                    <a:pt x="2400621" y="2443380"/>
                  </a:lnTo>
                  <a:lnTo>
                    <a:pt x="0" y="2443380"/>
                  </a:lnTo>
                  <a:lnTo>
                    <a:pt x="0" y="0"/>
                  </a:lnTo>
                  <a:close/>
                </a:path>
              </a:pathLst>
            </a:custGeom>
            <a:blipFill>
              <a:blip r:embed="rId3"/>
              <a:stretch>
                <a:fillRect l="0" t="0" r="0" b="0"/>
              </a:stretch>
            </a:blipFill>
          </p:spPr>
        </p:sp>
        <p:sp>
          <p:nvSpPr>
            <p:cNvPr name="AutoShape 12" id="12"/>
            <p:cNvSpPr/>
            <p:nvPr/>
          </p:nvSpPr>
          <p:spPr>
            <a:xfrm rot="-5400000">
              <a:off x="1672766" y="1592468"/>
              <a:ext cx="3235735" cy="0"/>
            </a:xfrm>
            <a:prstGeom prst="line">
              <a:avLst/>
            </a:prstGeom>
            <a:ln cap="rnd" w="50800">
              <a:solidFill>
                <a:srgbClr val="37424A"/>
              </a:solidFill>
              <a:prstDash val="solid"/>
              <a:headEnd type="none" len="sm" w="sm"/>
              <a:tailEnd type="none" len="sm" w="sm"/>
            </a:ln>
          </p:spPr>
        </p:sp>
      </p:grpSp>
      <p:sp>
        <p:nvSpPr>
          <p:cNvPr name="TextBox 13" id="13"/>
          <p:cNvSpPr txBox="true"/>
          <p:nvPr/>
        </p:nvSpPr>
        <p:spPr>
          <a:xfrm rot="0">
            <a:off x="754747" y="5020145"/>
            <a:ext cx="7714897" cy="554990"/>
          </a:xfrm>
          <a:prstGeom prst="rect">
            <a:avLst/>
          </a:prstGeom>
        </p:spPr>
        <p:txBody>
          <a:bodyPr anchor="t" rtlCol="false" tIns="0" lIns="0" bIns="0" rIns="0">
            <a:spAutoFit/>
          </a:bodyPr>
          <a:lstStyle/>
          <a:p>
            <a:pPr algn="l">
              <a:lnSpc>
                <a:spcPts val="4059"/>
              </a:lnSpc>
            </a:pPr>
            <a:r>
              <a:rPr lang="en-US" sz="2899">
                <a:solidFill>
                  <a:srgbClr val="000000"/>
                </a:solidFill>
                <a:latin typeface="Gotham 3"/>
                <a:ea typeface="Gotham 3"/>
                <a:cs typeface="Gotham 3"/>
                <a:sym typeface="Gotham 3"/>
              </a:rPr>
              <a:t>GALLATIN COUNTY</a:t>
            </a:r>
          </a:p>
        </p:txBody>
      </p:sp>
      <p:sp>
        <p:nvSpPr>
          <p:cNvPr name="TextBox 14" id="14"/>
          <p:cNvSpPr txBox="true"/>
          <p:nvPr/>
        </p:nvSpPr>
        <p:spPr>
          <a:xfrm rot="0">
            <a:off x="754747" y="5566245"/>
            <a:ext cx="7714897" cy="1104900"/>
          </a:xfrm>
          <a:prstGeom prst="rect">
            <a:avLst/>
          </a:prstGeom>
        </p:spPr>
        <p:txBody>
          <a:bodyPr anchor="t" rtlCol="false" tIns="0" lIns="0" bIns="0" rIns="0">
            <a:spAutoFit/>
          </a:bodyPr>
          <a:lstStyle/>
          <a:p>
            <a:pPr algn="l" marL="539749" indent="-269875" lvl="1">
              <a:lnSpc>
                <a:spcPts val="4349"/>
              </a:lnSpc>
              <a:buFont typeface="Arial"/>
              <a:buChar char="•"/>
            </a:pPr>
            <a:r>
              <a:rPr lang="en-US" sz="2499">
                <a:solidFill>
                  <a:srgbClr val="000000"/>
                </a:solidFill>
                <a:latin typeface="Gotham 2"/>
                <a:ea typeface="Gotham 2"/>
                <a:cs typeface="Gotham 2"/>
                <a:sym typeface="Gotham 2"/>
              </a:rPr>
              <a:t>6</a:t>
            </a:r>
            <a:r>
              <a:rPr lang="en-US" sz="2499">
                <a:solidFill>
                  <a:srgbClr val="000000"/>
                </a:solidFill>
                <a:latin typeface="Gotham 2"/>
                <a:ea typeface="Gotham 2"/>
                <a:cs typeface="Gotham 2"/>
                <a:sym typeface="Gotham 2"/>
              </a:rPr>
              <a:t>50+ youth members each year</a:t>
            </a:r>
          </a:p>
          <a:p>
            <a:pPr algn="l" marL="539749" indent="-269875" lvl="1">
              <a:lnSpc>
                <a:spcPts val="4349"/>
              </a:lnSpc>
              <a:buFont typeface="Arial"/>
              <a:buChar char="•"/>
            </a:pPr>
            <a:r>
              <a:rPr lang="en-US" sz="2499">
                <a:solidFill>
                  <a:srgbClr val="000000"/>
                </a:solidFill>
                <a:latin typeface="Gotham 2"/>
                <a:ea typeface="Gotham 2"/>
                <a:cs typeface="Gotham 2"/>
                <a:sym typeface="Gotham 2"/>
              </a:rPr>
              <a:t>Approx. 140 volunteers each year</a:t>
            </a:r>
          </a:p>
        </p:txBody>
      </p:sp>
      <p:sp>
        <p:nvSpPr>
          <p:cNvPr name="Freeform 15" id="15"/>
          <p:cNvSpPr/>
          <p:nvPr/>
        </p:nvSpPr>
        <p:spPr>
          <a:xfrm flipH="false" flipV="false" rot="0">
            <a:off x="1905718" y="1712118"/>
            <a:ext cx="4920749" cy="2833226"/>
          </a:xfrm>
          <a:custGeom>
            <a:avLst/>
            <a:gdLst/>
            <a:ahLst/>
            <a:cxnLst/>
            <a:rect r="r" b="b" t="t" l="l"/>
            <a:pathLst>
              <a:path h="2833226" w="4920749">
                <a:moveTo>
                  <a:pt x="0" y="0"/>
                </a:moveTo>
                <a:lnTo>
                  <a:pt x="4920749" y="0"/>
                </a:lnTo>
                <a:lnTo>
                  <a:pt x="4920749" y="2833226"/>
                </a:lnTo>
                <a:lnTo>
                  <a:pt x="0" y="2833226"/>
                </a:lnTo>
                <a:lnTo>
                  <a:pt x="0" y="0"/>
                </a:lnTo>
                <a:close/>
              </a:path>
            </a:pathLst>
          </a:custGeom>
          <a:blipFill>
            <a:blip r:embed="rId4"/>
            <a:stretch>
              <a:fillRect l="0" t="-35427" r="-99" b="-38424"/>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23530" y="2547527"/>
            <a:ext cx="15040941" cy="6710773"/>
          </a:xfrm>
          <a:custGeom>
            <a:avLst/>
            <a:gdLst/>
            <a:ahLst/>
            <a:cxnLst/>
            <a:rect r="r" b="b" t="t" l="l"/>
            <a:pathLst>
              <a:path h="6710773" w="15040941">
                <a:moveTo>
                  <a:pt x="0" y="0"/>
                </a:moveTo>
                <a:lnTo>
                  <a:pt x="15040940" y="0"/>
                </a:lnTo>
                <a:lnTo>
                  <a:pt x="15040940" y="6710773"/>
                </a:lnTo>
                <a:lnTo>
                  <a:pt x="0" y="6710773"/>
                </a:lnTo>
                <a:lnTo>
                  <a:pt x="0" y="0"/>
                </a:lnTo>
                <a:close/>
              </a:path>
            </a:pathLst>
          </a:custGeom>
          <a:blipFill>
            <a:blip r:embed="rId2"/>
            <a:stretch>
              <a:fillRect l="0" t="0" r="0" b="0"/>
            </a:stretch>
          </a:blipFill>
        </p:spPr>
      </p:sp>
      <p:sp>
        <p:nvSpPr>
          <p:cNvPr name="TextBox 3" id="3"/>
          <p:cNvSpPr txBox="true"/>
          <p:nvPr/>
        </p:nvSpPr>
        <p:spPr>
          <a:xfrm rot="0">
            <a:off x="3718435" y="303734"/>
            <a:ext cx="10851131" cy="2243794"/>
          </a:xfrm>
          <a:prstGeom prst="rect">
            <a:avLst/>
          </a:prstGeom>
        </p:spPr>
        <p:txBody>
          <a:bodyPr anchor="t" rtlCol="false" tIns="0" lIns="0" bIns="0" rIns="0">
            <a:spAutoFit/>
          </a:bodyPr>
          <a:lstStyle/>
          <a:p>
            <a:pPr algn="ctr" marL="0" indent="0" lvl="0">
              <a:lnSpc>
                <a:spcPts val="8088"/>
              </a:lnSpc>
            </a:pPr>
            <a:r>
              <a:rPr lang="en-US" sz="8088" spc="-202">
                <a:solidFill>
                  <a:srgbClr val="339966"/>
                </a:solidFill>
                <a:latin typeface="Gotham 3"/>
                <a:ea typeface="Gotham 3"/>
                <a:cs typeface="Gotham 3"/>
                <a:sym typeface="Gotham 3"/>
              </a:rPr>
              <a:t>Enrolling in 4-H on ZSuite</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339966"/>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0674921" y="-1080920"/>
            <a:ext cx="11367966" cy="11367920"/>
            <a:chOff x="0" y="0"/>
            <a:chExt cx="6350000" cy="6349975"/>
          </a:xfrm>
        </p:grpSpPr>
        <p:sp>
          <p:nvSpPr>
            <p:cNvPr name="Freeform 3" id="3"/>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21863" t="-7979" r="-325" b="-32028"/>
              </a:stretch>
            </a:blipFill>
          </p:spPr>
        </p:sp>
      </p:grpSp>
      <p:sp>
        <p:nvSpPr>
          <p:cNvPr name="TextBox 4" id="4"/>
          <p:cNvSpPr txBox="true"/>
          <p:nvPr/>
        </p:nvSpPr>
        <p:spPr>
          <a:xfrm rot="0">
            <a:off x="731002" y="734990"/>
            <a:ext cx="5707574" cy="1224619"/>
          </a:xfrm>
          <a:prstGeom prst="rect">
            <a:avLst/>
          </a:prstGeom>
        </p:spPr>
        <p:txBody>
          <a:bodyPr anchor="t" rtlCol="false" tIns="0" lIns="0" bIns="0" rIns="0">
            <a:spAutoFit/>
          </a:bodyPr>
          <a:lstStyle/>
          <a:p>
            <a:pPr algn="l" marL="0" indent="0" lvl="0">
              <a:lnSpc>
                <a:spcPts val="8088"/>
              </a:lnSpc>
            </a:pPr>
            <a:r>
              <a:rPr lang="en-US" sz="8088" spc="-202">
                <a:solidFill>
                  <a:srgbClr val="FFFFFF"/>
                </a:solidFill>
                <a:latin typeface="Gotham 3"/>
                <a:ea typeface="Gotham 3"/>
                <a:cs typeface="Gotham 3"/>
                <a:sym typeface="Gotham 3"/>
              </a:rPr>
              <a:t>4-H Clubs</a:t>
            </a:r>
          </a:p>
        </p:txBody>
      </p:sp>
      <p:sp>
        <p:nvSpPr>
          <p:cNvPr name="TextBox 5" id="5"/>
          <p:cNvSpPr txBox="true"/>
          <p:nvPr/>
        </p:nvSpPr>
        <p:spPr>
          <a:xfrm rot="0">
            <a:off x="731002" y="1911983"/>
            <a:ext cx="9294881" cy="6416168"/>
          </a:xfrm>
          <a:prstGeom prst="rect">
            <a:avLst/>
          </a:prstGeom>
        </p:spPr>
        <p:txBody>
          <a:bodyPr anchor="t" rtlCol="false" tIns="0" lIns="0" bIns="0" rIns="0">
            <a:spAutoFit/>
          </a:bodyPr>
          <a:lstStyle/>
          <a:p>
            <a:pPr algn="l" marL="626107" indent="-313054" lvl="1">
              <a:lnSpc>
                <a:spcPts val="5683"/>
              </a:lnSpc>
              <a:buFont typeface="Arial"/>
              <a:buChar char="•"/>
            </a:pPr>
            <a:r>
              <a:rPr lang="en-US" sz="2899">
                <a:solidFill>
                  <a:srgbClr val="FFFFFF"/>
                </a:solidFill>
                <a:latin typeface="Gotham 2"/>
                <a:ea typeface="Gotham 2"/>
                <a:cs typeface="Gotham 2"/>
                <a:sym typeface="Gotham 2"/>
              </a:rPr>
              <a:t>Not a requirement, but highly encouraged</a:t>
            </a:r>
          </a:p>
          <a:p>
            <a:pPr algn="l" marL="626107" indent="-313054" lvl="1">
              <a:lnSpc>
                <a:spcPts val="5683"/>
              </a:lnSpc>
              <a:buFont typeface="Arial"/>
              <a:buChar char="•"/>
            </a:pPr>
            <a:r>
              <a:rPr lang="en-US" sz="2899">
                <a:solidFill>
                  <a:srgbClr val="FFFFFF"/>
                </a:solidFill>
                <a:latin typeface="Gotham 2"/>
                <a:ea typeface="Gotham 2"/>
                <a:cs typeface="Gotham 2"/>
                <a:sym typeface="Gotham 2"/>
              </a:rPr>
              <a:t>4-H clubs are a great resource </a:t>
            </a:r>
          </a:p>
          <a:p>
            <a:pPr algn="l" marL="626107" indent="-313054" lvl="1">
              <a:lnSpc>
                <a:spcPts val="5683"/>
              </a:lnSpc>
              <a:buFont typeface="Arial"/>
              <a:buChar char="•"/>
            </a:pPr>
            <a:r>
              <a:rPr lang="en-US" sz="2899">
                <a:solidFill>
                  <a:srgbClr val="FFFFFF"/>
                </a:solidFill>
                <a:latin typeface="Gotham 2"/>
                <a:ea typeface="Gotham 2"/>
                <a:cs typeface="Gotham 2"/>
                <a:sym typeface="Gotham 2"/>
              </a:rPr>
              <a:t>Why is it important to join a 4-H club?</a:t>
            </a:r>
          </a:p>
          <a:p>
            <a:pPr algn="l" marL="1252215" indent="-417405" lvl="2">
              <a:lnSpc>
                <a:spcPts val="5683"/>
              </a:lnSpc>
              <a:buFont typeface="Arial"/>
              <a:buChar char="⚬"/>
            </a:pPr>
            <a:r>
              <a:rPr lang="en-US" sz="2899">
                <a:solidFill>
                  <a:srgbClr val="FFFFFF"/>
                </a:solidFill>
                <a:latin typeface="Gotham 2"/>
                <a:ea typeface="Gotham 2"/>
                <a:cs typeface="Gotham 2"/>
                <a:sym typeface="Gotham 2"/>
              </a:rPr>
              <a:t>Belonging and Generosity </a:t>
            </a:r>
          </a:p>
          <a:p>
            <a:pPr algn="l" marL="1252215" indent="-417405" lvl="2">
              <a:lnSpc>
                <a:spcPts val="5683"/>
              </a:lnSpc>
              <a:buFont typeface="Arial"/>
              <a:buChar char="⚬"/>
            </a:pPr>
            <a:r>
              <a:rPr lang="en-US" sz="2899">
                <a:solidFill>
                  <a:srgbClr val="FFFFFF"/>
                </a:solidFill>
                <a:latin typeface="Gotham 2"/>
                <a:ea typeface="Gotham 2"/>
                <a:cs typeface="Gotham 2"/>
                <a:sym typeface="Gotham 2"/>
              </a:rPr>
              <a:t>Leadership opportunities, community service, officers, diversity and fun!</a:t>
            </a:r>
          </a:p>
          <a:p>
            <a:pPr algn="l" marL="626107" indent="-313054" lvl="1">
              <a:lnSpc>
                <a:spcPts val="5683"/>
              </a:lnSpc>
              <a:buFont typeface="Arial"/>
              <a:buChar char="•"/>
            </a:pPr>
            <a:r>
              <a:rPr lang="en-US" sz="2899">
                <a:solidFill>
                  <a:srgbClr val="FFFFFF"/>
                </a:solidFill>
                <a:latin typeface="Gotham 2"/>
                <a:ea typeface="Gotham 2"/>
                <a:cs typeface="Gotham 2"/>
                <a:sym typeface="Gotham 2"/>
              </a:rPr>
              <a:t>How do you pick the right club for your family? </a:t>
            </a:r>
          </a:p>
          <a:p>
            <a:pPr algn="l" marL="1252215" indent="-417405" lvl="2">
              <a:lnSpc>
                <a:spcPts val="5683"/>
              </a:lnSpc>
              <a:buFont typeface="Arial"/>
              <a:buChar char="⚬"/>
            </a:pPr>
            <a:r>
              <a:rPr lang="en-US" sz="2899">
                <a:solidFill>
                  <a:srgbClr val="FFFFFF"/>
                </a:solidFill>
                <a:latin typeface="Gotham 2"/>
                <a:ea typeface="Gotham 2"/>
                <a:cs typeface="Gotham 2"/>
                <a:sym typeface="Gotham 2"/>
              </a:rPr>
              <a:t>Location, Meeting Time, Age of Club</a:t>
            </a:r>
          </a:p>
          <a:p>
            <a:pPr algn="l" marL="626107" indent="-313054" lvl="1">
              <a:lnSpc>
                <a:spcPts val="5683"/>
              </a:lnSpc>
              <a:buFont typeface="Arial"/>
              <a:buChar char="•"/>
            </a:pPr>
            <a:r>
              <a:rPr lang="en-US" sz="2899">
                <a:solidFill>
                  <a:srgbClr val="FFFFFF"/>
                </a:solidFill>
                <a:latin typeface="Gotham 2"/>
                <a:ea typeface="Gotham 2"/>
                <a:cs typeface="Gotham 2"/>
                <a:sym typeface="Gotham 2"/>
              </a:rPr>
              <a:t>Members At Large</a:t>
            </a:r>
          </a:p>
        </p:txBody>
      </p:sp>
      <p:sp>
        <p:nvSpPr>
          <p:cNvPr name="Freeform 6" id="6"/>
          <p:cNvSpPr/>
          <p:nvPr/>
        </p:nvSpPr>
        <p:spPr>
          <a:xfrm flipH="false" flipV="false" rot="0">
            <a:off x="309560" y="9125656"/>
            <a:ext cx="842884" cy="857494"/>
          </a:xfrm>
          <a:custGeom>
            <a:avLst/>
            <a:gdLst/>
            <a:ahLst/>
            <a:cxnLst/>
            <a:rect r="r" b="b" t="t" l="l"/>
            <a:pathLst>
              <a:path h="857494" w="842884">
                <a:moveTo>
                  <a:pt x="0" y="0"/>
                </a:moveTo>
                <a:lnTo>
                  <a:pt x="842884" y="0"/>
                </a:lnTo>
                <a:lnTo>
                  <a:pt x="842884" y="857494"/>
                </a:lnTo>
                <a:lnTo>
                  <a:pt x="0" y="857494"/>
                </a:lnTo>
                <a:lnTo>
                  <a:pt x="0" y="0"/>
                </a:lnTo>
                <a:close/>
              </a:path>
            </a:pathLst>
          </a:custGeom>
          <a:blipFill>
            <a:blip r:embed="rId3"/>
            <a:stretch>
              <a:fillRect l="0" t="-23" r="0" b="-23"/>
            </a:stretch>
          </a:blipFill>
        </p:spPr>
      </p:sp>
      <p:sp>
        <p:nvSpPr>
          <p:cNvPr name="Freeform 7" id="7"/>
          <p:cNvSpPr/>
          <p:nvPr/>
        </p:nvSpPr>
        <p:spPr>
          <a:xfrm flipH="false" flipV="false" rot="0">
            <a:off x="10368864" y="7001754"/>
            <a:ext cx="612114" cy="696573"/>
          </a:xfrm>
          <a:custGeom>
            <a:avLst/>
            <a:gdLst/>
            <a:ahLst/>
            <a:cxnLst/>
            <a:rect r="r" b="b" t="t" l="l"/>
            <a:pathLst>
              <a:path h="696573" w="612114">
                <a:moveTo>
                  <a:pt x="0" y="0"/>
                </a:moveTo>
                <a:lnTo>
                  <a:pt x="612114" y="0"/>
                </a:lnTo>
                <a:lnTo>
                  <a:pt x="612114" y="696573"/>
                </a:lnTo>
                <a:lnTo>
                  <a:pt x="0" y="6965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507908">
            <a:off x="10781584" y="7726642"/>
            <a:ext cx="420061" cy="478021"/>
          </a:xfrm>
          <a:custGeom>
            <a:avLst/>
            <a:gdLst/>
            <a:ahLst/>
            <a:cxnLst/>
            <a:rect r="r" b="b" t="t" l="l"/>
            <a:pathLst>
              <a:path h="478021" w="420061">
                <a:moveTo>
                  <a:pt x="0" y="0"/>
                </a:moveTo>
                <a:lnTo>
                  <a:pt x="420061" y="0"/>
                </a:lnTo>
                <a:lnTo>
                  <a:pt x="420061" y="478021"/>
                </a:lnTo>
                <a:lnTo>
                  <a:pt x="0" y="47802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9" id="9"/>
          <p:cNvSpPr txBox="true"/>
          <p:nvPr/>
        </p:nvSpPr>
        <p:spPr>
          <a:xfrm rot="0">
            <a:off x="4542125" y="8992235"/>
            <a:ext cx="5154364" cy="771527"/>
          </a:xfrm>
          <a:prstGeom prst="rect">
            <a:avLst/>
          </a:prstGeom>
        </p:spPr>
        <p:txBody>
          <a:bodyPr anchor="t" rtlCol="false" tIns="0" lIns="0" bIns="0" rIns="0">
            <a:spAutoFit/>
          </a:bodyPr>
          <a:lstStyle/>
          <a:p>
            <a:pPr algn="ctr">
              <a:lnSpc>
                <a:spcPts val="6299"/>
              </a:lnSpc>
            </a:pPr>
            <a:r>
              <a:rPr lang="en-US" sz="4499" u="sng">
                <a:solidFill>
                  <a:srgbClr val="003F7F"/>
                </a:solidFill>
                <a:latin typeface="Franklin Gothic Demi"/>
                <a:ea typeface="Franklin Gothic Demi"/>
                <a:cs typeface="Franklin Gothic Demi"/>
                <a:sym typeface="Franklin Gothic Demi"/>
                <a:hlinkClick r:id="rId6" tooltip="https://www.montana.edu/extension/gallatin/2026-2027ClubList.pdf"/>
              </a:rPr>
              <a:t>2026-2027 Club List</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434413" y="16407"/>
            <a:ext cx="3349454" cy="4023668"/>
          </a:xfrm>
          <a:custGeom>
            <a:avLst/>
            <a:gdLst/>
            <a:ahLst/>
            <a:cxnLst/>
            <a:rect r="r" b="b" t="t" l="l"/>
            <a:pathLst>
              <a:path h="4023668" w="3349454">
                <a:moveTo>
                  <a:pt x="0" y="0"/>
                </a:moveTo>
                <a:lnTo>
                  <a:pt x="3349454" y="0"/>
                </a:lnTo>
                <a:lnTo>
                  <a:pt x="3349454" y="4023668"/>
                </a:lnTo>
                <a:lnTo>
                  <a:pt x="0" y="4023668"/>
                </a:lnTo>
                <a:lnTo>
                  <a:pt x="0" y="0"/>
                </a:lnTo>
                <a:close/>
              </a:path>
            </a:pathLst>
          </a:custGeom>
          <a:blipFill>
            <a:blip r:embed="rId2"/>
            <a:stretch>
              <a:fillRect l="-38331" t="0" r="-41862" b="0"/>
            </a:stretch>
          </a:blipFill>
        </p:spPr>
      </p:sp>
      <p:sp>
        <p:nvSpPr>
          <p:cNvPr name="Freeform 3" id="3"/>
          <p:cNvSpPr/>
          <p:nvPr/>
        </p:nvSpPr>
        <p:spPr>
          <a:xfrm flipH="false" flipV="false" rot="0">
            <a:off x="-3167" y="4310916"/>
            <a:ext cx="3711516" cy="3513560"/>
          </a:xfrm>
          <a:custGeom>
            <a:avLst/>
            <a:gdLst/>
            <a:ahLst/>
            <a:cxnLst/>
            <a:rect r="r" b="b" t="t" l="l"/>
            <a:pathLst>
              <a:path h="3513560" w="3711516">
                <a:moveTo>
                  <a:pt x="0" y="0"/>
                </a:moveTo>
                <a:lnTo>
                  <a:pt x="3711515" y="0"/>
                </a:lnTo>
                <a:lnTo>
                  <a:pt x="3711515" y="3513560"/>
                </a:lnTo>
                <a:lnTo>
                  <a:pt x="0" y="3513560"/>
                </a:lnTo>
                <a:lnTo>
                  <a:pt x="0" y="0"/>
                </a:lnTo>
                <a:close/>
              </a:path>
            </a:pathLst>
          </a:custGeom>
          <a:blipFill>
            <a:blip r:embed="rId3"/>
            <a:stretch>
              <a:fillRect l="-32328" t="-2528" r="-13261" b="0"/>
            </a:stretch>
          </a:blipFill>
        </p:spPr>
      </p:sp>
      <p:sp>
        <p:nvSpPr>
          <p:cNvPr name="Freeform 4" id="4"/>
          <p:cNvSpPr/>
          <p:nvPr/>
        </p:nvSpPr>
        <p:spPr>
          <a:xfrm flipH="false" flipV="false" rot="0">
            <a:off x="-3167" y="-491233"/>
            <a:ext cx="3542347" cy="5143500"/>
          </a:xfrm>
          <a:custGeom>
            <a:avLst/>
            <a:gdLst/>
            <a:ahLst/>
            <a:cxnLst/>
            <a:rect r="r" b="b" t="t" l="l"/>
            <a:pathLst>
              <a:path h="5143500" w="3542347">
                <a:moveTo>
                  <a:pt x="0" y="0"/>
                </a:moveTo>
                <a:lnTo>
                  <a:pt x="3542347" y="0"/>
                </a:lnTo>
                <a:lnTo>
                  <a:pt x="3542347" y="5143500"/>
                </a:lnTo>
                <a:lnTo>
                  <a:pt x="0" y="5143500"/>
                </a:lnTo>
                <a:lnTo>
                  <a:pt x="0" y="0"/>
                </a:lnTo>
                <a:close/>
              </a:path>
            </a:pathLst>
          </a:custGeom>
          <a:blipFill>
            <a:blip r:embed="rId4"/>
            <a:stretch>
              <a:fillRect l="0" t="-3398" r="-3379" b="-3398"/>
            </a:stretch>
          </a:blipFill>
        </p:spPr>
      </p:sp>
      <p:sp>
        <p:nvSpPr>
          <p:cNvPr name="Freeform 5" id="5"/>
          <p:cNvSpPr/>
          <p:nvPr/>
        </p:nvSpPr>
        <p:spPr>
          <a:xfrm flipH="false" flipV="false" rot="0">
            <a:off x="7081527" y="7003954"/>
            <a:ext cx="2702341" cy="3289928"/>
          </a:xfrm>
          <a:custGeom>
            <a:avLst/>
            <a:gdLst/>
            <a:ahLst/>
            <a:cxnLst/>
            <a:rect r="r" b="b" t="t" l="l"/>
            <a:pathLst>
              <a:path h="3289928" w="2702341">
                <a:moveTo>
                  <a:pt x="0" y="0"/>
                </a:moveTo>
                <a:lnTo>
                  <a:pt x="2702340" y="0"/>
                </a:lnTo>
                <a:lnTo>
                  <a:pt x="2702340" y="3289928"/>
                </a:lnTo>
                <a:lnTo>
                  <a:pt x="0" y="3289928"/>
                </a:lnTo>
                <a:lnTo>
                  <a:pt x="0" y="0"/>
                </a:lnTo>
                <a:close/>
              </a:path>
            </a:pathLst>
          </a:custGeom>
          <a:blipFill>
            <a:blip r:embed="rId5"/>
            <a:stretch>
              <a:fillRect l="-9189" t="0" r="-53135" b="0"/>
            </a:stretch>
          </a:blipFill>
        </p:spPr>
      </p:sp>
      <p:sp>
        <p:nvSpPr>
          <p:cNvPr name="Freeform 6" id="6"/>
          <p:cNvSpPr/>
          <p:nvPr/>
        </p:nvSpPr>
        <p:spPr>
          <a:xfrm flipH="false" flipV="false" rot="0">
            <a:off x="11104310" y="9258300"/>
            <a:ext cx="5933796" cy="771393"/>
          </a:xfrm>
          <a:custGeom>
            <a:avLst/>
            <a:gdLst/>
            <a:ahLst/>
            <a:cxnLst/>
            <a:rect r="r" b="b" t="t" l="l"/>
            <a:pathLst>
              <a:path h="771393" w="5933796">
                <a:moveTo>
                  <a:pt x="0" y="0"/>
                </a:moveTo>
                <a:lnTo>
                  <a:pt x="5933795" y="0"/>
                </a:lnTo>
                <a:lnTo>
                  <a:pt x="5933795" y="771393"/>
                </a:lnTo>
                <a:lnTo>
                  <a:pt x="0" y="771393"/>
                </a:lnTo>
                <a:lnTo>
                  <a:pt x="0" y="0"/>
                </a:lnTo>
                <a:close/>
              </a:path>
            </a:pathLst>
          </a:custGeom>
          <a:blipFill>
            <a:blip r:embed="rId6"/>
            <a:stretch>
              <a:fillRect l="0" t="0" r="0" b="0"/>
            </a:stretch>
          </a:blipFill>
        </p:spPr>
      </p:sp>
      <p:sp>
        <p:nvSpPr>
          <p:cNvPr name="Freeform 7" id="7"/>
          <p:cNvSpPr/>
          <p:nvPr/>
        </p:nvSpPr>
        <p:spPr>
          <a:xfrm flipH="false" flipV="false" rot="0">
            <a:off x="3539180" y="16407"/>
            <a:ext cx="2895233" cy="4007261"/>
          </a:xfrm>
          <a:custGeom>
            <a:avLst/>
            <a:gdLst/>
            <a:ahLst/>
            <a:cxnLst/>
            <a:rect r="r" b="b" t="t" l="l"/>
            <a:pathLst>
              <a:path h="4007261" w="2895233">
                <a:moveTo>
                  <a:pt x="0" y="0"/>
                </a:moveTo>
                <a:lnTo>
                  <a:pt x="2895233" y="0"/>
                </a:lnTo>
                <a:lnTo>
                  <a:pt x="2895233" y="4007261"/>
                </a:lnTo>
                <a:lnTo>
                  <a:pt x="0" y="4007261"/>
                </a:lnTo>
                <a:lnTo>
                  <a:pt x="0" y="0"/>
                </a:lnTo>
                <a:close/>
              </a:path>
            </a:pathLst>
          </a:custGeom>
          <a:blipFill>
            <a:blip r:embed="rId7"/>
            <a:stretch>
              <a:fillRect l="-6979" t="-1738" r="0" b="-1318"/>
            </a:stretch>
          </a:blipFill>
        </p:spPr>
      </p:sp>
      <p:sp>
        <p:nvSpPr>
          <p:cNvPr name="Freeform 8" id="8"/>
          <p:cNvSpPr/>
          <p:nvPr/>
        </p:nvSpPr>
        <p:spPr>
          <a:xfrm flipH="false" flipV="false" rot="0">
            <a:off x="7102669" y="4040075"/>
            <a:ext cx="2689028" cy="2973404"/>
          </a:xfrm>
          <a:custGeom>
            <a:avLst/>
            <a:gdLst/>
            <a:ahLst/>
            <a:cxnLst/>
            <a:rect r="r" b="b" t="t" l="l"/>
            <a:pathLst>
              <a:path h="2973404" w="2689028">
                <a:moveTo>
                  <a:pt x="0" y="0"/>
                </a:moveTo>
                <a:lnTo>
                  <a:pt x="2689027" y="0"/>
                </a:lnTo>
                <a:lnTo>
                  <a:pt x="2689027" y="2973404"/>
                </a:lnTo>
                <a:lnTo>
                  <a:pt x="0" y="2973404"/>
                </a:lnTo>
                <a:lnTo>
                  <a:pt x="0" y="0"/>
                </a:lnTo>
                <a:close/>
              </a:path>
            </a:pathLst>
          </a:custGeom>
          <a:blipFill>
            <a:blip r:embed="rId8"/>
            <a:stretch>
              <a:fillRect l="0" t="-10363" r="0" b="-10363"/>
            </a:stretch>
          </a:blipFill>
        </p:spPr>
      </p:sp>
      <p:sp>
        <p:nvSpPr>
          <p:cNvPr name="Freeform 9" id="9"/>
          <p:cNvSpPr/>
          <p:nvPr/>
        </p:nvSpPr>
        <p:spPr>
          <a:xfrm flipH="false" flipV="false" rot="0">
            <a:off x="3539180" y="4023668"/>
            <a:ext cx="3563489" cy="3536979"/>
          </a:xfrm>
          <a:custGeom>
            <a:avLst/>
            <a:gdLst/>
            <a:ahLst/>
            <a:cxnLst/>
            <a:rect r="r" b="b" t="t" l="l"/>
            <a:pathLst>
              <a:path h="3536979" w="3563489">
                <a:moveTo>
                  <a:pt x="0" y="0"/>
                </a:moveTo>
                <a:lnTo>
                  <a:pt x="3563489" y="0"/>
                </a:lnTo>
                <a:lnTo>
                  <a:pt x="3563489" y="3536979"/>
                </a:lnTo>
                <a:lnTo>
                  <a:pt x="0" y="3536979"/>
                </a:lnTo>
                <a:lnTo>
                  <a:pt x="0" y="0"/>
                </a:lnTo>
                <a:close/>
              </a:path>
            </a:pathLst>
          </a:custGeom>
          <a:blipFill>
            <a:blip r:embed="rId9"/>
            <a:stretch>
              <a:fillRect l="-34779" t="-25526" r="-31344" b="0"/>
            </a:stretch>
          </a:blipFill>
        </p:spPr>
      </p:sp>
      <p:sp>
        <p:nvSpPr>
          <p:cNvPr name="Freeform 10" id="10"/>
          <p:cNvSpPr/>
          <p:nvPr/>
        </p:nvSpPr>
        <p:spPr>
          <a:xfrm flipH="false" flipV="false" rot="0">
            <a:off x="-3167" y="7560647"/>
            <a:ext cx="7084694" cy="2771886"/>
          </a:xfrm>
          <a:custGeom>
            <a:avLst/>
            <a:gdLst/>
            <a:ahLst/>
            <a:cxnLst/>
            <a:rect r="r" b="b" t="t" l="l"/>
            <a:pathLst>
              <a:path h="2771886" w="7084694">
                <a:moveTo>
                  <a:pt x="0" y="0"/>
                </a:moveTo>
                <a:lnTo>
                  <a:pt x="7084694" y="0"/>
                </a:lnTo>
                <a:lnTo>
                  <a:pt x="7084694" y="2771887"/>
                </a:lnTo>
                <a:lnTo>
                  <a:pt x="0" y="2771887"/>
                </a:lnTo>
                <a:lnTo>
                  <a:pt x="0" y="0"/>
                </a:lnTo>
                <a:close/>
              </a:path>
            </a:pathLst>
          </a:custGeom>
          <a:blipFill>
            <a:blip r:embed="rId10"/>
            <a:stretch>
              <a:fillRect l="0" t="0" r="0" b="0"/>
            </a:stretch>
          </a:blipFill>
        </p:spPr>
      </p:sp>
      <p:sp>
        <p:nvSpPr>
          <p:cNvPr name="TextBox 11" id="11"/>
          <p:cNvSpPr txBox="true"/>
          <p:nvPr/>
        </p:nvSpPr>
        <p:spPr>
          <a:xfrm rot="0">
            <a:off x="10177576" y="1750019"/>
            <a:ext cx="7849729" cy="5690196"/>
          </a:xfrm>
          <a:prstGeom prst="rect">
            <a:avLst/>
          </a:prstGeom>
        </p:spPr>
        <p:txBody>
          <a:bodyPr anchor="t" rtlCol="false" tIns="0" lIns="0" bIns="0" rIns="0">
            <a:spAutoFit/>
          </a:bodyPr>
          <a:lstStyle/>
          <a:p>
            <a:pPr algn="l" marL="561337" indent="-280669" lvl="1">
              <a:lnSpc>
                <a:spcPts val="3769"/>
              </a:lnSpc>
              <a:spcBef>
                <a:spcPts val="1411"/>
              </a:spcBef>
              <a:buFont typeface="Arial"/>
              <a:buChar char="•"/>
            </a:pPr>
            <a:r>
              <a:rPr lang="en-US" sz="2599">
                <a:solidFill>
                  <a:srgbClr val="000000"/>
                </a:solidFill>
                <a:latin typeface="Gotham 2"/>
                <a:ea typeface="Gotham 2"/>
                <a:cs typeface="Gotham 2"/>
                <a:sym typeface="Gotham 2"/>
              </a:rPr>
              <a:t>Pick based on what skill/topic your child is interested in learning about</a:t>
            </a:r>
          </a:p>
          <a:p>
            <a:pPr algn="l" marL="561337" indent="-280669" lvl="1">
              <a:lnSpc>
                <a:spcPts val="3769"/>
              </a:lnSpc>
              <a:spcBef>
                <a:spcPts val="1411"/>
              </a:spcBef>
              <a:buFont typeface="Arial"/>
              <a:buChar char="•"/>
            </a:pPr>
            <a:r>
              <a:rPr lang="en-US" sz="2599">
                <a:solidFill>
                  <a:srgbClr val="000000"/>
                </a:solidFill>
                <a:latin typeface="Gotham 2"/>
                <a:ea typeface="Gotham 2"/>
                <a:cs typeface="Gotham 2"/>
                <a:sym typeface="Gotham 2"/>
              </a:rPr>
              <a:t>Projects are real life experiences that help 4-H’ers learn</a:t>
            </a:r>
          </a:p>
          <a:p>
            <a:pPr algn="l" marL="561337" indent="-280669" lvl="1">
              <a:lnSpc>
                <a:spcPts val="3769"/>
              </a:lnSpc>
              <a:spcBef>
                <a:spcPts val="1411"/>
              </a:spcBef>
              <a:buFont typeface="Arial"/>
              <a:buChar char="•"/>
            </a:pPr>
            <a:r>
              <a:rPr lang="en-US" sz="2599">
                <a:solidFill>
                  <a:srgbClr val="000000"/>
                </a:solidFill>
                <a:latin typeface="Gotham 2"/>
                <a:ea typeface="Gotham 2"/>
                <a:cs typeface="Gotham 2"/>
                <a:sym typeface="Gotham 2"/>
              </a:rPr>
              <a:t>Projects focus on hands-on learning </a:t>
            </a:r>
          </a:p>
          <a:p>
            <a:pPr algn="l" marL="561337" indent="-280669" lvl="1">
              <a:lnSpc>
                <a:spcPts val="3769"/>
              </a:lnSpc>
              <a:spcBef>
                <a:spcPts val="1411"/>
              </a:spcBef>
              <a:buFont typeface="Arial"/>
              <a:buChar char="•"/>
            </a:pPr>
            <a:r>
              <a:rPr lang="en-US" sz="2599">
                <a:solidFill>
                  <a:srgbClr val="000000"/>
                </a:solidFill>
                <a:latin typeface="Gotham 2"/>
                <a:ea typeface="Gotham 2"/>
                <a:cs typeface="Gotham 2"/>
                <a:sym typeface="Gotham 2"/>
              </a:rPr>
              <a:t>Many of the projects offer different levels to encourage youth to challenge themselves</a:t>
            </a:r>
          </a:p>
          <a:p>
            <a:pPr algn="l" marL="561337" indent="-280669" lvl="1">
              <a:lnSpc>
                <a:spcPts val="3769"/>
              </a:lnSpc>
              <a:spcBef>
                <a:spcPts val="1411"/>
              </a:spcBef>
              <a:buFont typeface="Arial"/>
              <a:buChar char="•"/>
            </a:pPr>
            <a:r>
              <a:rPr lang="en-US" sz="2599">
                <a:solidFill>
                  <a:srgbClr val="000000"/>
                </a:solidFill>
                <a:latin typeface="Gotham 2"/>
                <a:ea typeface="Gotham 2"/>
                <a:cs typeface="Gotham 2"/>
                <a:sym typeface="Gotham 2"/>
              </a:rPr>
              <a:t>Curriculum is research based </a:t>
            </a:r>
          </a:p>
          <a:p>
            <a:pPr algn="l" marL="561337" indent="-280669" lvl="1">
              <a:lnSpc>
                <a:spcPts val="3769"/>
              </a:lnSpc>
              <a:spcBef>
                <a:spcPts val="1411"/>
              </a:spcBef>
              <a:buFont typeface="Arial"/>
              <a:buChar char="•"/>
            </a:pPr>
            <a:r>
              <a:rPr lang="en-US" sz="2599">
                <a:solidFill>
                  <a:srgbClr val="000000"/>
                </a:solidFill>
                <a:latin typeface="Gotham 2"/>
                <a:ea typeface="Gotham 2"/>
                <a:cs typeface="Gotham 2"/>
                <a:sym typeface="Gotham 2"/>
              </a:rPr>
              <a:t>Project meetings and workshops (1 meeting per month per project on average)</a:t>
            </a:r>
          </a:p>
        </p:txBody>
      </p:sp>
      <p:sp>
        <p:nvSpPr>
          <p:cNvPr name="TextBox 12" id="12"/>
          <p:cNvSpPr txBox="true"/>
          <p:nvPr/>
        </p:nvSpPr>
        <p:spPr>
          <a:xfrm rot="0">
            <a:off x="10883115" y="420625"/>
            <a:ext cx="6376185" cy="1224619"/>
          </a:xfrm>
          <a:prstGeom prst="rect">
            <a:avLst/>
          </a:prstGeom>
        </p:spPr>
        <p:txBody>
          <a:bodyPr anchor="t" rtlCol="false" tIns="0" lIns="0" bIns="0" rIns="0">
            <a:spAutoFit/>
          </a:bodyPr>
          <a:lstStyle/>
          <a:p>
            <a:pPr algn="ctr" marL="0" indent="0" lvl="0">
              <a:lnSpc>
                <a:spcPts val="8088"/>
              </a:lnSpc>
            </a:pPr>
            <a:r>
              <a:rPr lang="en-US" sz="8088" spc="-202">
                <a:solidFill>
                  <a:srgbClr val="339966"/>
                </a:solidFill>
                <a:latin typeface="Gotham 3"/>
                <a:ea typeface="Gotham 3"/>
                <a:cs typeface="Gotham 3"/>
                <a:sym typeface="Gotham 3"/>
              </a:rPr>
              <a:t>4-H Projects</a:t>
            </a:r>
          </a:p>
        </p:txBody>
      </p:sp>
      <p:sp>
        <p:nvSpPr>
          <p:cNvPr name="TextBox 13" id="13"/>
          <p:cNvSpPr txBox="true"/>
          <p:nvPr/>
        </p:nvSpPr>
        <p:spPr>
          <a:xfrm rot="0">
            <a:off x="14074058" y="8261442"/>
            <a:ext cx="9525" cy="316230"/>
          </a:xfrm>
          <a:prstGeom prst="rect">
            <a:avLst/>
          </a:prstGeom>
        </p:spPr>
        <p:txBody>
          <a:bodyPr anchor="t" rtlCol="false" tIns="0" lIns="0" bIns="0" rIns="0">
            <a:spAutoFit/>
          </a:bodyPr>
          <a:lstStyle/>
          <a:p>
            <a:pPr algn="ctr">
              <a:lnSpc>
                <a:spcPts val="2520"/>
              </a:lnSpc>
            </a:pPr>
          </a:p>
        </p:txBody>
      </p:sp>
      <p:sp>
        <p:nvSpPr>
          <p:cNvPr name="TextBox 14" id="14"/>
          <p:cNvSpPr txBox="true"/>
          <p:nvPr/>
        </p:nvSpPr>
        <p:spPr>
          <a:xfrm rot="0">
            <a:off x="11438852" y="7814951"/>
            <a:ext cx="5008513" cy="457199"/>
          </a:xfrm>
          <a:prstGeom prst="rect">
            <a:avLst/>
          </a:prstGeom>
        </p:spPr>
        <p:txBody>
          <a:bodyPr anchor="t" rtlCol="false" tIns="0" lIns="0" bIns="0" rIns="0">
            <a:spAutoFit/>
          </a:bodyPr>
          <a:lstStyle/>
          <a:p>
            <a:pPr algn="ctr">
              <a:lnSpc>
                <a:spcPts val="2999"/>
              </a:lnSpc>
            </a:pPr>
            <a:r>
              <a:rPr lang="en-US" sz="2999" spc="-74" u="sng">
                <a:solidFill>
                  <a:srgbClr val="003E7E"/>
                </a:solidFill>
                <a:latin typeface="Gotham 3"/>
                <a:ea typeface="Gotham 3"/>
                <a:cs typeface="Gotham 3"/>
                <a:sym typeface="Gotham 3"/>
                <a:hlinkClick r:id="rId11" tooltip="https://www.montana.edu/extension/gallatin/2026-2027IndoorProjectList1.pdf"/>
              </a:rPr>
              <a:t>2026-2027 Indoor Projects</a:t>
            </a:r>
          </a:p>
        </p:txBody>
      </p:sp>
      <p:sp>
        <p:nvSpPr>
          <p:cNvPr name="TextBox 15" id="15"/>
          <p:cNvSpPr txBox="true"/>
          <p:nvPr/>
        </p:nvSpPr>
        <p:spPr>
          <a:xfrm rot="0">
            <a:off x="11285708" y="8388990"/>
            <a:ext cx="5314801" cy="571500"/>
          </a:xfrm>
          <a:prstGeom prst="rect">
            <a:avLst/>
          </a:prstGeom>
        </p:spPr>
        <p:txBody>
          <a:bodyPr anchor="t" rtlCol="false" tIns="0" lIns="0" bIns="0" rIns="0">
            <a:spAutoFit/>
          </a:bodyPr>
          <a:lstStyle/>
          <a:p>
            <a:pPr algn="ctr">
              <a:lnSpc>
                <a:spcPts val="4199"/>
              </a:lnSpc>
              <a:spcBef>
                <a:spcPct val="0"/>
              </a:spcBef>
            </a:pPr>
            <a:r>
              <a:rPr lang="en-US" sz="2999" u="sng">
                <a:solidFill>
                  <a:srgbClr val="003F7F"/>
                </a:solidFill>
                <a:latin typeface="Gotham 3"/>
                <a:ea typeface="Gotham 3"/>
                <a:cs typeface="Gotham 3"/>
                <a:sym typeface="Gotham 3"/>
                <a:hlinkClick r:id="rId12" tooltip="https://www.montana.edu/extension/gallatin/2026-2027AnimalProjectList.pdf"/>
              </a:rPr>
              <a:t>2026-2027 Animal Projects</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339966"/>
        </a:solidFill>
      </p:bgPr>
    </p:bg>
    <p:spTree>
      <p:nvGrpSpPr>
        <p:cNvPr id="1" name=""/>
        <p:cNvGrpSpPr/>
        <p:nvPr/>
      </p:nvGrpSpPr>
      <p:grpSpPr>
        <a:xfrm>
          <a:off x="0" y="0"/>
          <a:ext cx="0" cy="0"/>
          <a:chOff x="0" y="0"/>
          <a:chExt cx="0" cy="0"/>
        </a:xfrm>
      </p:grpSpPr>
      <p:sp>
        <p:nvSpPr>
          <p:cNvPr name="TextBox 2" id="2"/>
          <p:cNvSpPr txBox="true"/>
          <p:nvPr/>
        </p:nvSpPr>
        <p:spPr>
          <a:xfrm rot="0">
            <a:off x="1028700" y="3116388"/>
            <a:ext cx="15060927" cy="5985272"/>
          </a:xfrm>
          <a:prstGeom prst="rect">
            <a:avLst/>
          </a:prstGeom>
        </p:spPr>
        <p:txBody>
          <a:bodyPr anchor="t" rtlCol="false" tIns="0" lIns="0" bIns="0" rIns="0">
            <a:spAutoFit/>
          </a:bodyPr>
          <a:lstStyle/>
          <a:p>
            <a:pPr algn="l" marL="582927" indent="-291463" lvl="1">
              <a:lnSpc>
                <a:spcPts val="3914"/>
              </a:lnSpc>
              <a:spcBef>
                <a:spcPts val="1466"/>
              </a:spcBef>
              <a:buFont typeface="Arial"/>
              <a:buChar char="•"/>
            </a:pPr>
            <a:r>
              <a:rPr lang="en-US" sz="2699">
                <a:solidFill>
                  <a:srgbClr val="FFFFFF"/>
                </a:solidFill>
                <a:latin typeface="Gotham 2"/>
                <a:ea typeface="Gotham 2"/>
                <a:cs typeface="Gotham 2"/>
                <a:sym typeface="Gotham 2"/>
              </a:rPr>
              <a:t>Youth Members</a:t>
            </a:r>
            <a:r>
              <a:rPr lang="en-US" sz="2699" u="none">
                <a:solidFill>
                  <a:srgbClr val="FFFFFF"/>
                </a:solidFill>
                <a:latin typeface="Gotham 2"/>
                <a:ea typeface="Gotham 2"/>
                <a:cs typeface="Gotham 2"/>
                <a:sym typeface="Gotham 2"/>
              </a:rPr>
              <a:t> (ages 5-19) = $30 per child</a:t>
            </a:r>
          </a:p>
          <a:p>
            <a:pPr algn="l" marL="582927" indent="-291463" lvl="1">
              <a:lnSpc>
                <a:spcPts val="3914"/>
              </a:lnSpc>
              <a:spcBef>
                <a:spcPts val="1466"/>
              </a:spcBef>
              <a:buFont typeface="Arial"/>
              <a:buChar char="•"/>
            </a:pPr>
            <a:r>
              <a:rPr lang="en-US" sz="2699" u="none">
                <a:solidFill>
                  <a:srgbClr val="FFFFFF"/>
                </a:solidFill>
                <a:latin typeface="Gotham 2"/>
                <a:ea typeface="Gotham 2"/>
                <a:cs typeface="Gotham 2"/>
                <a:sym typeface="Gotham 2"/>
              </a:rPr>
              <a:t>Volunteers = $10</a:t>
            </a:r>
          </a:p>
          <a:p>
            <a:pPr algn="l" marL="582927" indent="-291463" lvl="1">
              <a:lnSpc>
                <a:spcPts val="3914"/>
              </a:lnSpc>
              <a:spcBef>
                <a:spcPts val="1466"/>
              </a:spcBef>
              <a:buFont typeface="Arial"/>
              <a:buChar char="•"/>
            </a:pPr>
            <a:r>
              <a:rPr lang="en-US" sz="2699" u="none">
                <a:solidFill>
                  <a:srgbClr val="FFFFFF"/>
                </a:solidFill>
                <a:latin typeface="Gotham 2"/>
                <a:ea typeface="Gotham 2"/>
                <a:cs typeface="Gotham 2"/>
                <a:sym typeface="Gotham 2"/>
              </a:rPr>
              <a:t>Project Fee = $5 per project</a:t>
            </a:r>
          </a:p>
          <a:p>
            <a:pPr algn="l" marL="582927" indent="-291463" lvl="1">
              <a:lnSpc>
                <a:spcPts val="3914"/>
              </a:lnSpc>
              <a:spcBef>
                <a:spcPts val="1466"/>
              </a:spcBef>
              <a:buFont typeface="Arial"/>
              <a:buChar char="•"/>
            </a:pPr>
            <a:r>
              <a:rPr lang="en-US" sz="2699" u="none">
                <a:solidFill>
                  <a:srgbClr val="FFFFFF"/>
                </a:solidFill>
                <a:latin typeface="Gotham 2"/>
                <a:ea typeface="Gotham 2"/>
                <a:cs typeface="Gotham 2"/>
                <a:sym typeface="Gotham 2"/>
              </a:rPr>
              <a:t>Additional Fees</a:t>
            </a:r>
          </a:p>
          <a:p>
            <a:pPr algn="l" marL="1165854" indent="-388618" lvl="2">
              <a:lnSpc>
                <a:spcPts val="3914"/>
              </a:lnSpc>
              <a:spcBef>
                <a:spcPts val="1466"/>
              </a:spcBef>
              <a:buFont typeface="Arial"/>
              <a:buChar char="⚬"/>
            </a:pPr>
            <a:r>
              <a:rPr lang="en-US" sz="2699" u="none">
                <a:solidFill>
                  <a:srgbClr val="FFFFFF"/>
                </a:solidFill>
                <a:latin typeface="Gotham 2"/>
                <a:ea typeface="Gotham 2"/>
                <a:cs typeface="Gotham 2"/>
                <a:sym typeface="Gotham 2"/>
              </a:rPr>
              <a:t>Shooting Sports = $40 (per discipline)</a:t>
            </a:r>
          </a:p>
          <a:p>
            <a:pPr algn="l" marL="1165854" indent="-388618" lvl="2">
              <a:lnSpc>
                <a:spcPts val="3914"/>
              </a:lnSpc>
              <a:spcBef>
                <a:spcPts val="1466"/>
              </a:spcBef>
              <a:buFont typeface="Arial"/>
              <a:buChar char="⚬"/>
            </a:pPr>
            <a:r>
              <a:rPr lang="en-US" sz="2699" u="none">
                <a:solidFill>
                  <a:srgbClr val="FFFFFF"/>
                </a:solidFill>
                <a:latin typeface="Gotham 2"/>
                <a:ea typeface="Gotham 2"/>
                <a:cs typeface="Gotham 2"/>
                <a:sym typeface="Gotham 2"/>
              </a:rPr>
              <a:t>Cooking = $25</a:t>
            </a:r>
          </a:p>
          <a:p>
            <a:pPr algn="l" marL="1165854" indent="-388618" lvl="2">
              <a:lnSpc>
                <a:spcPts val="3914"/>
              </a:lnSpc>
              <a:spcBef>
                <a:spcPts val="1466"/>
              </a:spcBef>
              <a:buFont typeface="Arial"/>
              <a:buChar char="⚬"/>
            </a:pPr>
            <a:r>
              <a:rPr lang="en-US" sz="2699" u="none">
                <a:solidFill>
                  <a:srgbClr val="FFFFFF"/>
                </a:solidFill>
                <a:latin typeface="Gotham 2"/>
                <a:ea typeface="Gotham 2"/>
                <a:cs typeface="Gotham 2"/>
                <a:sym typeface="Gotham 2"/>
              </a:rPr>
              <a:t>Baking = $25</a:t>
            </a:r>
          </a:p>
          <a:p>
            <a:pPr algn="l" marL="1165854" indent="-388618" lvl="2">
              <a:lnSpc>
                <a:spcPts val="3914"/>
              </a:lnSpc>
              <a:spcBef>
                <a:spcPts val="1466"/>
              </a:spcBef>
              <a:buFont typeface="Arial"/>
              <a:buChar char="⚬"/>
            </a:pPr>
            <a:r>
              <a:rPr lang="en-US" sz="2699" u="none">
                <a:solidFill>
                  <a:srgbClr val="FFFFFF"/>
                </a:solidFill>
                <a:latin typeface="Gotham 2"/>
                <a:ea typeface="Gotham 2"/>
                <a:cs typeface="Gotham 2"/>
                <a:sym typeface="Gotham 2"/>
              </a:rPr>
              <a:t>Cake Decorating = $25</a:t>
            </a:r>
          </a:p>
          <a:p>
            <a:pPr algn="l" marL="1165854" indent="-388618" lvl="2">
              <a:lnSpc>
                <a:spcPts val="3914"/>
              </a:lnSpc>
              <a:spcBef>
                <a:spcPts val="1466"/>
              </a:spcBef>
              <a:buFont typeface="Arial"/>
              <a:buChar char="⚬"/>
            </a:pPr>
            <a:r>
              <a:rPr lang="en-US" sz="2699" u="none">
                <a:solidFill>
                  <a:srgbClr val="FFFFFF"/>
                </a:solidFill>
                <a:latin typeface="Gotham 2"/>
                <a:ea typeface="Gotham 2"/>
                <a:cs typeface="Gotham 2"/>
                <a:sym typeface="Gotham 2"/>
              </a:rPr>
              <a:t>Robotics = $25</a:t>
            </a:r>
          </a:p>
        </p:txBody>
      </p:sp>
      <p:sp>
        <p:nvSpPr>
          <p:cNvPr name="TextBox 3" id="3"/>
          <p:cNvSpPr txBox="true"/>
          <p:nvPr/>
        </p:nvSpPr>
        <p:spPr>
          <a:xfrm rot="0">
            <a:off x="674388" y="416391"/>
            <a:ext cx="11115751" cy="1224619"/>
          </a:xfrm>
          <a:prstGeom prst="rect">
            <a:avLst/>
          </a:prstGeom>
        </p:spPr>
        <p:txBody>
          <a:bodyPr anchor="t" rtlCol="false" tIns="0" lIns="0" bIns="0" rIns="0">
            <a:spAutoFit/>
          </a:bodyPr>
          <a:lstStyle/>
          <a:p>
            <a:pPr algn="l" marL="0" indent="0" lvl="0">
              <a:lnSpc>
                <a:spcPts val="8088"/>
              </a:lnSpc>
            </a:pPr>
            <a:r>
              <a:rPr lang="en-US" sz="8088" spc="-202">
                <a:solidFill>
                  <a:srgbClr val="FFFFFF"/>
                </a:solidFill>
                <a:latin typeface="Gotham 3"/>
                <a:ea typeface="Gotham 3"/>
                <a:cs typeface="Gotham 3"/>
                <a:sym typeface="Gotham 3"/>
              </a:rPr>
              <a:t>What does 4-H Cost?</a:t>
            </a:r>
          </a:p>
        </p:txBody>
      </p:sp>
      <p:sp>
        <p:nvSpPr>
          <p:cNvPr name="TextBox 4" id="4"/>
          <p:cNvSpPr txBox="true"/>
          <p:nvPr/>
        </p:nvSpPr>
        <p:spPr>
          <a:xfrm rot="0">
            <a:off x="842415" y="1912799"/>
            <a:ext cx="11088805" cy="554990"/>
          </a:xfrm>
          <a:prstGeom prst="rect">
            <a:avLst/>
          </a:prstGeom>
        </p:spPr>
        <p:txBody>
          <a:bodyPr anchor="t" rtlCol="false" tIns="0" lIns="0" bIns="0" rIns="0">
            <a:spAutoFit/>
          </a:bodyPr>
          <a:lstStyle/>
          <a:p>
            <a:pPr algn="l">
              <a:lnSpc>
                <a:spcPts val="4059"/>
              </a:lnSpc>
            </a:pPr>
            <a:r>
              <a:rPr lang="en-US" sz="2899">
                <a:solidFill>
                  <a:srgbClr val="FFFFFF"/>
                </a:solidFill>
                <a:latin typeface="Gotham 3"/>
                <a:ea typeface="Gotham 3"/>
                <a:cs typeface="Gotham 3"/>
                <a:sym typeface="Gotham 3"/>
              </a:rPr>
              <a:t>Gallatin County 4-H Annual Enrollment Fees (2025-2026)</a:t>
            </a:r>
          </a:p>
        </p:txBody>
      </p:sp>
      <p:grpSp>
        <p:nvGrpSpPr>
          <p:cNvPr name="Group 5" id="5"/>
          <p:cNvGrpSpPr/>
          <p:nvPr/>
        </p:nvGrpSpPr>
        <p:grpSpPr>
          <a:xfrm rot="0">
            <a:off x="9616715" y="8606168"/>
            <a:ext cx="7642585" cy="1003472"/>
            <a:chOff x="0" y="0"/>
            <a:chExt cx="10190113" cy="1337963"/>
          </a:xfrm>
        </p:grpSpPr>
        <p:sp>
          <p:nvSpPr>
            <p:cNvPr name="Freeform 6" id="6"/>
            <p:cNvSpPr/>
            <p:nvPr/>
          </p:nvSpPr>
          <p:spPr>
            <a:xfrm flipH="false" flipV="false" rot="0">
              <a:off x="8874946" y="0"/>
              <a:ext cx="1315166" cy="1337963"/>
            </a:xfrm>
            <a:custGeom>
              <a:avLst/>
              <a:gdLst/>
              <a:ahLst/>
              <a:cxnLst/>
              <a:rect r="r" b="b" t="t" l="l"/>
              <a:pathLst>
                <a:path h="1337963" w="1315166">
                  <a:moveTo>
                    <a:pt x="0" y="0"/>
                  </a:moveTo>
                  <a:lnTo>
                    <a:pt x="1315167" y="0"/>
                  </a:lnTo>
                  <a:lnTo>
                    <a:pt x="1315167" y="1337963"/>
                  </a:lnTo>
                  <a:lnTo>
                    <a:pt x="0" y="1337963"/>
                  </a:lnTo>
                  <a:lnTo>
                    <a:pt x="0" y="0"/>
                  </a:lnTo>
                  <a:close/>
                </a:path>
              </a:pathLst>
            </a:custGeom>
            <a:blipFill>
              <a:blip r:embed="rId2"/>
              <a:stretch>
                <a:fillRect l="0" t="0" r="0" b="0"/>
              </a:stretch>
            </a:blipFill>
          </p:spPr>
        </p:sp>
        <p:sp>
          <p:nvSpPr>
            <p:cNvPr name="Freeform 7" id="7"/>
            <p:cNvSpPr/>
            <p:nvPr/>
          </p:nvSpPr>
          <p:spPr>
            <a:xfrm flipH="false" flipV="false" rot="0">
              <a:off x="0" y="0"/>
              <a:ext cx="8495000" cy="1337963"/>
            </a:xfrm>
            <a:custGeom>
              <a:avLst/>
              <a:gdLst/>
              <a:ahLst/>
              <a:cxnLst/>
              <a:rect r="r" b="b" t="t" l="l"/>
              <a:pathLst>
                <a:path h="1337963" w="8495000">
                  <a:moveTo>
                    <a:pt x="0" y="0"/>
                  </a:moveTo>
                  <a:lnTo>
                    <a:pt x="8495000" y="0"/>
                  </a:lnTo>
                  <a:lnTo>
                    <a:pt x="8495000" y="1337963"/>
                  </a:lnTo>
                  <a:lnTo>
                    <a:pt x="0" y="1337963"/>
                  </a:lnTo>
                  <a:lnTo>
                    <a:pt x="0" y="0"/>
                  </a:lnTo>
                  <a:close/>
                </a:path>
              </a:pathLst>
            </a:custGeom>
            <a:blipFill>
              <a:blip r:embed="rId3"/>
              <a:stretch>
                <a:fillRect l="0" t="0" r="0" b="0"/>
              </a:stretch>
            </a:blipFill>
          </p:spPr>
        </p:sp>
      </p:grpSp>
      <p:sp>
        <p:nvSpPr>
          <p:cNvPr name="TextBox 8" id="8"/>
          <p:cNvSpPr txBox="true"/>
          <p:nvPr/>
        </p:nvSpPr>
        <p:spPr>
          <a:xfrm rot="0">
            <a:off x="11033847" y="2954463"/>
            <a:ext cx="6225453" cy="2924176"/>
          </a:xfrm>
          <a:prstGeom prst="rect">
            <a:avLst/>
          </a:prstGeom>
        </p:spPr>
        <p:txBody>
          <a:bodyPr anchor="t" rtlCol="false" tIns="0" lIns="0" bIns="0" rIns="0">
            <a:spAutoFit/>
          </a:bodyPr>
          <a:lstStyle/>
          <a:p>
            <a:pPr algn="l">
              <a:lnSpc>
                <a:spcPts val="5264"/>
              </a:lnSpc>
              <a:spcBef>
                <a:spcPct val="0"/>
              </a:spcBef>
            </a:pPr>
            <a:r>
              <a:rPr lang="en-US" sz="2699">
                <a:solidFill>
                  <a:srgbClr val="FFFFFF"/>
                </a:solidFill>
                <a:latin typeface="Gotham 3"/>
                <a:ea typeface="Gotham 3"/>
                <a:cs typeface="Gotham 3"/>
                <a:sym typeface="Gotham 3"/>
              </a:rPr>
              <a:t>Other costs:</a:t>
            </a:r>
          </a:p>
          <a:p>
            <a:pPr algn="l" marL="496569" indent="-248284" lvl="1">
              <a:lnSpc>
                <a:spcPts val="4484"/>
              </a:lnSpc>
              <a:buFont typeface="Arial"/>
              <a:buChar char="•"/>
            </a:pPr>
            <a:r>
              <a:rPr lang="en-US" sz="2299">
                <a:solidFill>
                  <a:srgbClr val="FFFFFF"/>
                </a:solidFill>
                <a:latin typeface="Gotham 2"/>
                <a:ea typeface="Gotham 2"/>
                <a:cs typeface="Gotham 2"/>
                <a:sym typeface="Gotham 2"/>
              </a:rPr>
              <a:t>Fair Registration Fees ($5-20/animal)</a:t>
            </a:r>
          </a:p>
          <a:p>
            <a:pPr algn="l" marL="496569" indent="-248284" lvl="1">
              <a:lnSpc>
                <a:spcPts val="4484"/>
              </a:lnSpc>
              <a:buFont typeface="Arial"/>
              <a:buChar char="•"/>
            </a:pPr>
            <a:r>
              <a:rPr lang="en-US" sz="2299">
                <a:solidFill>
                  <a:srgbClr val="FFFFFF"/>
                </a:solidFill>
                <a:latin typeface="Gotham 2"/>
                <a:ea typeface="Gotham 2"/>
                <a:cs typeface="Gotham 2"/>
                <a:sym typeface="Gotham 2"/>
              </a:rPr>
              <a:t>Purchasing supplies for your project(s)</a:t>
            </a:r>
          </a:p>
          <a:p>
            <a:pPr algn="l" marL="496569" indent="-248284" lvl="1">
              <a:lnSpc>
                <a:spcPts val="4484"/>
              </a:lnSpc>
              <a:buFont typeface="Arial"/>
              <a:buChar char="•"/>
            </a:pPr>
            <a:r>
              <a:rPr lang="en-US" sz="2299">
                <a:solidFill>
                  <a:srgbClr val="FFFFFF"/>
                </a:solidFill>
                <a:latin typeface="Gotham 2"/>
                <a:ea typeface="Gotham 2"/>
                <a:cs typeface="Gotham 2"/>
                <a:sym typeface="Gotham 2"/>
              </a:rPr>
              <a:t>Attending other 4-H events around the state/county</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144000" y="0"/>
            <a:ext cx="9144000" cy="10287000"/>
            <a:chOff x="0" y="0"/>
            <a:chExt cx="12192000" cy="13716000"/>
          </a:xfrm>
        </p:grpSpPr>
        <p:pic>
          <p:nvPicPr>
            <p:cNvPr name="Picture 3" id="3"/>
            <p:cNvPicPr>
              <a:picLocks noChangeAspect="true"/>
            </p:cNvPicPr>
            <p:nvPr/>
          </p:nvPicPr>
          <p:blipFill>
            <a:blip r:embed="rId2"/>
            <a:srcRect l="2354" t="0" r="2354" b="0"/>
            <a:stretch>
              <a:fillRect/>
            </a:stretch>
          </p:blipFill>
          <p:spPr>
            <a:xfrm flipH="false" flipV="false">
              <a:off x="0" y="0"/>
              <a:ext cx="12192000" cy="13716000"/>
            </a:xfrm>
            <a:prstGeom prst="rect">
              <a:avLst/>
            </a:prstGeom>
          </p:spPr>
        </p:pic>
      </p:grpSp>
      <p:sp>
        <p:nvSpPr>
          <p:cNvPr name="AutoShape 4" id="4"/>
          <p:cNvSpPr/>
          <p:nvPr/>
        </p:nvSpPr>
        <p:spPr>
          <a:xfrm rot="0">
            <a:off x="0" y="0"/>
            <a:ext cx="9144000" cy="10287000"/>
          </a:xfrm>
          <a:prstGeom prst="rect">
            <a:avLst/>
          </a:prstGeom>
          <a:solidFill>
            <a:srgbClr val="FFFFFF"/>
          </a:solidFill>
        </p:spPr>
      </p:sp>
      <p:sp>
        <p:nvSpPr>
          <p:cNvPr name="TextBox 5" id="5"/>
          <p:cNvSpPr txBox="true"/>
          <p:nvPr/>
        </p:nvSpPr>
        <p:spPr>
          <a:xfrm rot="0">
            <a:off x="337069" y="1228170"/>
            <a:ext cx="8469861" cy="8243293"/>
          </a:xfrm>
          <a:prstGeom prst="rect">
            <a:avLst/>
          </a:prstGeom>
        </p:spPr>
        <p:txBody>
          <a:bodyPr anchor="t" rtlCol="false" tIns="0" lIns="0" bIns="0" rIns="0">
            <a:spAutoFit/>
          </a:bodyPr>
          <a:lstStyle/>
          <a:p>
            <a:pPr algn="l">
              <a:lnSpc>
                <a:spcPts val="3044"/>
              </a:lnSpc>
              <a:spcBef>
                <a:spcPts val="2280"/>
              </a:spcBef>
            </a:pPr>
            <a:r>
              <a:rPr lang="en-US" sz="2099" u="sng">
                <a:solidFill>
                  <a:srgbClr val="000000"/>
                </a:solidFill>
                <a:latin typeface="Gotham 2"/>
                <a:ea typeface="Gotham 2"/>
                <a:cs typeface="Gotham 2"/>
                <a:sym typeface="Gotham 2"/>
              </a:rPr>
              <a:t>Fundraising</a:t>
            </a:r>
            <a:r>
              <a:rPr lang="en-US" sz="2099">
                <a:solidFill>
                  <a:srgbClr val="000000"/>
                </a:solidFill>
                <a:latin typeface="Gotham 2"/>
                <a:ea typeface="Gotham 2"/>
                <a:cs typeface="Gotham 2"/>
                <a:sym typeface="Gotham 2"/>
              </a:rPr>
              <a:t> and financial management are some of the life skills 4-H strives to teach youth. By participating in fundraisers, you are directly contributing to the growth and success of 4-H, ensuring that we can continue to provide valuable opportunities for youth development and community engagement. </a:t>
            </a:r>
          </a:p>
          <a:p>
            <a:pPr algn="l" marL="453387" indent="-226693" lvl="1">
              <a:lnSpc>
                <a:spcPts val="3044"/>
              </a:lnSpc>
              <a:spcBef>
                <a:spcPts val="1140"/>
              </a:spcBef>
              <a:buFont typeface="Arial"/>
              <a:buChar char="•"/>
            </a:pPr>
            <a:r>
              <a:rPr lang="en-US" sz="2099">
                <a:solidFill>
                  <a:srgbClr val="000000"/>
                </a:solidFill>
                <a:latin typeface="Gotham 2"/>
                <a:ea typeface="Gotham 2"/>
                <a:cs typeface="Gotham 2"/>
                <a:sym typeface="Gotham 2"/>
              </a:rPr>
              <a:t>Program Support</a:t>
            </a:r>
          </a:p>
          <a:p>
            <a:pPr algn="l" marL="453387" indent="-226693" lvl="1">
              <a:lnSpc>
                <a:spcPts val="3044"/>
              </a:lnSpc>
              <a:spcBef>
                <a:spcPts val="1140"/>
              </a:spcBef>
              <a:buFont typeface="Arial"/>
              <a:buChar char="•"/>
            </a:pPr>
            <a:r>
              <a:rPr lang="en-US" sz="2099">
                <a:solidFill>
                  <a:srgbClr val="000000"/>
                </a:solidFill>
                <a:latin typeface="Gotham 2"/>
                <a:ea typeface="Gotham 2"/>
                <a:cs typeface="Gotham 2"/>
                <a:sym typeface="Gotham 2"/>
              </a:rPr>
              <a:t>Youth Development Opportunities</a:t>
            </a:r>
          </a:p>
          <a:p>
            <a:pPr algn="l" marL="453387" indent="-226693" lvl="1">
              <a:lnSpc>
                <a:spcPts val="3044"/>
              </a:lnSpc>
              <a:spcBef>
                <a:spcPts val="1140"/>
              </a:spcBef>
              <a:buFont typeface="Arial"/>
              <a:buChar char="•"/>
            </a:pPr>
            <a:r>
              <a:rPr lang="en-US" sz="2099">
                <a:solidFill>
                  <a:srgbClr val="000000"/>
                </a:solidFill>
                <a:latin typeface="Gotham 2"/>
                <a:ea typeface="Gotham 2"/>
                <a:cs typeface="Gotham 2"/>
                <a:sym typeface="Gotham 2"/>
              </a:rPr>
              <a:t>Community Engagement</a:t>
            </a:r>
          </a:p>
          <a:p>
            <a:pPr algn="l" marL="453387" indent="-226693" lvl="1">
              <a:lnSpc>
                <a:spcPts val="3044"/>
              </a:lnSpc>
              <a:spcBef>
                <a:spcPts val="1140"/>
              </a:spcBef>
              <a:buFont typeface="Arial"/>
              <a:buChar char="•"/>
            </a:pPr>
            <a:r>
              <a:rPr lang="en-US" sz="2099">
                <a:solidFill>
                  <a:srgbClr val="000000"/>
                </a:solidFill>
                <a:latin typeface="Gotham 2"/>
                <a:ea typeface="Gotham 2"/>
                <a:cs typeface="Gotham 2"/>
                <a:sym typeface="Gotham 2"/>
              </a:rPr>
              <a:t>Enhanced Experiences</a:t>
            </a:r>
          </a:p>
          <a:p>
            <a:pPr algn="l" marL="453387" indent="-226693" lvl="1">
              <a:lnSpc>
                <a:spcPts val="3044"/>
              </a:lnSpc>
              <a:spcBef>
                <a:spcPts val="1140"/>
              </a:spcBef>
              <a:buFont typeface="Arial"/>
              <a:buChar char="•"/>
            </a:pPr>
            <a:r>
              <a:rPr lang="en-US" sz="2099">
                <a:solidFill>
                  <a:srgbClr val="000000"/>
                </a:solidFill>
                <a:latin typeface="Gotham 2"/>
                <a:ea typeface="Gotham 2"/>
                <a:cs typeface="Gotham 2"/>
                <a:sym typeface="Gotham 2"/>
              </a:rPr>
              <a:t>Volunteer Support</a:t>
            </a:r>
          </a:p>
          <a:p>
            <a:pPr algn="l" marL="453387" indent="-226693" lvl="1">
              <a:lnSpc>
                <a:spcPts val="3044"/>
              </a:lnSpc>
              <a:spcBef>
                <a:spcPts val="1140"/>
              </a:spcBef>
              <a:buFont typeface="Arial"/>
              <a:buChar char="•"/>
            </a:pPr>
            <a:r>
              <a:rPr lang="en-US" sz="2099">
                <a:solidFill>
                  <a:srgbClr val="000000"/>
                </a:solidFill>
                <a:latin typeface="Gotham 2"/>
                <a:ea typeface="Gotham 2"/>
                <a:cs typeface="Gotham 2"/>
                <a:sym typeface="Gotham 2"/>
              </a:rPr>
              <a:t>Recognition and Celebration</a:t>
            </a:r>
          </a:p>
          <a:p>
            <a:pPr algn="l" marL="453387" indent="-226693" lvl="1">
              <a:lnSpc>
                <a:spcPts val="3044"/>
              </a:lnSpc>
              <a:spcBef>
                <a:spcPts val="1140"/>
              </a:spcBef>
              <a:buFont typeface="Arial"/>
              <a:buChar char="•"/>
            </a:pPr>
            <a:r>
              <a:rPr lang="en-US" sz="2099">
                <a:solidFill>
                  <a:srgbClr val="000000"/>
                </a:solidFill>
                <a:latin typeface="Gotham 2"/>
                <a:ea typeface="Gotham 2"/>
                <a:cs typeface="Gotham 2"/>
                <a:sym typeface="Gotham 2"/>
              </a:rPr>
              <a:t>Sustainability</a:t>
            </a:r>
          </a:p>
          <a:p>
            <a:pPr algn="l">
              <a:lnSpc>
                <a:spcPts val="3044"/>
              </a:lnSpc>
              <a:spcBef>
                <a:spcPts val="2280"/>
              </a:spcBef>
            </a:pPr>
            <a:r>
              <a:rPr lang="en-US" sz="2099" u="sng">
                <a:solidFill>
                  <a:srgbClr val="000000"/>
                </a:solidFill>
                <a:latin typeface="Gotham 2"/>
                <a:ea typeface="Gotham 2"/>
                <a:cs typeface="Gotham 2"/>
                <a:sym typeface="Gotham 2"/>
              </a:rPr>
              <a:t>Community Service</a:t>
            </a:r>
            <a:r>
              <a:rPr lang="en-US" sz="2099">
                <a:solidFill>
                  <a:srgbClr val="000000"/>
                </a:solidFill>
                <a:latin typeface="Gotham 2"/>
                <a:ea typeface="Gotham 2"/>
                <a:cs typeface="Gotham 2"/>
                <a:sym typeface="Gotham 2"/>
              </a:rPr>
              <a:t> helps 4-H members: </a:t>
            </a:r>
          </a:p>
          <a:p>
            <a:pPr algn="l" marL="453387" indent="-226693" lvl="1">
              <a:lnSpc>
                <a:spcPts val="3044"/>
              </a:lnSpc>
              <a:spcBef>
                <a:spcPts val="1140"/>
              </a:spcBef>
              <a:buFont typeface="Arial"/>
              <a:buChar char="•"/>
            </a:pPr>
            <a:r>
              <a:rPr lang="en-US" sz="2099">
                <a:solidFill>
                  <a:srgbClr val="000000"/>
                </a:solidFill>
                <a:latin typeface="Gotham 2"/>
                <a:ea typeface="Gotham 2"/>
                <a:cs typeface="Gotham 2"/>
                <a:sym typeface="Gotham 2"/>
              </a:rPr>
              <a:t>Build Character and Compassion</a:t>
            </a:r>
          </a:p>
          <a:p>
            <a:pPr algn="l" marL="453387" indent="-226693" lvl="1">
              <a:lnSpc>
                <a:spcPts val="3044"/>
              </a:lnSpc>
              <a:spcBef>
                <a:spcPts val="1140"/>
              </a:spcBef>
              <a:buFont typeface="Arial"/>
              <a:buChar char="•"/>
            </a:pPr>
            <a:r>
              <a:rPr lang="en-US" sz="2099">
                <a:solidFill>
                  <a:srgbClr val="000000"/>
                </a:solidFill>
                <a:latin typeface="Gotham 2"/>
                <a:ea typeface="Gotham 2"/>
                <a:cs typeface="Gotham 2"/>
                <a:sym typeface="Gotham 2"/>
              </a:rPr>
              <a:t>Connect with Their Community</a:t>
            </a:r>
          </a:p>
          <a:p>
            <a:pPr algn="l" marL="453387" indent="-226693" lvl="1">
              <a:lnSpc>
                <a:spcPts val="3044"/>
              </a:lnSpc>
              <a:spcBef>
                <a:spcPts val="1140"/>
              </a:spcBef>
              <a:buFont typeface="Arial"/>
              <a:buChar char="•"/>
            </a:pPr>
            <a:r>
              <a:rPr lang="en-US" sz="2099">
                <a:solidFill>
                  <a:srgbClr val="000000"/>
                </a:solidFill>
                <a:latin typeface="Gotham 2"/>
                <a:ea typeface="Gotham 2"/>
                <a:cs typeface="Gotham 2"/>
                <a:sym typeface="Gotham 2"/>
              </a:rPr>
              <a:t>Strengthen Skills for the Future</a:t>
            </a:r>
          </a:p>
        </p:txBody>
      </p:sp>
      <p:sp>
        <p:nvSpPr>
          <p:cNvPr name="TextBox 6" id="6"/>
          <p:cNvSpPr txBox="true"/>
          <p:nvPr/>
        </p:nvSpPr>
        <p:spPr>
          <a:xfrm rot="0">
            <a:off x="158148" y="398437"/>
            <a:ext cx="9144000" cy="630263"/>
          </a:xfrm>
          <a:prstGeom prst="rect">
            <a:avLst/>
          </a:prstGeom>
        </p:spPr>
        <p:txBody>
          <a:bodyPr anchor="t" rtlCol="false" tIns="0" lIns="0" bIns="0" rIns="0">
            <a:spAutoFit/>
          </a:bodyPr>
          <a:lstStyle/>
          <a:p>
            <a:pPr algn="l" marL="0" indent="0" lvl="0">
              <a:lnSpc>
                <a:spcPts val="4188"/>
              </a:lnSpc>
            </a:pPr>
            <a:r>
              <a:rPr lang="en-US" sz="4188" spc="-104">
                <a:solidFill>
                  <a:srgbClr val="339966"/>
                </a:solidFill>
                <a:latin typeface="Gotham 3"/>
                <a:ea typeface="Gotham 3"/>
                <a:cs typeface="Gotham 3"/>
                <a:sym typeface="Gotham 3"/>
              </a:rPr>
              <a:t>Fundraising &amp; Community Service</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33996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alphaModFix amt="17000"/>
            </a:blip>
            <a:srcRect l="0" t="7786" r="0" b="7786"/>
            <a:stretch>
              <a:fillRect/>
            </a:stretch>
          </p:blipFill>
          <p:spPr>
            <a:xfrm flipH="false" flipV="false">
              <a:off x="0" y="0"/>
              <a:ext cx="24384000" cy="13716000"/>
            </a:xfrm>
            <a:prstGeom prst="rect">
              <a:avLst/>
            </a:prstGeom>
          </p:spPr>
        </p:pic>
      </p:grpSp>
      <p:sp>
        <p:nvSpPr>
          <p:cNvPr name="Freeform 4" id="4"/>
          <p:cNvSpPr/>
          <p:nvPr/>
        </p:nvSpPr>
        <p:spPr>
          <a:xfrm flipH="false" flipV="false" rot="0">
            <a:off x="8534530" y="2587847"/>
            <a:ext cx="1218939" cy="1240067"/>
          </a:xfrm>
          <a:custGeom>
            <a:avLst/>
            <a:gdLst/>
            <a:ahLst/>
            <a:cxnLst/>
            <a:rect r="r" b="b" t="t" l="l"/>
            <a:pathLst>
              <a:path h="1240067" w="1218939">
                <a:moveTo>
                  <a:pt x="0" y="0"/>
                </a:moveTo>
                <a:lnTo>
                  <a:pt x="1218940" y="0"/>
                </a:lnTo>
                <a:lnTo>
                  <a:pt x="1218940" y="1240068"/>
                </a:lnTo>
                <a:lnTo>
                  <a:pt x="0" y="1240068"/>
                </a:lnTo>
                <a:lnTo>
                  <a:pt x="0" y="0"/>
                </a:lnTo>
                <a:close/>
              </a:path>
            </a:pathLst>
          </a:custGeom>
          <a:blipFill>
            <a:blip r:embed="rId3"/>
            <a:stretch>
              <a:fillRect l="0" t="0" r="0" b="0"/>
            </a:stretch>
          </a:blipFill>
        </p:spPr>
      </p:sp>
      <p:sp>
        <p:nvSpPr>
          <p:cNvPr name="TextBox 5" id="5"/>
          <p:cNvSpPr txBox="true"/>
          <p:nvPr/>
        </p:nvSpPr>
        <p:spPr>
          <a:xfrm rot="0">
            <a:off x="0" y="4471987"/>
            <a:ext cx="18288000" cy="1200150"/>
          </a:xfrm>
          <a:prstGeom prst="rect">
            <a:avLst/>
          </a:prstGeom>
        </p:spPr>
        <p:txBody>
          <a:bodyPr anchor="t" rtlCol="false" tIns="0" lIns="0" bIns="0" rIns="0">
            <a:spAutoFit/>
          </a:bodyPr>
          <a:lstStyle/>
          <a:p>
            <a:pPr algn="ctr">
              <a:lnSpc>
                <a:spcPts val="8399"/>
              </a:lnSpc>
            </a:pPr>
            <a:r>
              <a:rPr lang="en-US" b="true" sz="6999">
                <a:solidFill>
                  <a:srgbClr val="FFFFFF"/>
                </a:solidFill>
                <a:latin typeface="Gotham 1"/>
                <a:ea typeface="Gotham 1"/>
                <a:cs typeface="Gotham 1"/>
                <a:sym typeface="Gotham 1"/>
              </a:rPr>
              <a:t>Other Opportunities in 4-H</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9873454" y="5143500"/>
            <a:ext cx="4207273" cy="5143500"/>
          </a:xfrm>
          <a:prstGeom prst="rect">
            <a:avLst/>
          </a:prstGeom>
          <a:solidFill>
            <a:srgbClr val="339966"/>
          </a:solidFill>
        </p:spPr>
      </p:sp>
      <p:sp>
        <p:nvSpPr>
          <p:cNvPr name="AutoShape 3" id="3"/>
          <p:cNvSpPr/>
          <p:nvPr/>
        </p:nvSpPr>
        <p:spPr>
          <a:xfrm rot="0">
            <a:off x="5666181" y="0"/>
            <a:ext cx="4207273" cy="5143500"/>
          </a:xfrm>
          <a:prstGeom prst="rect">
            <a:avLst/>
          </a:prstGeom>
          <a:solidFill>
            <a:srgbClr val="47D5CD"/>
          </a:solidFill>
        </p:spPr>
      </p:sp>
      <p:sp>
        <p:nvSpPr>
          <p:cNvPr name="Freeform 4" id="4"/>
          <p:cNvSpPr/>
          <p:nvPr/>
        </p:nvSpPr>
        <p:spPr>
          <a:xfrm flipH="false" flipV="false" rot="0">
            <a:off x="9873454" y="0"/>
            <a:ext cx="4207273" cy="5143500"/>
          </a:xfrm>
          <a:custGeom>
            <a:avLst/>
            <a:gdLst/>
            <a:ahLst/>
            <a:cxnLst/>
            <a:rect r="r" b="b" t="t" l="l"/>
            <a:pathLst>
              <a:path h="5143500" w="4207273">
                <a:moveTo>
                  <a:pt x="0" y="0"/>
                </a:moveTo>
                <a:lnTo>
                  <a:pt x="4207273" y="0"/>
                </a:lnTo>
                <a:lnTo>
                  <a:pt x="4207273" y="5143500"/>
                </a:lnTo>
                <a:lnTo>
                  <a:pt x="0" y="5143500"/>
                </a:lnTo>
                <a:lnTo>
                  <a:pt x="0" y="0"/>
                </a:lnTo>
                <a:close/>
              </a:path>
            </a:pathLst>
          </a:custGeom>
          <a:blipFill>
            <a:blip r:embed="rId2"/>
            <a:stretch>
              <a:fillRect l="-41689" t="0" r="-41689" b="0"/>
            </a:stretch>
          </a:blipFill>
        </p:spPr>
      </p:sp>
      <p:sp>
        <p:nvSpPr>
          <p:cNvPr name="Freeform 5" id="5"/>
          <p:cNvSpPr/>
          <p:nvPr/>
        </p:nvSpPr>
        <p:spPr>
          <a:xfrm flipH="false" flipV="false" rot="0">
            <a:off x="5666181" y="5143500"/>
            <a:ext cx="4207273" cy="5143500"/>
          </a:xfrm>
          <a:custGeom>
            <a:avLst/>
            <a:gdLst/>
            <a:ahLst/>
            <a:cxnLst/>
            <a:rect r="r" b="b" t="t" l="l"/>
            <a:pathLst>
              <a:path h="5143500" w="4207273">
                <a:moveTo>
                  <a:pt x="0" y="0"/>
                </a:moveTo>
                <a:lnTo>
                  <a:pt x="4207273" y="0"/>
                </a:lnTo>
                <a:lnTo>
                  <a:pt x="4207273" y="5143500"/>
                </a:lnTo>
                <a:lnTo>
                  <a:pt x="0" y="5143500"/>
                </a:lnTo>
                <a:lnTo>
                  <a:pt x="0" y="0"/>
                </a:lnTo>
                <a:close/>
              </a:path>
            </a:pathLst>
          </a:custGeom>
          <a:blipFill>
            <a:blip r:embed="rId3"/>
            <a:stretch>
              <a:fillRect l="-41689" t="0" r="-41689" b="0"/>
            </a:stretch>
          </a:blipFill>
        </p:spPr>
      </p:sp>
      <p:sp>
        <p:nvSpPr>
          <p:cNvPr name="Freeform 6" id="6"/>
          <p:cNvSpPr/>
          <p:nvPr/>
        </p:nvSpPr>
        <p:spPr>
          <a:xfrm flipH="false" flipV="false" rot="0">
            <a:off x="14080727" y="5143500"/>
            <a:ext cx="4207273" cy="5143500"/>
          </a:xfrm>
          <a:custGeom>
            <a:avLst/>
            <a:gdLst/>
            <a:ahLst/>
            <a:cxnLst/>
            <a:rect r="r" b="b" t="t" l="l"/>
            <a:pathLst>
              <a:path h="5143500" w="4207273">
                <a:moveTo>
                  <a:pt x="0" y="0"/>
                </a:moveTo>
                <a:lnTo>
                  <a:pt x="4207273" y="0"/>
                </a:lnTo>
                <a:lnTo>
                  <a:pt x="4207273" y="5143500"/>
                </a:lnTo>
                <a:lnTo>
                  <a:pt x="0" y="5143500"/>
                </a:lnTo>
                <a:lnTo>
                  <a:pt x="0" y="0"/>
                </a:lnTo>
                <a:close/>
              </a:path>
            </a:pathLst>
          </a:custGeom>
          <a:blipFill>
            <a:blip r:embed="rId4"/>
            <a:stretch>
              <a:fillRect l="-41689" t="0" r="-41689" b="0"/>
            </a:stretch>
          </a:blipFill>
        </p:spPr>
      </p:sp>
      <p:sp>
        <p:nvSpPr>
          <p:cNvPr name="AutoShape 7" id="7"/>
          <p:cNvSpPr/>
          <p:nvPr/>
        </p:nvSpPr>
        <p:spPr>
          <a:xfrm rot="0">
            <a:off x="14080727" y="0"/>
            <a:ext cx="4207273" cy="5143500"/>
          </a:xfrm>
          <a:prstGeom prst="rect">
            <a:avLst/>
          </a:prstGeom>
          <a:solidFill>
            <a:srgbClr val="37424A"/>
          </a:solidFill>
        </p:spPr>
      </p:sp>
      <p:sp>
        <p:nvSpPr>
          <p:cNvPr name="TextBox 8" id="8"/>
          <p:cNvSpPr txBox="true"/>
          <p:nvPr/>
        </p:nvSpPr>
        <p:spPr>
          <a:xfrm rot="0">
            <a:off x="5709044" y="1304423"/>
            <a:ext cx="4121548" cy="3663684"/>
          </a:xfrm>
          <a:prstGeom prst="rect">
            <a:avLst/>
          </a:prstGeom>
        </p:spPr>
        <p:txBody>
          <a:bodyPr anchor="t" rtlCol="false" tIns="0" lIns="0" bIns="0" rIns="0">
            <a:spAutoFit/>
          </a:bodyPr>
          <a:lstStyle/>
          <a:p>
            <a:pPr algn="l" marL="453390" indent="-226695" lvl="1">
              <a:lnSpc>
                <a:spcPts val="3276"/>
              </a:lnSpc>
              <a:spcBef>
                <a:spcPts val="1226"/>
              </a:spcBef>
              <a:buFont typeface="Arial"/>
              <a:buChar char="•"/>
            </a:pPr>
            <a:r>
              <a:rPr lang="en-US" sz="2100">
                <a:solidFill>
                  <a:srgbClr val="FFFFFF"/>
                </a:solidFill>
                <a:latin typeface="Gotham 2"/>
                <a:ea typeface="Gotham 2"/>
                <a:cs typeface="Gotham 2"/>
                <a:sym typeface="Gotham 2"/>
              </a:rPr>
              <a:t>Promotional Booths</a:t>
            </a:r>
          </a:p>
          <a:p>
            <a:pPr algn="l" marL="453390" indent="-226695" lvl="1">
              <a:lnSpc>
                <a:spcPts val="3276"/>
              </a:lnSpc>
              <a:spcBef>
                <a:spcPts val="1226"/>
              </a:spcBef>
              <a:buFont typeface="Arial"/>
              <a:buChar char="•"/>
            </a:pPr>
            <a:r>
              <a:rPr lang="en-US" sz="2100">
                <a:solidFill>
                  <a:srgbClr val="FFFFFF"/>
                </a:solidFill>
                <a:latin typeface="Gotham 2"/>
                <a:ea typeface="Gotham 2"/>
                <a:cs typeface="Gotham 2"/>
                <a:sym typeface="Gotham 2"/>
              </a:rPr>
              <a:t>MSU Concession Fundraising</a:t>
            </a:r>
          </a:p>
          <a:p>
            <a:pPr algn="l" marL="453390" indent="-226695" lvl="1">
              <a:lnSpc>
                <a:spcPts val="3276"/>
              </a:lnSpc>
              <a:spcBef>
                <a:spcPts val="1226"/>
              </a:spcBef>
              <a:buFont typeface="Arial"/>
              <a:buChar char="•"/>
            </a:pPr>
            <a:r>
              <a:rPr lang="en-US" sz="2100">
                <a:solidFill>
                  <a:srgbClr val="FFFFFF"/>
                </a:solidFill>
                <a:latin typeface="Gotham 2"/>
                <a:ea typeface="Gotham 2"/>
                <a:cs typeface="Gotham 2"/>
                <a:sym typeface="Gotham 2"/>
              </a:rPr>
              <a:t>Workshops</a:t>
            </a:r>
          </a:p>
          <a:p>
            <a:pPr algn="l" marL="453390" indent="-226695" lvl="1">
              <a:lnSpc>
                <a:spcPts val="3276"/>
              </a:lnSpc>
              <a:spcBef>
                <a:spcPts val="1226"/>
              </a:spcBef>
              <a:buFont typeface="Arial"/>
              <a:buChar char="•"/>
            </a:pPr>
            <a:r>
              <a:rPr lang="en-US" sz="2100">
                <a:solidFill>
                  <a:srgbClr val="FFFFFF"/>
                </a:solidFill>
                <a:latin typeface="Gotham 2"/>
                <a:ea typeface="Gotham 2"/>
                <a:cs typeface="Gotham 2"/>
                <a:sym typeface="Gotham 2"/>
              </a:rPr>
              <a:t>Animal Quality Assurance</a:t>
            </a:r>
          </a:p>
          <a:p>
            <a:pPr algn="l" marL="453390" indent="-226695" lvl="1">
              <a:lnSpc>
                <a:spcPts val="3276"/>
              </a:lnSpc>
              <a:spcBef>
                <a:spcPts val="1226"/>
              </a:spcBef>
              <a:buFont typeface="Arial"/>
              <a:buChar char="•"/>
            </a:pPr>
            <a:r>
              <a:rPr lang="en-US" sz="2100">
                <a:solidFill>
                  <a:srgbClr val="FFFFFF"/>
                </a:solidFill>
                <a:latin typeface="Gotham 2"/>
                <a:ea typeface="Gotham 2"/>
                <a:cs typeface="Gotham 2"/>
                <a:sym typeface="Gotham 2"/>
              </a:rPr>
              <a:t>4-H Cafe</a:t>
            </a:r>
          </a:p>
          <a:p>
            <a:pPr algn="l" marL="453390" indent="-226695" lvl="1">
              <a:lnSpc>
                <a:spcPts val="3276"/>
              </a:lnSpc>
              <a:spcBef>
                <a:spcPts val="1226"/>
              </a:spcBef>
              <a:buFont typeface="Arial"/>
              <a:buChar char="•"/>
            </a:pPr>
            <a:r>
              <a:rPr lang="en-US" sz="2100">
                <a:solidFill>
                  <a:srgbClr val="FFFFFF"/>
                </a:solidFill>
                <a:latin typeface="Gotham 2"/>
                <a:ea typeface="Gotham 2"/>
                <a:cs typeface="Gotham 2"/>
                <a:sym typeface="Gotham 2"/>
              </a:rPr>
              <a:t>National 4-H Week</a:t>
            </a:r>
          </a:p>
        </p:txBody>
      </p:sp>
      <p:sp>
        <p:nvSpPr>
          <p:cNvPr name="TextBox 9" id="9"/>
          <p:cNvSpPr txBox="true"/>
          <p:nvPr/>
        </p:nvSpPr>
        <p:spPr>
          <a:xfrm rot="0">
            <a:off x="14166601" y="876300"/>
            <a:ext cx="4035525" cy="4619625"/>
          </a:xfrm>
          <a:prstGeom prst="rect">
            <a:avLst/>
          </a:prstGeom>
        </p:spPr>
        <p:txBody>
          <a:bodyPr anchor="t" rtlCol="false" tIns="0" lIns="0" bIns="0" rIns="0">
            <a:spAutoFit/>
          </a:bodyPr>
          <a:lstStyle/>
          <a:p>
            <a:pPr algn="l" marL="453390" indent="-226695" lvl="1">
              <a:lnSpc>
                <a:spcPts val="4094"/>
              </a:lnSpc>
              <a:buFont typeface="Arial"/>
              <a:buChar char="•"/>
            </a:pPr>
            <a:r>
              <a:rPr lang="en-US" sz="2100">
                <a:solidFill>
                  <a:srgbClr val="FFFFFF"/>
                </a:solidFill>
                <a:latin typeface="Gotham 2"/>
                <a:ea typeface="Gotham 2"/>
                <a:cs typeface="Gotham 2"/>
                <a:sym typeface="Gotham 2"/>
              </a:rPr>
              <a:t>Co</a:t>
            </a:r>
            <a:r>
              <a:rPr lang="en-US" sz="2100" u="none">
                <a:solidFill>
                  <a:srgbClr val="FFFFFF"/>
                </a:solidFill>
                <a:latin typeface="Gotham 2"/>
                <a:ea typeface="Gotham 2"/>
                <a:cs typeface="Gotham 2"/>
                <a:sym typeface="Gotham 2"/>
              </a:rPr>
              <a:t>mmunication Day</a:t>
            </a:r>
          </a:p>
          <a:p>
            <a:pPr algn="l" marL="453390" indent="-226695" lvl="1">
              <a:lnSpc>
                <a:spcPts val="4094"/>
              </a:lnSpc>
              <a:buFont typeface="Arial"/>
              <a:buChar char="•"/>
            </a:pPr>
            <a:r>
              <a:rPr lang="en-US" sz="2100" u="none">
                <a:solidFill>
                  <a:srgbClr val="FFFFFF"/>
                </a:solidFill>
                <a:latin typeface="Gotham 2"/>
                <a:ea typeface="Gotham 2"/>
                <a:cs typeface="Gotham 2"/>
                <a:sym typeface="Gotham 2"/>
              </a:rPr>
              <a:t>Stir-Ups</a:t>
            </a:r>
          </a:p>
          <a:p>
            <a:pPr algn="l" marL="453390" indent="-226695" lvl="1">
              <a:lnSpc>
                <a:spcPts val="4094"/>
              </a:lnSpc>
              <a:buFont typeface="Arial"/>
              <a:buChar char="•"/>
            </a:pPr>
            <a:r>
              <a:rPr lang="en-US" sz="2100" u="none">
                <a:solidFill>
                  <a:srgbClr val="FFFFFF"/>
                </a:solidFill>
                <a:latin typeface="Gotham 2"/>
                <a:ea typeface="Gotham 2"/>
                <a:cs typeface="Gotham 2"/>
                <a:sym typeface="Gotham 2"/>
              </a:rPr>
              <a:t>Better Batter Baking</a:t>
            </a:r>
          </a:p>
          <a:p>
            <a:pPr algn="l" marL="453390" indent="-226695" lvl="1">
              <a:lnSpc>
                <a:spcPts val="4094"/>
              </a:lnSpc>
              <a:buFont typeface="Arial"/>
              <a:buChar char="•"/>
            </a:pPr>
            <a:r>
              <a:rPr lang="en-US" sz="2100" u="none">
                <a:solidFill>
                  <a:srgbClr val="FFFFFF"/>
                </a:solidFill>
                <a:latin typeface="Gotham 2"/>
                <a:ea typeface="Gotham 2"/>
                <a:cs typeface="Gotham 2"/>
                <a:sym typeface="Gotham 2"/>
              </a:rPr>
              <a:t>Big Sky Country State Fair</a:t>
            </a:r>
          </a:p>
          <a:p>
            <a:pPr algn="l" marL="453390" indent="-226695" lvl="1">
              <a:lnSpc>
                <a:spcPts val="4094"/>
              </a:lnSpc>
              <a:buFont typeface="Arial"/>
              <a:buChar char="•"/>
            </a:pPr>
            <a:r>
              <a:rPr lang="en-US" sz="2100" u="none">
                <a:solidFill>
                  <a:srgbClr val="FFFFFF"/>
                </a:solidFill>
                <a:latin typeface="Gotham 2"/>
                <a:ea typeface="Gotham 2"/>
                <a:cs typeface="Gotham 2"/>
                <a:sym typeface="Gotham 2"/>
              </a:rPr>
              <a:t>4-H Summer Camp</a:t>
            </a:r>
          </a:p>
          <a:p>
            <a:pPr algn="l" marL="453390" indent="-226695" lvl="1">
              <a:lnSpc>
                <a:spcPts val="4094"/>
              </a:lnSpc>
              <a:buFont typeface="Arial"/>
              <a:buChar char="•"/>
            </a:pPr>
            <a:r>
              <a:rPr lang="en-US" sz="2100" u="none">
                <a:solidFill>
                  <a:srgbClr val="FFFFFF"/>
                </a:solidFill>
                <a:latin typeface="Gotham 2"/>
                <a:ea typeface="Gotham 2"/>
                <a:cs typeface="Gotham 2"/>
                <a:sym typeface="Gotham 2"/>
              </a:rPr>
              <a:t>Bozeman Stampede</a:t>
            </a:r>
          </a:p>
          <a:p>
            <a:pPr algn="l" marL="453390" indent="-226695" lvl="1">
              <a:lnSpc>
                <a:spcPts val="4094"/>
              </a:lnSpc>
              <a:buFont typeface="Arial"/>
              <a:buChar char="•"/>
            </a:pPr>
            <a:r>
              <a:rPr lang="en-US" sz="2100" u="none">
                <a:solidFill>
                  <a:srgbClr val="FFFFFF"/>
                </a:solidFill>
                <a:latin typeface="Gotham 2"/>
                <a:ea typeface="Gotham 2"/>
                <a:cs typeface="Gotham 2"/>
                <a:sym typeface="Gotham 2"/>
              </a:rPr>
              <a:t>Potato Festival</a:t>
            </a:r>
          </a:p>
          <a:p>
            <a:pPr algn="l" marL="453390" indent="-226695" lvl="1">
              <a:lnSpc>
                <a:spcPts val="4094"/>
              </a:lnSpc>
              <a:buFont typeface="Arial"/>
              <a:buChar char="•"/>
            </a:pPr>
            <a:r>
              <a:rPr lang="en-US" sz="2100" u="none">
                <a:solidFill>
                  <a:srgbClr val="FFFFFF"/>
                </a:solidFill>
                <a:latin typeface="Gotham 2"/>
                <a:ea typeface="Gotham 2"/>
                <a:cs typeface="Gotham 2"/>
                <a:sym typeface="Gotham 2"/>
              </a:rPr>
              <a:t>Awards Night</a:t>
            </a:r>
          </a:p>
          <a:p>
            <a:pPr algn="l" marL="0" indent="0" lvl="0">
              <a:lnSpc>
                <a:spcPts val="4094"/>
              </a:lnSpc>
            </a:pPr>
          </a:p>
        </p:txBody>
      </p:sp>
      <p:sp>
        <p:nvSpPr>
          <p:cNvPr name="TextBox 10" id="10"/>
          <p:cNvSpPr txBox="true"/>
          <p:nvPr/>
        </p:nvSpPr>
        <p:spPr>
          <a:xfrm rot="0">
            <a:off x="9985372" y="6149954"/>
            <a:ext cx="3983438" cy="3564582"/>
          </a:xfrm>
          <a:prstGeom prst="rect">
            <a:avLst/>
          </a:prstGeom>
        </p:spPr>
        <p:txBody>
          <a:bodyPr anchor="t" rtlCol="false" tIns="0" lIns="0" bIns="0" rIns="0">
            <a:spAutoFit/>
          </a:bodyPr>
          <a:lstStyle/>
          <a:p>
            <a:pPr algn="l" marL="453390" indent="-226695" lvl="1">
              <a:lnSpc>
                <a:spcPts val="3045"/>
              </a:lnSpc>
              <a:spcBef>
                <a:spcPts val="1140"/>
              </a:spcBef>
              <a:buFont typeface="Arial"/>
              <a:buChar char="•"/>
            </a:pPr>
            <a:r>
              <a:rPr lang="en-US" sz="2100">
                <a:solidFill>
                  <a:srgbClr val="FFFFFF"/>
                </a:solidFill>
                <a:latin typeface="Gotham 2"/>
                <a:ea typeface="Gotham 2"/>
                <a:cs typeface="Gotham 2"/>
                <a:sym typeface="Gotham 2"/>
              </a:rPr>
              <a:t>Fall Leadership Training</a:t>
            </a:r>
          </a:p>
          <a:p>
            <a:pPr algn="l" marL="453390" indent="-226695" lvl="1">
              <a:lnSpc>
                <a:spcPts val="3045"/>
              </a:lnSpc>
              <a:spcBef>
                <a:spcPts val="1140"/>
              </a:spcBef>
              <a:buFont typeface="Arial"/>
              <a:buChar char="•"/>
            </a:pPr>
            <a:r>
              <a:rPr lang="en-US" sz="2100">
                <a:solidFill>
                  <a:srgbClr val="FFFFFF"/>
                </a:solidFill>
                <a:latin typeface="Gotham 2"/>
                <a:ea typeface="Gotham 2"/>
                <a:cs typeface="Gotham 2"/>
                <a:sym typeface="Gotham 2"/>
              </a:rPr>
              <a:t>Leadership Academy</a:t>
            </a:r>
          </a:p>
          <a:p>
            <a:pPr algn="l" marL="453390" indent="-226695" lvl="1">
              <a:lnSpc>
                <a:spcPts val="3045"/>
              </a:lnSpc>
              <a:spcBef>
                <a:spcPts val="1140"/>
              </a:spcBef>
              <a:buFont typeface="Arial"/>
              <a:buChar char="•"/>
            </a:pPr>
            <a:r>
              <a:rPr lang="en-US" sz="2100">
                <a:solidFill>
                  <a:srgbClr val="FFFFFF"/>
                </a:solidFill>
                <a:latin typeface="Gotham 2"/>
                <a:ea typeface="Gotham 2"/>
                <a:cs typeface="Gotham 2"/>
                <a:sym typeface="Gotham 2"/>
              </a:rPr>
              <a:t>Rec Lab</a:t>
            </a:r>
          </a:p>
          <a:p>
            <a:pPr algn="l" marL="453390" indent="-226695" lvl="1">
              <a:lnSpc>
                <a:spcPts val="3045"/>
              </a:lnSpc>
              <a:spcBef>
                <a:spcPts val="1140"/>
              </a:spcBef>
              <a:buFont typeface="Arial"/>
              <a:buChar char="•"/>
            </a:pPr>
            <a:r>
              <a:rPr lang="en-US" sz="2100">
                <a:solidFill>
                  <a:srgbClr val="FFFFFF"/>
                </a:solidFill>
                <a:latin typeface="Gotham 2"/>
                <a:ea typeface="Gotham 2"/>
                <a:cs typeface="Gotham 2"/>
                <a:sym typeface="Gotham 2"/>
              </a:rPr>
              <a:t>State Shoot</a:t>
            </a:r>
          </a:p>
          <a:p>
            <a:pPr algn="l" marL="453390" indent="-226695" lvl="1">
              <a:lnSpc>
                <a:spcPts val="3045"/>
              </a:lnSpc>
              <a:spcBef>
                <a:spcPts val="1140"/>
              </a:spcBef>
              <a:buFont typeface="Arial"/>
              <a:buChar char="•"/>
            </a:pPr>
            <a:r>
              <a:rPr lang="en-US" sz="2100">
                <a:solidFill>
                  <a:srgbClr val="FFFFFF"/>
                </a:solidFill>
                <a:latin typeface="Gotham 2"/>
                <a:ea typeface="Gotham 2"/>
                <a:cs typeface="Gotham 2"/>
                <a:sym typeface="Gotham 2"/>
              </a:rPr>
              <a:t>State Horse Shows</a:t>
            </a:r>
          </a:p>
          <a:p>
            <a:pPr algn="l" marL="453390" indent="-226695" lvl="1">
              <a:lnSpc>
                <a:spcPts val="3045"/>
              </a:lnSpc>
              <a:spcBef>
                <a:spcPts val="1140"/>
              </a:spcBef>
              <a:buFont typeface="Arial"/>
              <a:buChar char="•"/>
            </a:pPr>
            <a:r>
              <a:rPr lang="en-US" sz="2100">
                <a:solidFill>
                  <a:srgbClr val="FFFFFF"/>
                </a:solidFill>
                <a:latin typeface="Gotham 2"/>
                <a:ea typeface="Gotham 2"/>
                <a:cs typeface="Gotham 2"/>
                <a:sym typeface="Gotham 2"/>
              </a:rPr>
              <a:t>Pre-Congress</a:t>
            </a:r>
          </a:p>
          <a:p>
            <a:pPr algn="l" marL="453390" indent="-226695" lvl="1">
              <a:lnSpc>
                <a:spcPts val="3045"/>
              </a:lnSpc>
              <a:spcBef>
                <a:spcPts val="1141"/>
              </a:spcBef>
              <a:buFont typeface="Arial"/>
              <a:buChar char="•"/>
            </a:pPr>
            <a:r>
              <a:rPr lang="en-US" sz="2100">
                <a:solidFill>
                  <a:srgbClr val="FFFFFF"/>
                </a:solidFill>
                <a:latin typeface="Gotham 2"/>
                <a:ea typeface="Gotham 2"/>
                <a:cs typeface="Gotham 2"/>
                <a:sym typeface="Gotham 2"/>
              </a:rPr>
              <a:t>State Congress</a:t>
            </a:r>
          </a:p>
        </p:txBody>
      </p:sp>
      <p:sp>
        <p:nvSpPr>
          <p:cNvPr name="TextBox 11" id="11"/>
          <p:cNvSpPr txBox="true"/>
          <p:nvPr/>
        </p:nvSpPr>
        <p:spPr>
          <a:xfrm rot="0">
            <a:off x="6075756" y="414655"/>
            <a:ext cx="3388123" cy="828674"/>
          </a:xfrm>
          <a:prstGeom prst="rect">
            <a:avLst/>
          </a:prstGeom>
        </p:spPr>
        <p:txBody>
          <a:bodyPr anchor="t" rtlCol="false" tIns="0" lIns="0" bIns="0" rIns="0">
            <a:spAutoFit/>
          </a:bodyPr>
          <a:lstStyle/>
          <a:p>
            <a:pPr algn="ctr" marL="0" indent="0" lvl="0">
              <a:lnSpc>
                <a:spcPts val="2999"/>
              </a:lnSpc>
            </a:pPr>
            <a:r>
              <a:rPr lang="en-US" sz="2999" spc="74">
                <a:solidFill>
                  <a:srgbClr val="FFFFFF"/>
                </a:solidFill>
                <a:latin typeface="Gotham 3"/>
                <a:ea typeface="Gotham 3"/>
                <a:cs typeface="Gotham 3"/>
                <a:sym typeface="Gotham 3"/>
              </a:rPr>
              <a:t>County Activities</a:t>
            </a:r>
          </a:p>
        </p:txBody>
      </p:sp>
      <p:sp>
        <p:nvSpPr>
          <p:cNvPr name="TextBox 12" id="12"/>
          <p:cNvSpPr txBox="true"/>
          <p:nvPr/>
        </p:nvSpPr>
        <p:spPr>
          <a:xfrm rot="0">
            <a:off x="14838096" y="152401"/>
            <a:ext cx="2692535" cy="828674"/>
          </a:xfrm>
          <a:prstGeom prst="rect">
            <a:avLst/>
          </a:prstGeom>
        </p:spPr>
        <p:txBody>
          <a:bodyPr anchor="t" rtlCol="false" tIns="0" lIns="0" bIns="0" rIns="0">
            <a:spAutoFit/>
          </a:bodyPr>
          <a:lstStyle/>
          <a:p>
            <a:pPr algn="ctr" marL="0" indent="0" lvl="0">
              <a:lnSpc>
                <a:spcPts val="2999"/>
              </a:lnSpc>
            </a:pPr>
            <a:r>
              <a:rPr lang="en-US" sz="2999" spc="74">
                <a:solidFill>
                  <a:srgbClr val="FFFFFF"/>
                </a:solidFill>
                <a:latin typeface="Gotham 3"/>
                <a:ea typeface="Gotham 3"/>
                <a:cs typeface="Gotham 3"/>
                <a:sym typeface="Gotham 3"/>
              </a:rPr>
              <a:t>County Events</a:t>
            </a:r>
          </a:p>
        </p:txBody>
      </p:sp>
      <p:sp>
        <p:nvSpPr>
          <p:cNvPr name="TextBox 13" id="13"/>
          <p:cNvSpPr txBox="true"/>
          <p:nvPr/>
        </p:nvSpPr>
        <p:spPr>
          <a:xfrm rot="0">
            <a:off x="10341395" y="5565919"/>
            <a:ext cx="3271392" cy="457199"/>
          </a:xfrm>
          <a:prstGeom prst="rect">
            <a:avLst/>
          </a:prstGeom>
        </p:spPr>
        <p:txBody>
          <a:bodyPr anchor="t" rtlCol="false" tIns="0" lIns="0" bIns="0" rIns="0">
            <a:spAutoFit/>
          </a:bodyPr>
          <a:lstStyle/>
          <a:p>
            <a:pPr algn="ctr" marL="0" indent="0" lvl="0">
              <a:lnSpc>
                <a:spcPts val="2999"/>
              </a:lnSpc>
            </a:pPr>
            <a:r>
              <a:rPr lang="en-US" sz="2999" spc="74">
                <a:solidFill>
                  <a:srgbClr val="FFFFFF"/>
                </a:solidFill>
                <a:latin typeface="Gotham 3"/>
                <a:ea typeface="Gotham 3"/>
                <a:cs typeface="Gotham 3"/>
                <a:sym typeface="Gotham 3"/>
              </a:rPr>
              <a:t>State Events</a:t>
            </a:r>
          </a:p>
        </p:txBody>
      </p:sp>
      <p:grpSp>
        <p:nvGrpSpPr>
          <p:cNvPr name="Group 14" id="14"/>
          <p:cNvGrpSpPr/>
          <p:nvPr/>
        </p:nvGrpSpPr>
        <p:grpSpPr>
          <a:xfrm rot="0">
            <a:off x="647579" y="4193709"/>
            <a:ext cx="4491969" cy="2426801"/>
            <a:chOff x="0" y="0"/>
            <a:chExt cx="5989292" cy="3235735"/>
          </a:xfrm>
        </p:grpSpPr>
        <p:sp>
          <p:nvSpPr>
            <p:cNvPr name="Freeform 15" id="15"/>
            <p:cNvSpPr/>
            <p:nvPr/>
          </p:nvSpPr>
          <p:spPr>
            <a:xfrm flipH="false" flipV="false" rot="0">
              <a:off x="0" y="349548"/>
              <a:ext cx="2806221" cy="2443381"/>
            </a:xfrm>
            <a:custGeom>
              <a:avLst/>
              <a:gdLst/>
              <a:ahLst/>
              <a:cxnLst/>
              <a:rect r="r" b="b" t="t" l="l"/>
              <a:pathLst>
                <a:path h="2443381" w="2806221">
                  <a:moveTo>
                    <a:pt x="0" y="0"/>
                  </a:moveTo>
                  <a:lnTo>
                    <a:pt x="2806221" y="0"/>
                  </a:lnTo>
                  <a:lnTo>
                    <a:pt x="2806221" y="2443380"/>
                  </a:lnTo>
                  <a:lnTo>
                    <a:pt x="0" y="2443380"/>
                  </a:lnTo>
                  <a:lnTo>
                    <a:pt x="0" y="0"/>
                  </a:lnTo>
                  <a:close/>
                </a:path>
              </a:pathLst>
            </a:custGeom>
            <a:blipFill>
              <a:blip r:embed="rId5"/>
              <a:stretch>
                <a:fillRect l="0" t="0" r="0" b="0"/>
              </a:stretch>
            </a:blipFill>
          </p:spPr>
        </p:sp>
        <p:sp>
          <p:nvSpPr>
            <p:cNvPr name="Freeform 16" id="16"/>
            <p:cNvSpPr/>
            <p:nvPr/>
          </p:nvSpPr>
          <p:spPr>
            <a:xfrm flipH="false" flipV="false" rot="0">
              <a:off x="3588671" y="349548"/>
              <a:ext cx="2400621" cy="2443381"/>
            </a:xfrm>
            <a:custGeom>
              <a:avLst/>
              <a:gdLst/>
              <a:ahLst/>
              <a:cxnLst/>
              <a:rect r="r" b="b" t="t" l="l"/>
              <a:pathLst>
                <a:path h="2443381" w="2400621">
                  <a:moveTo>
                    <a:pt x="0" y="0"/>
                  </a:moveTo>
                  <a:lnTo>
                    <a:pt x="2400621" y="0"/>
                  </a:lnTo>
                  <a:lnTo>
                    <a:pt x="2400621" y="2443380"/>
                  </a:lnTo>
                  <a:lnTo>
                    <a:pt x="0" y="2443380"/>
                  </a:lnTo>
                  <a:lnTo>
                    <a:pt x="0" y="0"/>
                  </a:lnTo>
                  <a:close/>
                </a:path>
              </a:pathLst>
            </a:custGeom>
            <a:blipFill>
              <a:blip r:embed="rId6"/>
              <a:stretch>
                <a:fillRect l="0" t="0" r="0" b="0"/>
              </a:stretch>
            </a:blipFill>
          </p:spPr>
        </p:sp>
        <p:sp>
          <p:nvSpPr>
            <p:cNvPr name="AutoShape 17" id="17"/>
            <p:cNvSpPr/>
            <p:nvPr/>
          </p:nvSpPr>
          <p:spPr>
            <a:xfrm rot="-5400000">
              <a:off x="1672766" y="1592468"/>
              <a:ext cx="3235735" cy="0"/>
            </a:xfrm>
            <a:prstGeom prst="line">
              <a:avLst/>
            </a:prstGeom>
            <a:ln cap="rnd" w="50800">
              <a:solidFill>
                <a:srgbClr val="37424A"/>
              </a:solidFill>
              <a:prstDash val="solid"/>
              <a:headEnd type="none" len="sm" w="sm"/>
              <a:tailEnd type="none" len="sm" w="sm"/>
            </a:ln>
          </p:spPr>
        </p:sp>
      </p:grpSp>
      <p:sp>
        <p:nvSpPr>
          <p:cNvPr name="TextBox 18" id="18"/>
          <p:cNvSpPr txBox="true"/>
          <p:nvPr/>
        </p:nvSpPr>
        <p:spPr>
          <a:xfrm rot="0">
            <a:off x="366460" y="300355"/>
            <a:ext cx="4773088" cy="3143251"/>
          </a:xfrm>
          <a:prstGeom prst="rect">
            <a:avLst/>
          </a:prstGeom>
        </p:spPr>
        <p:txBody>
          <a:bodyPr anchor="t" rtlCol="false" tIns="0" lIns="0" bIns="0" rIns="0">
            <a:spAutoFit/>
          </a:bodyPr>
          <a:lstStyle/>
          <a:p>
            <a:pPr algn="ctr">
              <a:lnSpc>
                <a:spcPts val="8399"/>
              </a:lnSpc>
            </a:pPr>
            <a:r>
              <a:rPr lang="en-US" sz="5999">
                <a:solidFill>
                  <a:srgbClr val="339966"/>
                </a:solidFill>
                <a:latin typeface="Franklin Gothic Demi"/>
                <a:ea typeface="Franklin Gothic Demi"/>
                <a:cs typeface="Franklin Gothic Demi"/>
                <a:sym typeface="Franklin Gothic Demi"/>
              </a:rPr>
              <a:t>The Opportunities are ENDLESS!</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5400000">
            <a:off x="6923666" y="-1917078"/>
            <a:ext cx="9552" cy="11799484"/>
          </a:xfrm>
          <a:prstGeom prst="rect">
            <a:avLst/>
          </a:prstGeom>
          <a:solidFill>
            <a:srgbClr val="37424A">
              <a:alpha val="19608"/>
            </a:srgbClr>
          </a:solidFill>
        </p:spPr>
      </p:sp>
      <p:sp>
        <p:nvSpPr>
          <p:cNvPr name="AutoShape 3" id="3"/>
          <p:cNvSpPr/>
          <p:nvPr/>
        </p:nvSpPr>
        <p:spPr>
          <a:xfrm rot="-5400000">
            <a:off x="6900452" y="-279764"/>
            <a:ext cx="9525" cy="11845939"/>
          </a:xfrm>
          <a:prstGeom prst="rect">
            <a:avLst/>
          </a:prstGeom>
          <a:solidFill>
            <a:srgbClr val="37424A">
              <a:alpha val="19608"/>
            </a:srgbClr>
          </a:solidFill>
        </p:spPr>
      </p:sp>
      <p:sp>
        <p:nvSpPr>
          <p:cNvPr name="Freeform 4" id="4"/>
          <p:cNvSpPr/>
          <p:nvPr/>
        </p:nvSpPr>
        <p:spPr>
          <a:xfrm flipH="false" flipV="false" rot="0">
            <a:off x="2938511" y="8036045"/>
            <a:ext cx="1795043" cy="1795043"/>
          </a:xfrm>
          <a:custGeom>
            <a:avLst/>
            <a:gdLst/>
            <a:ahLst/>
            <a:cxnLst/>
            <a:rect r="r" b="b" t="t" l="l"/>
            <a:pathLst>
              <a:path h="1795043" w="1795043">
                <a:moveTo>
                  <a:pt x="0" y="0"/>
                </a:moveTo>
                <a:lnTo>
                  <a:pt x="1795042" y="0"/>
                </a:lnTo>
                <a:lnTo>
                  <a:pt x="1795042" y="1795043"/>
                </a:lnTo>
                <a:lnTo>
                  <a:pt x="0" y="1795043"/>
                </a:lnTo>
                <a:lnTo>
                  <a:pt x="0" y="0"/>
                </a:lnTo>
                <a:close/>
              </a:path>
            </a:pathLst>
          </a:custGeom>
          <a:blipFill>
            <a:blip r:embed="rId2"/>
            <a:stretch>
              <a:fillRect l="0" t="0" r="0" b="0"/>
            </a:stretch>
          </a:blipFill>
        </p:spPr>
      </p:sp>
      <p:sp>
        <p:nvSpPr>
          <p:cNvPr name="Freeform 5" id="5"/>
          <p:cNvSpPr/>
          <p:nvPr/>
        </p:nvSpPr>
        <p:spPr>
          <a:xfrm flipH="false" flipV="false" rot="0">
            <a:off x="1028700" y="8520550"/>
            <a:ext cx="1220920" cy="1220920"/>
          </a:xfrm>
          <a:custGeom>
            <a:avLst/>
            <a:gdLst/>
            <a:ahLst/>
            <a:cxnLst/>
            <a:rect r="r" b="b" t="t" l="l"/>
            <a:pathLst>
              <a:path h="1220920" w="1220920">
                <a:moveTo>
                  <a:pt x="0" y="0"/>
                </a:moveTo>
                <a:lnTo>
                  <a:pt x="1220920" y="0"/>
                </a:lnTo>
                <a:lnTo>
                  <a:pt x="1220920" y="1220920"/>
                </a:lnTo>
                <a:lnTo>
                  <a:pt x="0" y="1220920"/>
                </a:lnTo>
                <a:lnTo>
                  <a:pt x="0" y="0"/>
                </a:lnTo>
                <a:close/>
              </a:path>
            </a:pathLst>
          </a:custGeom>
          <a:blipFill>
            <a:blip r:embed="rId3"/>
            <a:stretch>
              <a:fillRect l="0" t="0" r="0" b="0"/>
            </a:stretch>
          </a:blipFill>
        </p:spPr>
      </p:sp>
      <p:sp>
        <p:nvSpPr>
          <p:cNvPr name="AutoShape 6" id="6"/>
          <p:cNvSpPr/>
          <p:nvPr/>
        </p:nvSpPr>
        <p:spPr>
          <a:xfrm rot="-5400000">
            <a:off x="6876330" y="1741291"/>
            <a:ext cx="9525" cy="11894183"/>
          </a:xfrm>
          <a:prstGeom prst="rect">
            <a:avLst/>
          </a:prstGeom>
          <a:solidFill>
            <a:srgbClr val="37424A">
              <a:alpha val="19608"/>
            </a:srgbClr>
          </a:solidFill>
        </p:spPr>
      </p:sp>
      <p:sp>
        <p:nvSpPr>
          <p:cNvPr name="Freeform 7" id="7"/>
          <p:cNvSpPr/>
          <p:nvPr/>
        </p:nvSpPr>
        <p:spPr>
          <a:xfrm flipH="false" flipV="false" rot="0">
            <a:off x="14698545" y="5386798"/>
            <a:ext cx="2258200" cy="2258200"/>
          </a:xfrm>
          <a:custGeom>
            <a:avLst/>
            <a:gdLst/>
            <a:ahLst/>
            <a:cxnLst/>
            <a:rect r="r" b="b" t="t" l="l"/>
            <a:pathLst>
              <a:path h="2258200" w="2258200">
                <a:moveTo>
                  <a:pt x="0" y="0"/>
                </a:moveTo>
                <a:lnTo>
                  <a:pt x="2258200" y="0"/>
                </a:lnTo>
                <a:lnTo>
                  <a:pt x="2258200" y="2258200"/>
                </a:lnTo>
                <a:lnTo>
                  <a:pt x="0" y="22582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4698545" y="3048838"/>
            <a:ext cx="1848843" cy="2465125"/>
          </a:xfrm>
          <a:custGeom>
            <a:avLst/>
            <a:gdLst/>
            <a:ahLst/>
            <a:cxnLst/>
            <a:rect r="r" b="b" t="t" l="l"/>
            <a:pathLst>
              <a:path h="2465125" w="1848843">
                <a:moveTo>
                  <a:pt x="0" y="0"/>
                </a:moveTo>
                <a:lnTo>
                  <a:pt x="1848844" y="0"/>
                </a:lnTo>
                <a:lnTo>
                  <a:pt x="1848844" y="2465125"/>
                </a:lnTo>
                <a:lnTo>
                  <a:pt x="0" y="2465125"/>
                </a:lnTo>
                <a:lnTo>
                  <a:pt x="0" y="0"/>
                </a:lnTo>
                <a:close/>
              </a:path>
            </a:pathLst>
          </a:custGeom>
          <a:blipFill>
            <a:blip r:embed="rId6"/>
            <a:stretch>
              <a:fillRect l="0" t="0" r="0" b="0"/>
            </a:stretch>
          </a:blipFill>
        </p:spPr>
      </p:sp>
      <p:sp>
        <p:nvSpPr>
          <p:cNvPr name="Freeform 9" id="9"/>
          <p:cNvSpPr/>
          <p:nvPr/>
        </p:nvSpPr>
        <p:spPr>
          <a:xfrm flipH="false" flipV="false" rot="0">
            <a:off x="7717106" y="8434825"/>
            <a:ext cx="4470921" cy="1124941"/>
          </a:xfrm>
          <a:custGeom>
            <a:avLst/>
            <a:gdLst/>
            <a:ahLst/>
            <a:cxnLst/>
            <a:rect r="r" b="b" t="t" l="l"/>
            <a:pathLst>
              <a:path h="1124941" w="4470921">
                <a:moveTo>
                  <a:pt x="0" y="0"/>
                </a:moveTo>
                <a:lnTo>
                  <a:pt x="4470921" y="0"/>
                </a:lnTo>
                <a:lnTo>
                  <a:pt x="4470921" y="1124942"/>
                </a:lnTo>
                <a:lnTo>
                  <a:pt x="0" y="1124942"/>
                </a:lnTo>
                <a:lnTo>
                  <a:pt x="0" y="0"/>
                </a:lnTo>
                <a:close/>
              </a:path>
            </a:pathLst>
          </a:custGeom>
          <a:blipFill>
            <a:blip r:embed="rId7"/>
            <a:stretch>
              <a:fillRect l="0" t="0" r="0" b="0"/>
            </a:stretch>
          </a:blipFill>
        </p:spPr>
      </p:sp>
      <p:sp>
        <p:nvSpPr>
          <p:cNvPr name="TextBox 10" id="10"/>
          <p:cNvSpPr txBox="true"/>
          <p:nvPr/>
        </p:nvSpPr>
        <p:spPr>
          <a:xfrm rot="0">
            <a:off x="800104" y="796656"/>
            <a:ext cx="16077381" cy="1231900"/>
          </a:xfrm>
          <a:prstGeom prst="rect">
            <a:avLst/>
          </a:prstGeom>
        </p:spPr>
        <p:txBody>
          <a:bodyPr anchor="t" rtlCol="false" tIns="0" lIns="0" bIns="0" rIns="0">
            <a:spAutoFit/>
          </a:bodyPr>
          <a:lstStyle/>
          <a:p>
            <a:pPr algn="l" marL="0" indent="0" lvl="0">
              <a:lnSpc>
                <a:spcPts val="8000"/>
              </a:lnSpc>
            </a:pPr>
            <a:r>
              <a:rPr lang="en-US" sz="8000" spc="-200">
                <a:solidFill>
                  <a:srgbClr val="339966"/>
                </a:solidFill>
                <a:latin typeface="Gotham 3"/>
                <a:ea typeface="Gotham 3"/>
                <a:cs typeface="Gotham 3"/>
                <a:sym typeface="Gotham 3"/>
              </a:rPr>
              <a:t>Where to Find 4-H Information</a:t>
            </a:r>
          </a:p>
        </p:txBody>
      </p:sp>
      <p:sp>
        <p:nvSpPr>
          <p:cNvPr name="TextBox 11" id="11"/>
          <p:cNvSpPr txBox="true"/>
          <p:nvPr/>
        </p:nvSpPr>
        <p:spPr>
          <a:xfrm rot="0">
            <a:off x="1028700" y="4043910"/>
            <a:ext cx="2853787" cy="408305"/>
          </a:xfrm>
          <a:prstGeom prst="rect">
            <a:avLst/>
          </a:prstGeom>
        </p:spPr>
        <p:txBody>
          <a:bodyPr anchor="t" rtlCol="false" tIns="0" lIns="0" bIns="0" rIns="0">
            <a:spAutoFit/>
          </a:bodyPr>
          <a:lstStyle/>
          <a:p>
            <a:pPr algn="l">
              <a:lnSpc>
                <a:spcPts val="3219"/>
              </a:lnSpc>
            </a:pPr>
            <a:r>
              <a:rPr lang="en-US" sz="2299" b="true">
                <a:solidFill>
                  <a:srgbClr val="000000"/>
                </a:solidFill>
                <a:latin typeface="Arimo Bold"/>
                <a:ea typeface="Arimo Bold"/>
                <a:cs typeface="Arimo Bold"/>
                <a:sym typeface="Arimo Bold"/>
              </a:rPr>
              <a:t>Email Listserv</a:t>
            </a:r>
          </a:p>
        </p:txBody>
      </p:sp>
      <p:sp>
        <p:nvSpPr>
          <p:cNvPr name="TextBox 12" id="12"/>
          <p:cNvSpPr txBox="true"/>
          <p:nvPr/>
        </p:nvSpPr>
        <p:spPr>
          <a:xfrm rot="0">
            <a:off x="982245" y="5790843"/>
            <a:ext cx="2853787" cy="408305"/>
          </a:xfrm>
          <a:prstGeom prst="rect">
            <a:avLst/>
          </a:prstGeom>
        </p:spPr>
        <p:txBody>
          <a:bodyPr anchor="t" rtlCol="false" tIns="0" lIns="0" bIns="0" rIns="0">
            <a:spAutoFit/>
          </a:bodyPr>
          <a:lstStyle/>
          <a:p>
            <a:pPr algn="l">
              <a:lnSpc>
                <a:spcPts val="3219"/>
              </a:lnSpc>
            </a:pPr>
            <a:r>
              <a:rPr lang="en-US" b="true" sz="2299" u="sng">
                <a:solidFill>
                  <a:srgbClr val="003F7F"/>
                </a:solidFill>
                <a:latin typeface="Arimo Bold"/>
                <a:ea typeface="Arimo Bold"/>
                <a:cs typeface="Arimo Bold"/>
                <a:sym typeface="Arimo Bold"/>
                <a:hlinkClick r:id="rId8" tooltip="https://www.montana.edu/extension/gallatin/4hnewsletters.html"/>
              </a:rPr>
              <a:t>Monthly Newsletter</a:t>
            </a:r>
          </a:p>
        </p:txBody>
      </p:sp>
      <p:sp>
        <p:nvSpPr>
          <p:cNvPr name="TextBox 13" id="13"/>
          <p:cNvSpPr txBox="true"/>
          <p:nvPr/>
        </p:nvSpPr>
        <p:spPr>
          <a:xfrm rot="0">
            <a:off x="1028700" y="7864595"/>
            <a:ext cx="2853787" cy="408305"/>
          </a:xfrm>
          <a:prstGeom prst="rect">
            <a:avLst/>
          </a:prstGeom>
        </p:spPr>
        <p:txBody>
          <a:bodyPr anchor="t" rtlCol="false" tIns="0" lIns="0" bIns="0" rIns="0">
            <a:spAutoFit/>
          </a:bodyPr>
          <a:lstStyle/>
          <a:p>
            <a:pPr algn="l">
              <a:lnSpc>
                <a:spcPts val="3219"/>
              </a:lnSpc>
            </a:pPr>
            <a:r>
              <a:rPr lang="en-US" b="true" sz="2299" u="sng">
                <a:solidFill>
                  <a:srgbClr val="37424A"/>
                </a:solidFill>
                <a:latin typeface="Arimo Bold"/>
                <a:ea typeface="Arimo Bold"/>
                <a:cs typeface="Arimo Bold"/>
                <a:sym typeface="Arimo Bold"/>
                <a:hlinkClick r:id="rId9" tooltip="https://band.us/n/a4a5A8rfee7d2"/>
              </a:rPr>
              <a:t>BAND App</a:t>
            </a:r>
          </a:p>
        </p:txBody>
      </p:sp>
      <p:sp>
        <p:nvSpPr>
          <p:cNvPr name="TextBox 14" id="14"/>
          <p:cNvSpPr txBox="true"/>
          <p:nvPr/>
        </p:nvSpPr>
        <p:spPr>
          <a:xfrm rot="0">
            <a:off x="7717106" y="7864595"/>
            <a:ext cx="2853787" cy="408305"/>
          </a:xfrm>
          <a:prstGeom prst="rect">
            <a:avLst/>
          </a:prstGeom>
        </p:spPr>
        <p:txBody>
          <a:bodyPr anchor="t" rtlCol="false" tIns="0" lIns="0" bIns="0" rIns="0">
            <a:spAutoFit/>
          </a:bodyPr>
          <a:lstStyle/>
          <a:p>
            <a:pPr algn="l">
              <a:lnSpc>
                <a:spcPts val="3219"/>
              </a:lnSpc>
            </a:pPr>
            <a:r>
              <a:rPr lang="en-US" b="true" sz="2299" u="sng">
                <a:solidFill>
                  <a:srgbClr val="37424A"/>
                </a:solidFill>
                <a:latin typeface="Arimo Bold"/>
                <a:ea typeface="Arimo Bold"/>
                <a:cs typeface="Arimo Bold"/>
                <a:sym typeface="Arimo Bold"/>
                <a:hlinkClick r:id="rId10" tooltip="https://www.facebook.com/GallatinCounty4H/"/>
              </a:rPr>
              <a:t>Facebook</a:t>
            </a:r>
          </a:p>
        </p:txBody>
      </p:sp>
      <p:sp>
        <p:nvSpPr>
          <p:cNvPr name="TextBox 15" id="15"/>
          <p:cNvSpPr txBox="true"/>
          <p:nvPr/>
        </p:nvSpPr>
        <p:spPr>
          <a:xfrm rot="0">
            <a:off x="982245" y="6430173"/>
            <a:ext cx="11688661" cy="775335"/>
          </a:xfrm>
          <a:prstGeom prst="rect">
            <a:avLst/>
          </a:prstGeom>
        </p:spPr>
        <p:txBody>
          <a:bodyPr anchor="t" rtlCol="false" tIns="0" lIns="0" bIns="0" rIns="0">
            <a:spAutoFit/>
          </a:bodyPr>
          <a:lstStyle/>
          <a:p>
            <a:pPr algn="l" marL="453392" indent="-226696" lvl="1">
              <a:lnSpc>
                <a:spcPts val="2940"/>
              </a:lnSpc>
              <a:buFont typeface="Arial"/>
              <a:buChar char="•"/>
            </a:pPr>
            <a:r>
              <a:rPr lang="en-US" sz="2100">
                <a:solidFill>
                  <a:srgbClr val="000000"/>
                </a:solidFill>
                <a:latin typeface="Gotham 2"/>
                <a:ea typeface="Gotham 2"/>
                <a:cs typeface="Gotham 2"/>
                <a:sym typeface="Gotham 2"/>
              </a:rPr>
              <a:t>Monthly 4-H Newsletter with all the information you will need to stay in the loop with 4-H activities, events and opportunities. </a:t>
            </a:r>
          </a:p>
        </p:txBody>
      </p:sp>
      <p:sp>
        <p:nvSpPr>
          <p:cNvPr name="TextBox 16" id="16"/>
          <p:cNvSpPr txBox="true"/>
          <p:nvPr/>
        </p:nvSpPr>
        <p:spPr>
          <a:xfrm rot="0">
            <a:off x="982245" y="2389788"/>
            <a:ext cx="3994962" cy="408305"/>
          </a:xfrm>
          <a:prstGeom prst="rect">
            <a:avLst/>
          </a:prstGeom>
        </p:spPr>
        <p:txBody>
          <a:bodyPr anchor="t" rtlCol="false" tIns="0" lIns="0" bIns="0" rIns="0">
            <a:spAutoFit/>
          </a:bodyPr>
          <a:lstStyle/>
          <a:p>
            <a:pPr algn="l">
              <a:lnSpc>
                <a:spcPts val="3219"/>
              </a:lnSpc>
            </a:pPr>
            <a:r>
              <a:rPr lang="en-US" b="true" sz="2299" u="sng">
                <a:solidFill>
                  <a:srgbClr val="003F7F"/>
                </a:solidFill>
                <a:latin typeface="Arimo Bold"/>
                <a:ea typeface="Arimo Bold"/>
                <a:cs typeface="Arimo Bold"/>
                <a:sym typeface="Arimo Bold"/>
                <a:hlinkClick r:id="rId11" tooltip="https://www.montana.edu/extension/gallatin/4hyouth.html"/>
              </a:rPr>
              <a:t>Gallatin County 4-H Website</a:t>
            </a:r>
          </a:p>
        </p:txBody>
      </p:sp>
      <p:sp>
        <p:nvSpPr>
          <p:cNvPr name="TextBox 17" id="17"/>
          <p:cNvSpPr txBox="true"/>
          <p:nvPr/>
        </p:nvSpPr>
        <p:spPr>
          <a:xfrm rot="0">
            <a:off x="1028700" y="2963113"/>
            <a:ext cx="11286660" cy="403860"/>
          </a:xfrm>
          <a:prstGeom prst="rect">
            <a:avLst/>
          </a:prstGeom>
        </p:spPr>
        <p:txBody>
          <a:bodyPr anchor="t" rtlCol="false" tIns="0" lIns="0" bIns="0" rIns="0">
            <a:spAutoFit/>
          </a:bodyPr>
          <a:lstStyle/>
          <a:p>
            <a:pPr algn="l" marL="453392" indent="-226696" lvl="1">
              <a:lnSpc>
                <a:spcPts val="2940"/>
              </a:lnSpc>
              <a:buFont typeface="Arial"/>
              <a:buChar char="•"/>
            </a:pPr>
            <a:r>
              <a:rPr lang="en-US" sz="2100">
                <a:solidFill>
                  <a:srgbClr val="000000"/>
                </a:solidFill>
                <a:latin typeface="Gotham 2"/>
                <a:ea typeface="Gotham 2"/>
                <a:cs typeface="Gotham 2"/>
                <a:sym typeface="Gotham 2"/>
              </a:rPr>
              <a:t>Forms and Documents, Calendar, Newsletter, Online enrollment, Record Books</a:t>
            </a:r>
          </a:p>
        </p:txBody>
      </p:sp>
      <p:sp>
        <p:nvSpPr>
          <p:cNvPr name="TextBox 18" id="18"/>
          <p:cNvSpPr txBox="true"/>
          <p:nvPr/>
        </p:nvSpPr>
        <p:spPr>
          <a:xfrm rot="0">
            <a:off x="982245" y="4586245"/>
            <a:ext cx="9120081" cy="775335"/>
          </a:xfrm>
          <a:prstGeom prst="rect">
            <a:avLst/>
          </a:prstGeom>
        </p:spPr>
        <p:txBody>
          <a:bodyPr anchor="t" rtlCol="false" tIns="0" lIns="0" bIns="0" rIns="0">
            <a:spAutoFit/>
          </a:bodyPr>
          <a:lstStyle/>
          <a:p>
            <a:pPr algn="l" marL="453392" indent="-226696" lvl="1">
              <a:lnSpc>
                <a:spcPts val="2940"/>
              </a:lnSpc>
              <a:buFont typeface="Arial"/>
              <a:buChar char="•"/>
            </a:pPr>
            <a:r>
              <a:rPr lang="en-US" sz="2100">
                <a:solidFill>
                  <a:srgbClr val="000000"/>
                </a:solidFill>
                <a:latin typeface="Gotham 2"/>
                <a:ea typeface="Gotham 2"/>
                <a:cs typeface="Gotham 2"/>
                <a:sym typeface="Gotham 2"/>
              </a:rPr>
              <a:t>Enrolling on ZSuite auto-adds you to our listserv</a:t>
            </a:r>
          </a:p>
          <a:p>
            <a:pPr algn="l" marL="453392" indent="-226696" lvl="1">
              <a:lnSpc>
                <a:spcPts val="2940"/>
              </a:lnSpc>
              <a:buFont typeface="Arial"/>
              <a:buChar char="•"/>
            </a:pPr>
            <a:r>
              <a:rPr lang="en-US" sz="2100">
                <a:solidFill>
                  <a:srgbClr val="000000"/>
                </a:solidFill>
                <a:latin typeface="Gotham 2"/>
                <a:ea typeface="Gotham 2"/>
                <a:cs typeface="Gotham 2"/>
                <a:sym typeface="Gotham 2"/>
              </a:rPr>
              <a:t>Reminders, announcements, newsletter, opportunities, deadlines</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144000" y="0"/>
            <a:ext cx="9144000" cy="10287000"/>
            <a:chOff x="0" y="0"/>
            <a:chExt cx="12192000" cy="13716000"/>
          </a:xfrm>
        </p:grpSpPr>
        <p:pic>
          <p:nvPicPr>
            <p:cNvPr name="Picture 3" id="3"/>
            <p:cNvPicPr>
              <a:picLocks noChangeAspect="true"/>
            </p:cNvPicPr>
            <p:nvPr/>
          </p:nvPicPr>
          <p:blipFill>
            <a:blip r:embed="rId2"/>
            <a:srcRect l="16001" t="0" r="22745" b="0"/>
            <a:stretch>
              <a:fillRect/>
            </a:stretch>
          </p:blipFill>
          <p:spPr>
            <a:xfrm flipH="false" flipV="false">
              <a:off x="0" y="0"/>
              <a:ext cx="12192000" cy="13716000"/>
            </a:xfrm>
            <a:prstGeom prst="rect">
              <a:avLst/>
            </a:prstGeom>
          </p:spPr>
        </p:pic>
      </p:grpSp>
      <p:sp>
        <p:nvSpPr>
          <p:cNvPr name="AutoShape 4" id="4"/>
          <p:cNvSpPr/>
          <p:nvPr/>
        </p:nvSpPr>
        <p:spPr>
          <a:xfrm rot="0">
            <a:off x="0" y="0"/>
            <a:ext cx="9144000" cy="10287000"/>
          </a:xfrm>
          <a:prstGeom prst="rect">
            <a:avLst/>
          </a:prstGeom>
          <a:solidFill>
            <a:srgbClr val="339966"/>
          </a:solidFill>
        </p:spPr>
      </p:sp>
      <p:sp>
        <p:nvSpPr>
          <p:cNvPr name="Freeform 5" id="5"/>
          <p:cNvSpPr/>
          <p:nvPr/>
        </p:nvSpPr>
        <p:spPr>
          <a:xfrm flipH="false" flipV="false" rot="0">
            <a:off x="7387766" y="8756564"/>
            <a:ext cx="986375" cy="1003472"/>
          </a:xfrm>
          <a:custGeom>
            <a:avLst/>
            <a:gdLst/>
            <a:ahLst/>
            <a:cxnLst/>
            <a:rect r="r" b="b" t="t" l="l"/>
            <a:pathLst>
              <a:path h="1003472" w="986375">
                <a:moveTo>
                  <a:pt x="0" y="0"/>
                </a:moveTo>
                <a:lnTo>
                  <a:pt x="986375" y="0"/>
                </a:lnTo>
                <a:lnTo>
                  <a:pt x="986375" y="1003472"/>
                </a:lnTo>
                <a:lnTo>
                  <a:pt x="0" y="1003472"/>
                </a:lnTo>
                <a:lnTo>
                  <a:pt x="0" y="0"/>
                </a:lnTo>
                <a:close/>
              </a:path>
            </a:pathLst>
          </a:custGeom>
          <a:blipFill>
            <a:blip r:embed="rId3"/>
            <a:stretch>
              <a:fillRect l="0" t="0" r="0" b="0"/>
            </a:stretch>
          </a:blipFill>
        </p:spPr>
      </p:sp>
      <p:sp>
        <p:nvSpPr>
          <p:cNvPr name="Freeform 6" id="6"/>
          <p:cNvSpPr/>
          <p:nvPr/>
        </p:nvSpPr>
        <p:spPr>
          <a:xfrm flipH="false" flipV="false" rot="0">
            <a:off x="607560" y="8756564"/>
            <a:ext cx="6371250" cy="1003472"/>
          </a:xfrm>
          <a:custGeom>
            <a:avLst/>
            <a:gdLst/>
            <a:ahLst/>
            <a:cxnLst/>
            <a:rect r="r" b="b" t="t" l="l"/>
            <a:pathLst>
              <a:path h="1003472" w="6371250">
                <a:moveTo>
                  <a:pt x="0" y="0"/>
                </a:moveTo>
                <a:lnTo>
                  <a:pt x="6371250" y="0"/>
                </a:lnTo>
                <a:lnTo>
                  <a:pt x="6371250" y="1003472"/>
                </a:lnTo>
                <a:lnTo>
                  <a:pt x="0" y="1003472"/>
                </a:lnTo>
                <a:lnTo>
                  <a:pt x="0" y="0"/>
                </a:lnTo>
                <a:close/>
              </a:path>
            </a:pathLst>
          </a:custGeom>
          <a:blipFill>
            <a:blip r:embed="rId4"/>
            <a:stretch>
              <a:fillRect l="0" t="0" r="0" b="0"/>
            </a:stretch>
          </a:blipFill>
        </p:spPr>
      </p:sp>
      <p:sp>
        <p:nvSpPr>
          <p:cNvPr name="Freeform 7" id="7"/>
          <p:cNvSpPr/>
          <p:nvPr/>
        </p:nvSpPr>
        <p:spPr>
          <a:xfrm flipH="false" flipV="false" rot="0">
            <a:off x="1699545" y="4730031"/>
            <a:ext cx="5744909" cy="3307753"/>
          </a:xfrm>
          <a:custGeom>
            <a:avLst/>
            <a:gdLst/>
            <a:ahLst/>
            <a:cxnLst/>
            <a:rect r="r" b="b" t="t" l="l"/>
            <a:pathLst>
              <a:path h="3307753" w="5744909">
                <a:moveTo>
                  <a:pt x="0" y="0"/>
                </a:moveTo>
                <a:lnTo>
                  <a:pt x="5744910" y="0"/>
                </a:lnTo>
                <a:lnTo>
                  <a:pt x="5744910" y="3307753"/>
                </a:lnTo>
                <a:lnTo>
                  <a:pt x="0" y="3307753"/>
                </a:lnTo>
                <a:lnTo>
                  <a:pt x="0" y="0"/>
                </a:lnTo>
                <a:close/>
              </a:path>
            </a:pathLst>
          </a:custGeom>
          <a:blipFill>
            <a:blip r:embed="rId5"/>
            <a:stretch>
              <a:fillRect l="0" t="-35427" r="-99" b="-38424"/>
            </a:stretch>
          </a:blipFill>
        </p:spPr>
      </p:sp>
      <p:sp>
        <p:nvSpPr>
          <p:cNvPr name="TextBox 8" id="8"/>
          <p:cNvSpPr txBox="true"/>
          <p:nvPr/>
        </p:nvSpPr>
        <p:spPr>
          <a:xfrm rot="0">
            <a:off x="0" y="828675"/>
            <a:ext cx="9144000" cy="3466954"/>
          </a:xfrm>
          <a:prstGeom prst="rect">
            <a:avLst/>
          </a:prstGeom>
        </p:spPr>
        <p:txBody>
          <a:bodyPr anchor="t" rtlCol="false" tIns="0" lIns="0" bIns="0" rIns="0">
            <a:spAutoFit/>
          </a:bodyPr>
          <a:lstStyle/>
          <a:p>
            <a:pPr algn="ctr">
              <a:lnSpc>
                <a:spcPts val="5988"/>
              </a:lnSpc>
            </a:pPr>
            <a:r>
              <a:rPr lang="en-US" sz="5988" spc="-149">
                <a:solidFill>
                  <a:srgbClr val="FFFFFF"/>
                </a:solidFill>
                <a:latin typeface="Gotham 3"/>
                <a:ea typeface="Gotham 3"/>
                <a:cs typeface="Gotham 3"/>
                <a:sym typeface="Gotham 3"/>
              </a:rPr>
              <a:t>Questions?</a:t>
            </a:r>
          </a:p>
          <a:p>
            <a:pPr algn="ctr">
              <a:lnSpc>
                <a:spcPts val="5988"/>
              </a:lnSpc>
            </a:pPr>
          </a:p>
          <a:p>
            <a:pPr algn="ctr">
              <a:lnSpc>
                <a:spcPts val="5988"/>
              </a:lnSpc>
            </a:pPr>
            <a:r>
              <a:rPr lang="en-US" sz="5988" spc="-149">
                <a:solidFill>
                  <a:srgbClr val="FFFFFF"/>
                </a:solidFill>
                <a:latin typeface="Gotham 3"/>
                <a:ea typeface="Gotham 3"/>
                <a:cs typeface="Gotham 3"/>
                <a:sym typeface="Gotham 3"/>
              </a:rPr>
              <a:t>Thank you!</a:t>
            </a:r>
          </a:p>
          <a:p>
            <a:pPr algn="ctr">
              <a:lnSpc>
                <a:spcPts val="2599"/>
              </a:lnSpc>
            </a:pPr>
          </a:p>
          <a:p>
            <a:pPr algn="ctr">
              <a:lnSpc>
                <a:spcPts val="3000"/>
              </a:lnSpc>
            </a:pPr>
            <a:r>
              <a:rPr lang="en-US" sz="3000" spc="-75">
                <a:solidFill>
                  <a:srgbClr val="FFFFFF"/>
                </a:solidFill>
                <a:latin typeface="Gotham 3"/>
                <a:ea typeface="Gotham 3"/>
                <a:cs typeface="Gotham 3"/>
                <a:sym typeface="Gotham 3"/>
              </a:rPr>
              <a:t>We are excited to welcome you to </a:t>
            </a:r>
          </a:p>
          <a:p>
            <a:pPr algn="ctr" marL="0" indent="0" lvl="0">
              <a:lnSpc>
                <a:spcPts val="3000"/>
              </a:lnSpc>
            </a:pPr>
            <a:r>
              <a:rPr lang="en-US" sz="3000" spc="-75">
                <a:solidFill>
                  <a:srgbClr val="FFFFFF"/>
                </a:solidFill>
                <a:latin typeface="Gotham 3"/>
                <a:ea typeface="Gotham 3"/>
                <a:cs typeface="Gotham 3"/>
                <a:sym typeface="Gotham 3"/>
              </a:rPr>
              <a:t>Gallatin County 4-H!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DAGz6oEeMYE</dc:identifier>
  <dcterms:modified xsi:type="dcterms:W3CDTF">2011-08-01T06:04:30Z</dcterms:modified>
  <cp:revision>1</cp:revision>
  <dc:title>Gallatin 4-H Info Night 2026-2027</dc:title>
</cp:coreProperties>
</file>