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41"/>
  </p:notesMasterIdLst>
  <p:sldIdLst>
    <p:sldId id="256" r:id="rId4"/>
    <p:sldId id="257" r:id="rId5"/>
    <p:sldId id="269" r:id="rId6"/>
    <p:sldId id="267" r:id="rId7"/>
    <p:sldId id="299" r:id="rId8"/>
    <p:sldId id="315" r:id="rId9"/>
    <p:sldId id="327" r:id="rId10"/>
    <p:sldId id="331" r:id="rId11"/>
    <p:sldId id="332" r:id="rId12"/>
    <p:sldId id="284" r:id="rId13"/>
    <p:sldId id="328" r:id="rId14"/>
    <p:sldId id="324" r:id="rId15"/>
    <p:sldId id="325" r:id="rId16"/>
    <p:sldId id="326" r:id="rId17"/>
    <p:sldId id="329" r:id="rId18"/>
    <p:sldId id="330" r:id="rId19"/>
    <p:sldId id="276" r:id="rId20"/>
    <p:sldId id="296" r:id="rId21"/>
    <p:sldId id="279" r:id="rId22"/>
    <p:sldId id="297" r:id="rId23"/>
    <p:sldId id="316" r:id="rId24"/>
    <p:sldId id="283" r:id="rId25"/>
    <p:sldId id="318" r:id="rId26"/>
    <p:sldId id="319" r:id="rId27"/>
    <p:sldId id="292" r:id="rId28"/>
    <p:sldId id="321" r:id="rId29"/>
    <p:sldId id="320" r:id="rId30"/>
    <p:sldId id="293" r:id="rId31"/>
    <p:sldId id="322" r:id="rId32"/>
    <p:sldId id="294" r:id="rId33"/>
    <p:sldId id="323" r:id="rId34"/>
    <p:sldId id="295" r:id="rId35"/>
    <p:sldId id="264" r:id="rId36"/>
    <p:sldId id="288" r:id="rId37"/>
    <p:sldId id="273" r:id="rId38"/>
    <p:sldId id="265" r:id="rId39"/>
    <p:sldId id="26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B6C1D-8705-3CF7-6DC5-F3F6D3A0C837}" name="Callison, Brittany" initials="CB" userId="S::z44c266@msu.montana.edu::b7f20559-e165-418a-8785-316c9489c43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2"/>
    <p:restoredTop sz="94626"/>
  </p:normalViewPr>
  <p:slideViewPr>
    <p:cSldViewPr snapToGrid="0" snapToObjects="1">
      <p:cViewPr varScale="1">
        <p:scale>
          <a:sx n="121" d="100"/>
          <a:sy n="121" d="100"/>
        </p:scale>
        <p:origin x="912"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8/10/relationships/authors" Target="authors.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8279E-CB1E-E94F-B54F-0C138A77F263}" type="datetimeFigureOut">
              <a:rPr lang="en-US" smtClean="0"/>
              <a:t>11/27/22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57E24-6F9C-344B-8261-F7DAEC10215E}" type="slidenum">
              <a:rPr lang="en-US" smtClean="0"/>
              <a:t>‹#›</a:t>
            </a:fld>
            <a:endParaRPr lang="en-US"/>
          </a:p>
        </p:txBody>
      </p:sp>
    </p:spTree>
    <p:extLst>
      <p:ext uri="{BB962C8B-B14F-4D97-AF65-F5344CB8AC3E}">
        <p14:creationId xmlns:p14="http://schemas.microsoft.com/office/powerpoint/2010/main" val="1468039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57E24-6F9C-344B-8261-F7DAEC10215E}" type="slidenum">
              <a:rPr lang="en-US" smtClean="0"/>
              <a:t>33</a:t>
            </a:fld>
            <a:endParaRPr lang="en-US"/>
          </a:p>
        </p:txBody>
      </p:sp>
    </p:spTree>
    <p:extLst>
      <p:ext uri="{BB962C8B-B14F-4D97-AF65-F5344CB8AC3E}">
        <p14:creationId xmlns:p14="http://schemas.microsoft.com/office/powerpoint/2010/main" val="2675030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FBB0-4C99-D747-88E2-ADF251D776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329E40-1016-564E-8746-329ED3273D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C9F0E0-4F0C-8242-AA05-444C10EE265B}"/>
              </a:ext>
            </a:extLst>
          </p:cNvPr>
          <p:cNvSpPr>
            <a:spLocks noGrp="1"/>
          </p:cNvSpPr>
          <p:nvPr>
            <p:ph type="dt" sz="half" idx="10"/>
          </p:nvPr>
        </p:nvSpPr>
        <p:spPr/>
        <p:txBody>
          <a:bodyPr/>
          <a:lstStyle/>
          <a:p>
            <a:fld id="{9A0A578E-09F2-054D-9AD2-5BD2891D81DD}" type="datetimeFigureOut">
              <a:rPr lang="en-US" smtClean="0"/>
              <a:t>11/27/22</a:t>
            </a:fld>
            <a:endParaRPr lang="en-US"/>
          </a:p>
        </p:txBody>
      </p:sp>
      <p:sp>
        <p:nvSpPr>
          <p:cNvPr id="5" name="Footer Placeholder 4">
            <a:extLst>
              <a:ext uri="{FF2B5EF4-FFF2-40B4-BE49-F238E27FC236}">
                <a16:creationId xmlns:a16="http://schemas.microsoft.com/office/drawing/2014/main" id="{F49B840F-51C1-B149-92B6-A5EAE9C59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F3841-8024-3B41-8659-CC8C5F2F1F7E}"/>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427395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1A42-2263-8C45-9E18-34D74E7C3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D5F29E-7BE3-7C4A-BA45-A004BC4CB1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629EA-E5C7-1F42-B9E8-730B59642BE6}"/>
              </a:ext>
            </a:extLst>
          </p:cNvPr>
          <p:cNvSpPr>
            <a:spLocks noGrp="1"/>
          </p:cNvSpPr>
          <p:nvPr>
            <p:ph type="dt" sz="half" idx="10"/>
          </p:nvPr>
        </p:nvSpPr>
        <p:spPr/>
        <p:txBody>
          <a:bodyPr/>
          <a:lstStyle/>
          <a:p>
            <a:fld id="{9A0A578E-09F2-054D-9AD2-5BD2891D81DD}" type="datetimeFigureOut">
              <a:rPr lang="en-US" smtClean="0"/>
              <a:t>11/27/22</a:t>
            </a:fld>
            <a:endParaRPr lang="en-US"/>
          </a:p>
        </p:txBody>
      </p:sp>
      <p:sp>
        <p:nvSpPr>
          <p:cNvPr id="5" name="Footer Placeholder 4">
            <a:extLst>
              <a:ext uri="{FF2B5EF4-FFF2-40B4-BE49-F238E27FC236}">
                <a16:creationId xmlns:a16="http://schemas.microsoft.com/office/drawing/2014/main" id="{88C1B1AB-434F-B546-8A7B-D64A7AE48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8997B-3728-5043-8CE9-B72D951CD7D4}"/>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31958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E62D27-22B7-A842-923F-3E833B7A67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B852F9-7A65-7D49-8BFA-BA3E3E1AFF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485A9-99D1-F648-B29F-3D3B6F3A4D44}"/>
              </a:ext>
            </a:extLst>
          </p:cNvPr>
          <p:cNvSpPr>
            <a:spLocks noGrp="1"/>
          </p:cNvSpPr>
          <p:nvPr>
            <p:ph type="dt" sz="half" idx="10"/>
          </p:nvPr>
        </p:nvSpPr>
        <p:spPr/>
        <p:txBody>
          <a:bodyPr/>
          <a:lstStyle/>
          <a:p>
            <a:fld id="{9A0A578E-09F2-054D-9AD2-5BD2891D81DD}" type="datetimeFigureOut">
              <a:rPr lang="en-US" smtClean="0"/>
              <a:t>11/27/22</a:t>
            </a:fld>
            <a:endParaRPr lang="en-US"/>
          </a:p>
        </p:txBody>
      </p:sp>
      <p:sp>
        <p:nvSpPr>
          <p:cNvPr id="5" name="Footer Placeholder 4">
            <a:extLst>
              <a:ext uri="{FF2B5EF4-FFF2-40B4-BE49-F238E27FC236}">
                <a16:creationId xmlns:a16="http://schemas.microsoft.com/office/drawing/2014/main" id="{0378FFF6-DE5C-E040-90E8-420F36DF6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A3FD0-8D2A-454A-83DE-4A9D1868FD46}"/>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1729173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7A9634C-365A-9845-9775-8941B6FBB9ED}" type="datetimeFigureOut">
              <a:rPr lang="en-US" smtClean="0"/>
              <a:t>11/27/22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240241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3982937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7A9634C-365A-9845-9775-8941B6FBB9ED}" type="datetimeFigureOut">
              <a:rPr lang="en-US" smtClean="0"/>
              <a:t>11/27/22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790112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9634C-365A-9845-9775-8941B6FBB9ED}" type="datetimeFigureOut">
              <a:rPr lang="en-US" smtClean="0"/>
              <a:t>11/27/22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1348739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9634C-365A-9845-9775-8941B6FBB9ED}" type="datetimeFigureOut">
              <a:rPr lang="en-US" smtClean="0"/>
              <a:t>11/27/22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1687103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9634C-365A-9845-9775-8941B6FBB9ED}" type="datetimeFigureOut">
              <a:rPr lang="en-US" smtClean="0"/>
              <a:t>11/27/22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2866282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9634C-365A-9845-9775-8941B6FBB9ED}" type="datetimeFigureOut">
              <a:rPr lang="en-US" smtClean="0"/>
              <a:t>11/27/22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602051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393452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89310-1C29-2E44-9400-1980878799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1473AB-D640-DE45-B61F-EA1F437955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11DD8-1F79-3C4D-AD0B-46EB429E06B9}"/>
              </a:ext>
            </a:extLst>
          </p:cNvPr>
          <p:cNvSpPr>
            <a:spLocks noGrp="1"/>
          </p:cNvSpPr>
          <p:nvPr>
            <p:ph type="dt" sz="half" idx="10"/>
          </p:nvPr>
        </p:nvSpPr>
        <p:spPr/>
        <p:txBody>
          <a:bodyPr/>
          <a:lstStyle/>
          <a:p>
            <a:fld id="{9A0A578E-09F2-054D-9AD2-5BD2891D81DD}" type="datetimeFigureOut">
              <a:rPr lang="en-US" smtClean="0"/>
              <a:t>11/27/22</a:t>
            </a:fld>
            <a:endParaRPr lang="en-US"/>
          </a:p>
        </p:txBody>
      </p:sp>
      <p:sp>
        <p:nvSpPr>
          <p:cNvPr id="5" name="Footer Placeholder 4">
            <a:extLst>
              <a:ext uri="{FF2B5EF4-FFF2-40B4-BE49-F238E27FC236}">
                <a16:creationId xmlns:a16="http://schemas.microsoft.com/office/drawing/2014/main" id="{81CA2BFA-D017-7246-9B13-AC1A8EFDD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A8D1F-A80A-4545-90C2-BF78885DD2C1}"/>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1085189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51595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1224108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3797872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defRPr>
                <a:solidFill>
                  <a:schemeClr val="tx1"/>
                </a:solidFill>
              </a:defRPr>
            </a:lvl1pPr>
          </a:lstStyle>
          <a:p>
            <a:r>
              <a:rPr lang="en-US"/>
              <a:t>Title</a:t>
            </a:r>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4" name="Date Placeholder 3"/>
          <p:cNvSpPr>
            <a:spLocks noGrp="1"/>
          </p:cNvSpPr>
          <p:nvPr>
            <p:ph type="dt" sz="half" idx="10"/>
          </p:nvPr>
        </p:nvSpPr>
        <p:spPr/>
        <p:txBody>
          <a:bodyPr/>
          <a:lstStyle/>
          <a:p>
            <a:fld id="{07A9634C-365A-9845-9775-8941B6FBB9ED}" type="datetimeFigureOut">
              <a:rPr lang="en-US" smtClean="0"/>
              <a:t>11/27/22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3597045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767422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A9634C-365A-9845-9775-8941B6FBB9ED}" type="datetimeFigureOut">
              <a:rPr lang="en-US" smtClean="0"/>
              <a:t>11/27/22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3392066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9634C-365A-9845-9775-8941B6FBB9ED}" type="datetimeFigureOut">
              <a:rPr lang="en-US" smtClean="0"/>
              <a:t>11/27/22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2053061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9634C-365A-9845-9775-8941B6FBB9ED}" type="datetimeFigureOut">
              <a:rPr lang="en-US" smtClean="0"/>
              <a:t>11/27/22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493640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9634C-365A-9845-9775-8941B6FBB9ED}" type="datetimeFigureOut">
              <a:rPr lang="en-US" smtClean="0"/>
              <a:t>11/27/22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2668783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9634C-365A-9845-9775-8941B6FBB9ED}" type="datetimeFigureOut">
              <a:rPr lang="en-US" smtClean="0"/>
              <a:t>11/27/22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217345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8EB0-8DA9-734A-925B-A82376494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B27B90-AC66-7743-84A8-7D2C72C33A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0F2245-FB06-D94B-BBE6-4F54FF46F3AC}"/>
              </a:ext>
            </a:extLst>
          </p:cNvPr>
          <p:cNvSpPr>
            <a:spLocks noGrp="1"/>
          </p:cNvSpPr>
          <p:nvPr>
            <p:ph type="dt" sz="half" idx="10"/>
          </p:nvPr>
        </p:nvSpPr>
        <p:spPr/>
        <p:txBody>
          <a:bodyPr/>
          <a:lstStyle/>
          <a:p>
            <a:fld id="{9A0A578E-09F2-054D-9AD2-5BD2891D81DD}" type="datetimeFigureOut">
              <a:rPr lang="en-US" smtClean="0"/>
              <a:t>11/27/22</a:t>
            </a:fld>
            <a:endParaRPr lang="en-US"/>
          </a:p>
        </p:txBody>
      </p:sp>
      <p:sp>
        <p:nvSpPr>
          <p:cNvPr id="5" name="Footer Placeholder 4">
            <a:extLst>
              <a:ext uri="{FF2B5EF4-FFF2-40B4-BE49-F238E27FC236}">
                <a16:creationId xmlns:a16="http://schemas.microsoft.com/office/drawing/2014/main" id="{21E9AE8E-781A-A84E-B5DC-DD800298F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860F2-BC8C-B640-A339-D3406A5FB161}"/>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1561824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154958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3370036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425372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1841033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8749-C7EE-964C-93DB-127516B239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CB638-4E15-4640-AFC0-86AB7B89D3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08860C-6620-7441-B2EB-1E4EDC042E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E1057A-F66E-254F-8162-EC9F8F41B721}"/>
              </a:ext>
            </a:extLst>
          </p:cNvPr>
          <p:cNvSpPr>
            <a:spLocks noGrp="1"/>
          </p:cNvSpPr>
          <p:nvPr>
            <p:ph type="dt" sz="half" idx="10"/>
          </p:nvPr>
        </p:nvSpPr>
        <p:spPr/>
        <p:txBody>
          <a:bodyPr/>
          <a:lstStyle/>
          <a:p>
            <a:fld id="{9A0A578E-09F2-054D-9AD2-5BD2891D81DD}" type="datetimeFigureOut">
              <a:rPr lang="en-US" smtClean="0"/>
              <a:t>11/27/22</a:t>
            </a:fld>
            <a:endParaRPr lang="en-US"/>
          </a:p>
        </p:txBody>
      </p:sp>
      <p:sp>
        <p:nvSpPr>
          <p:cNvPr id="6" name="Footer Placeholder 5">
            <a:extLst>
              <a:ext uri="{FF2B5EF4-FFF2-40B4-BE49-F238E27FC236}">
                <a16:creationId xmlns:a16="http://schemas.microsoft.com/office/drawing/2014/main" id="{39367433-5C30-A146-A399-8CDCADB56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E5F97-1D24-264B-91E9-5B4CCAEEB9FF}"/>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412984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CEB-6D43-284A-AEA2-3E8E90CDB4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EE8E3D-19DC-F945-A0EB-C4C2C59F09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9AE52C-F163-C24D-AF69-6645E38FC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C6747B-60CC-CC43-9FBF-7F7FF1AA9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9E689C-F834-4D45-8E0C-275D2271CB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9D36FD-9203-8548-B5AB-1AD23D08B162}"/>
              </a:ext>
            </a:extLst>
          </p:cNvPr>
          <p:cNvSpPr>
            <a:spLocks noGrp="1"/>
          </p:cNvSpPr>
          <p:nvPr>
            <p:ph type="dt" sz="half" idx="10"/>
          </p:nvPr>
        </p:nvSpPr>
        <p:spPr/>
        <p:txBody>
          <a:bodyPr/>
          <a:lstStyle/>
          <a:p>
            <a:fld id="{9A0A578E-09F2-054D-9AD2-5BD2891D81DD}" type="datetimeFigureOut">
              <a:rPr lang="en-US" smtClean="0"/>
              <a:t>11/27/22</a:t>
            </a:fld>
            <a:endParaRPr lang="en-US"/>
          </a:p>
        </p:txBody>
      </p:sp>
      <p:sp>
        <p:nvSpPr>
          <p:cNvPr id="8" name="Footer Placeholder 7">
            <a:extLst>
              <a:ext uri="{FF2B5EF4-FFF2-40B4-BE49-F238E27FC236}">
                <a16:creationId xmlns:a16="http://schemas.microsoft.com/office/drawing/2014/main" id="{16DF6CBC-799C-884C-8377-97A1432294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8FAE2F-ABD1-4C46-BB41-9D9FC32ED073}"/>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130916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4B6E-F8E4-3F41-8A4B-BE278A0292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823941-027B-0B48-86A1-70D085581E38}"/>
              </a:ext>
            </a:extLst>
          </p:cNvPr>
          <p:cNvSpPr>
            <a:spLocks noGrp="1"/>
          </p:cNvSpPr>
          <p:nvPr>
            <p:ph type="dt" sz="half" idx="10"/>
          </p:nvPr>
        </p:nvSpPr>
        <p:spPr/>
        <p:txBody>
          <a:bodyPr/>
          <a:lstStyle/>
          <a:p>
            <a:fld id="{9A0A578E-09F2-054D-9AD2-5BD2891D81DD}" type="datetimeFigureOut">
              <a:rPr lang="en-US" smtClean="0"/>
              <a:t>11/27/22</a:t>
            </a:fld>
            <a:endParaRPr lang="en-US"/>
          </a:p>
        </p:txBody>
      </p:sp>
      <p:sp>
        <p:nvSpPr>
          <p:cNvPr id="4" name="Footer Placeholder 3">
            <a:extLst>
              <a:ext uri="{FF2B5EF4-FFF2-40B4-BE49-F238E27FC236}">
                <a16:creationId xmlns:a16="http://schemas.microsoft.com/office/drawing/2014/main" id="{D7A301BC-6CAE-8748-B062-0574D5EBDE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3CB235-723D-D648-83B5-5EA37D8C0A1C}"/>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237756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FFC1C0-880C-0A4E-B69F-1D62CCEAE311}"/>
              </a:ext>
            </a:extLst>
          </p:cNvPr>
          <p:cNvSpPr>
            <a:spLocks noGrp="1"/>
          </p:cNvSpPr>
          <p:nvPr>
            <p:ph type="dt" sz="half" idx="10"/>
          </p:nvPr>
        </p:nvSpPr>
        <p:spPr/>
        <p:txBody>
          <a:bodyPr/>
          <a:lstStyle/>
          <a:p>
            <a:fld id="{9A0A578E-09F2-054D-9AD2-5BD2891D81DD}" type="datetimeFigureOut">
              <a:rPr lang="en-US" smtClean="0"/>
              <a:t>11/27/22</a:t>
            </a:fld>
            <a:endParaRPr lang="en-US"/>
          </a:p>
        </p:txBody>
      </p:sp>
      <p:sp>
        <p:nvSpPr>
          <p:cNvPr id="3" name="Footer Placeholder 2">
            <a:extLst>
              <a:ext uri="{FF2B5EF4-FFF2-40B4-BE49-F238E27FC236}">
                <a16:creationId xmlns:a16="http://schemas.microsoft.com/office/drawing/2014/main" id="{D69C56A1-B504-C247-8F60-D663FECD68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5B8ACE-B77F-C144-874A-917204384E8E}"/>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10262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EE80-BD7F-8D48-BE44-B3815021B2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984828-723B-C046-A908-095C614CB9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225905-9096-9D48-BA58-F96F6C125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B3883-6B4D-B446-9257-2F31D1145CA8}"/>
              </a:ext>
            </a:extLst>
          </p:cNvPr>
          <p:cNvSpPr>
            <a:spLocks noGrp="1"/>
          </p:cNvSpPr>
          <p:nvPr>
            <p:ph type="dt" sz="half" idx="10"/>
          </p:nvPr>
        </p:nvSpPr>
        <p:spPr/>
        <p:txBody>
          <a:bodyPr/>
          <a:lstStyle/>
          <a:p>
            <a:fld id="{9A0A578E-09F2-054D-9AD2-5BD2891D81DD}" type="datetimeFigureOut">
              <a:rPr lang="en-US" smtClean="0"/>
              <a:t>11/27/22</a:t>
            </a:fld>
            <a:endParaRPr lang="en-US"/>
          </a:p>
        </p:txBody>
      </p:sp>
      <p:sp>
        <p:nvSpPr>
          <p:cNvPr id="6" name="Footer Placeholder 5">
            <a:extLst>
              <a:ext uri="{FF2B5EF4-FFF2-40B4-BE49-F238E27FC236}">
                <a16:creationId xmlns:a16="http://schemas.microsoft.com/office/drawing/2014/main" id="{F35FEC81-A06F-9545-9868-AC3F90DEC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F3846-F33E-D747-9FEA-C9BB51D85BB0}"/>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183273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CA13-DC8F-794A-A8DF-D89DDF42B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08757E-EE5A-3143-9880-451A8B54D1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3BB581-DB47-BF4F-84D2-4B033847A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003D-03C9-EC49-B212-5753F5489F74}"/>
              </a:ext>
            </a:extLst>
          </p:cNvPr>
          <p:cNvSpPr>
            <a:spLocks noGrp="1"/>
          </p:cNvSpPr>
          <p:nvPr>
            <p:ph type="dt" sz="half" idx="10"/>
          </p:nvPr>
        </p:nvSpPr>
        <p:spPr/>
        <p:txBody>
          <a:bodyPr/>
          <a:lstStyle/>
          <a:p>
            <a:fld id="{9A0A578E-09F2-054D-9AD2-5BD2891D81DD}" type="datetimeFigureOut">
              <a:rPr lang="en-US" smtClean="0"/>
              <a:t>11/27/22</a:t>
            </a:fld>
            <a:endParaRPr lang="en-US"/>
          </a:p>
        </p:txBody>
      </p:sp>
      <p:sp>
        <p:nvSpPr>
          <p:cNvPr id="6" name="Footer Placeholder 5">
            <a:extLst>
              <a:ext uri="{FF2B5EF4-FFF2-40B4-BE49-F238E27FC236}">
                <a16:creationId xmlns:a16="http://schemas.microsoft.com/office/drawing/2014/main" id="{88319C42-EC0A-6549-8592-C193EF5BF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C2BBE-30D4-0940-A5AE-AFFCD71464A2}"/>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249858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E38D3-106F-604C-8229-0AC79BDA0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6D875-46A6-3149-AAB7-C7D4E037A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6AAD1-6C24-0848-8E3B-52BB813363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A578E-09F2-054D-9AD2-5BD2891D81DD}" type="datetimeFigureOut">
              <a:rPr lang="en-US" smtClean="0"/>
              <a:t>11/27/22</a:t>
            </a:fld>
            <a:endParaRPr lang="en-US"/>
          </a:p>
        </p:txBody>
      </p:sp>
      <p:sp>
        <p:nvSpPr>
          <p:cNvPr id="5" name="Footer Placeholder 4">
            <a:extLst>
              <a:ext uri="{FF2B5EF4-FFF2-40B4-BE49-F238E27FC236}">
                <a16:creationId xmlns:a16="http://schemas.microsoft.com/office/drawing/2014/main" id="{8A99CE9F-93A1-224D-91FD-9FE0FCA5C7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E8E547-4B01-734E-B184-AA2610353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D028D-13DE-0349-AD9F-715C28CD085A}" type="slidenum">
              <a:rPr lang="en-US" smtClean="0"/>
              <a:t>‹#›</a:t>
            </a:fld>
            <a:endParaRPr lang="en-US"/>
          </a:p>
        </p:txBody>
      </p:sp>
    </p:spTree>
    <p:extLst>
      <p:ext uri="{BB962C8B-B14F-4D97-AF65-F5344CB8AC3E}">
        <p14:creationId xmlns:p14="http://schemas.microsoft.com/office/powerpoint/2010/main" val="658717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9634C-365A-9845-9775-8941B6FBB9ED}" type="datetimeFigureOut">
              <a:rPr lang="en-US" smtClean="0"/>
              <a:t>11/27/22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8EB61-6689-BD46-842D-184A5EFC0833}" type="slidenum">
              <a:rPr lang="en-US" smtClean="0"/>
              <a:t>‹#›</a:t>
            </a:fld>
            <a:endParaRPr lang="en-US"/>
          </a:p>
        </p:txBody>
      </p:sp>
      <p:pic>
        <p:nvPicPr>
          <p:cNvPr id="7" name="Picture 6" descr="MSU-ppt-2013-medium blue-final.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3739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MSU-ppt-2011-white-final.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9634C-365A-9845-9775-8941B6FBB9ED}" type="datetimeFigureOut">
              <a:rPr lang="en-US" smtClean="0"/>
              <a:t>11/27/22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8EB61-6689-BD46-842D-184A5EFC0833}" type="slidenum">
              <a:rPr lang="en-US" smtClean="0"/>
              <a:t>‹#›</a:t>
            </a:fld>
            <a:endParaRPr lang="en-US"/>
          </a:p>
        </p:txBody>
      </p:sp>
    </p:spTree>
    <p:extLst>
      <p:ext uri="{BB962C8B-B14F-4D97-AF65-F5344CB8AC3E}">
        <p14:creationId xmlns:p14="http://schemas.microsoft.com/office/powerpoint/2010/main" val="333558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ontana.edu/gradschool/policy/degreq_doctoral.html#degreq_doc_comp"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ontana.edu/policy/faculty_handbook/appointment_employment.html#research"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extcatalog.montana.edu/courseadmin/?key=5449"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nextcatalog.montana.edu/courseadmin/?key=5523" TargetMode="External"/><Relationship Id="rId4" Type="http://schemas.openxmlformats.org/officeDocument/2006/relationships/hyperlink" Target="https://nextcatalog.montana.edu/courseadmin/?key=5379"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nextcatalog.montana.edu/courseadmin/?key=5435" TargetMode="External"/><Relationship Id="rId3" Type="http://schemas.openxmlformats.org/officeDocument/2006/relationships/hyperlink" Target="https://nextcatalog.montana.edu/courseadmin/?key=5457" TargetMode="External"/><Relationship Id="rId7" Type="http://schemas.openxmlformats.org/officeDocument/2006/relationships/hyperlink" Target="https://nextcatalog.montana.edu/courseadmin/?key=5434"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nextcatalog.montana.edu/courseadmin/?key=5433" TargetMode="External"/><Relationship Id="rId5" Type="http://schemas.openxmlformats.org/officeDocument/2006/relationships/hyperlink" Target="https://nextcatalog.montana.edu/courseadmin/?key=5495" TargetMode="External"/><Relationship Id="rId10" Type="http://schemas.openxmlformats.org/officeDocument/2006/relationships/hyperlink" Target="https://nextcatalog.montana.edu/courseadmin/?key=5416" TargetMode="External"/><Relationship Id="rId4" Type="http://schemas.openxmlformats.org/officeDocument/2006/relationships/hyperlink" Target="https://nextcatalog.montana.edu/courseadmin/?key=5452" TargetMode="External"/><Relationship Id="rId9" Type="http://schemas.openxmlformats.org/officeDocument/2006/relationships/hyperlink" Target="https://nextcatalog.montana.edu/courseadmin/?key=542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extcatalog.montana.edu/courseadmin/?key=5145"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extcatalog.montana.edu/courseadmin/?key=1107"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nextcatalog.montana.edu/courseadmin/?key=3354"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nextcatalog.montana.edu/courseadmin/?key=551"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nextcatalog.montana.edu/courseadmin/?key=2545"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nextcatalog.montana.edu/courseadmin/?key=5465"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nextcatalog.montana.edu/courseadmin/?key=552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nextcatalog.montana.edu/courseadmin/?key=5536" TargetMode="External"/><Relationship Id="rId3" Type="http://schemas.openxmlformats.org/officeDocument/2006/relationships/hyperlink" Target="https://nextcatalog.montana.edu/courseadmin/?key=5529" TargetMode="External"/><Relationship Id="rId7" Type="http://schemas.openxmlformats.org/officeDocument/2006/relationships/hyperlink" Target="https://nextcatalog.montana.edu/courseadmin/?key=5533"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nextcatalog.montana.edu/courseadmin/?key=5532" TargetMode="External"/><Relationship Id="rId5" Type="http://schemas.openxmlformats.org/officeDocument/2006/relationships/hyperlink" Target="https://nextcatalog.montana.edu/courseadmin/?key=5531" TargetMode="External"/><Relationship Id="rId4" Type="http://schemas.openxmlformats.org/officeDocument/2006/relationships/hyperlink" Target="https://nextcatalog.montana.edu/courseadmin/?key=5530" TargetMode="External"/><Relationship Id="rId9" Type="http://schemas.openxmlformats.org/officeDocument/2006/relationships/hyperlink" Target="https://nextcatalog.montana.edu/courseadmin/?key=5425"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nextcatalog.montana.edu/courseadmin/?key=5536" TargetMode="External"/><Relationship Id="rId3" Type="http://schemas.openxmlformats.org/officeDocument/2006/relationships/hyperlink" Target="https://nextcatalog.montana.edu/courseadmin/?key=5529" TargetMode="External"/><Relationship Id="rId7" Type="http://schemas.openxmlformats.org/officeDocument/2006/relationships/hyperlink" Target="https://nextcatalog.montana.edu/courseadmin/?key=5533"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nextcatalog.montana.edu/courseadmin/?key=5532" TargetMode="External"/><Relationship Id="rId5" Type="http://schemas.openxmlformats.org/officeDocument/2006/relationships/hyperlink" Target="https://nextcatalog.montana.edu/courseadmin/?key=5531" TargetMode="External"/><Relationship Id="rId4" Type="http://schemas.openxmlformats.org/officeDocument/2006/relationships/hyperlink" Target="https://nextcatalog.montana.edu/courseadmin/?key=5530" TargetMode="External"/><Relationship Id="rId9" Type="http://schemas.openxmlformats.org/officeDocument/2006/relationships/hyperlink" Target="https://nextcatalog.montana.edu/courseadmin/?key=542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nextcatalog.montana.edu/courseadmin/?key=3150"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nextcatalog.montana.edu/courseadmin/?key=4568" TargetMode="External"/><Relationship Id="rId4" Type="http://schemas.openxmlformats.org/officeDocument/2006/relationships/hyperlink" Target="https://nextcatalog.montana.edu/courseadmin/?key=31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nextcatalog.montana.edu/courseadmin/?key=3337"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nextcatalog.montana.edu/courseadmin/?key=3733"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nextcatalog.montana.edu/courseadmin/?key=3785"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nextcatalog.montana.edu/courseadmin/?key=1379"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nextcatalog.montana.edu/courseadmin/?key=2696"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nextcatalog.montana.edu/courseadmin/?key=2797"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nextcatalog.montana.edu/programadmin/?key=481" TargetMode="External"/><Relationship Id="rId7" Type="http://schemas.openxmlformats.org/officeDocument/2006/relationships/hyperlink" Target="https://nextcatalog.montana.edu/programadmin/?key=485"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nextcatalog.montana.edu/programadmin/?key=486" TargetMode="External"/><Relationship Id="rId5" Type="http://schemas.openxmlformats.org/officeDocument/2006/relationships/hyperlink" Target="https://nextcatalog.montana.edu/programadmin/?key=484" TargetMode="External"/><Relationship Id="rId4" Type="http://schemas.openxmlformats.org/officeDocument/2006/relationships/hyperlink" Target="https://nextcatalog.montana.edu/programadmin/?key=483"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nextcatalog.montana.edu/programadmin/?key=491"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nextcatalog.montana.edu/programadmin/?key=368"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ontana.edu/calendar/events/43447"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ontana.edu/calendar/events/44079"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ib.montana.edu/about/news-and-events/annualevents/open_house/2023_open_house.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9B7A-FD57-D449-A5B1-DB9E6F6FC1B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CB6589D-3C38-304E-BE7E-C6318CCC8A22}"/>
              </a:ext>
            </a:extLst>
          </p:cNvPr>
          <p:cNvSpPr>
            <a:spLocks noGrp="1"/>
          </p:cNvSpPr>
          <p:nvPr>
            <p:ph type="subTitle" idx="1"/>
          </p:nvPr>
        </p:nvSpPr>
        <p:spPr/>
        <p:txBody>
          <a:bodyPr/>
          <a:lstStyle/>
          <a:p>
            <a:endParaRPr lang="en-US"/>
          </a:p>
        </p:txBody>
      </p:sp>
      <p:pic>
        <p:nvPicPr>
          <p:cNvPr id="5" name="Picture 4" descr="A large mountain in the background&#10;&#10;Description automatically generated">
            <a:extLst>
              <a:ext uri="{FF2B5EF4-FFF2-40B4-BE49-F238E27FC236}">
                <a16:creationId xmlns:a16="http://schemas.microsoft.com/office/drawing/2014/main" id="{FD3C358F-51B1-A249-8B8C-D427DBAFB934}"/>
              </a:ext>
            </a:extLst>
          </p:cNvPr>
          <p:cNvPicPr>
            <a:picLocks noChangeAspect="1"/>
          </p:cNvPicPr>
          <p:nvPr/>
        </p:nvPicPr>
        <p:blipFill>
          <a:blip r:embed="rId2"/>
          <a:stretch>
            <a:fillRect/>
          </a:stretch>
        </p:blipFill>
        <p:spPr>
          <a:xfrm>
            <a:off x="0" y="-2298"/>
            <a:ext cx="12192000" cy="6858000"/>
          </a:xfrm>
          <a:prstGeom prst="rect">
            <a:avLst/>
          </a:prstGeom>
          <a:effectLst>
            <a:softEdge rad="0"/>
          </a:effectLst>
        </p:spPr>
      </p:pic>
      <p:sp>
        <p:nvSpPr>
          <p:cNvPr id="6" name="TextBox 5">
            <a:extLst>
              <a:ext uri="{FF2B5EF4-FFF2-40B4-BE49-F238E27FC236}">
                <a16:creationId xmlns:a16="http://schemas.microsoft.com/office/drawing/2014/main" id="{E9552DD3-A93A-C94F-8ABC-6973FD05146C}"/>
              </a:ext>
            </a:extLst>
          </p:cNvPr>
          <p:cNvSpPr txBox="1"/>
          <p:nvPr/>
        </p:nvSpPr>
        <p:spPr>
          <a:xfrm>
            <a:off x="432487" y="383957"/>
            <a:ext cx="9144000" cy="646331"/>
          </a:xfrm>
          <a:prstGeom prst="rect">
            <a:avLst/>
          </a:prstGeom>
          <a:noFill/>
        </p:spPr>
        <p:txBody>
          <a:bodyPr wrap="square" rtlCol="0">
            <a:spAutoFit/>
          </a:bodyPr>
          <a:lstStyle/>
          <a:p>
            <a:pPr algn="ctr"/>
            <a:r>
              <a:rPr lang="en-US" sz="3600" dirty="0">
                <a:solidFill>
                  <a:schemeClr val="bg1"/>
                </a:solidFill>
              </a:rPr>
              <a:t>Faculty Senate Meeting    November 30, 2022  </a:t>
            </a:r>
          </a:p>
        </p:txBody>
      </p:sp>
    </p:spTree>
    <p:extLst>
      <p:ext uri="{BB962C8B-B14F-4D97-AF65-F5344CB8AC3E}">
        <p14:creationId xmlns:p14="http://schemas.microsoft.com/office/powerpoint/2010/main" val="93164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27"/>
            <a:ext cx="12192000" cy="6858000"/>
          </a:xfrm>
          <a:effectLst>
            <a:outerShdw blurRad="50800" dist="50800" dir="5400000" algn="ctr" rotWithShape="0">
              <a:srgbClr val="000000">
                <a:alpha val="91000"/>
              </a:srgbClr>
            </a:outerShdw>
          </a:effectLst>
        </p:spPr>
      </p:pic>
      <p:sp>
        <p:nvSpPr>
          <p:cNvPr id="9" name="TextBox 8">
            <a:extLst>
              <a:ext uri="{FF2B5EF4-FFF2-40B4-BE49-F238E27FC236}">
                <a16:creationId xmlns:a16="http://schemas.microsoft.com/office/drawing/2014/main" id="{9025F31C-7599-D743-A456-17E0312BBC9D}"/>
              </a:ext>
            </a:extLst>
          </p:cNvPr>
          <p:cNvSpPr txBox="1"/>
          <p:nvPr/>
        </p:nvSpPr>
        <p:spPr>
          <a:xfrm>
            <a:off x="1881211" y="1723806"/>
            <a:ext cx="7767285" cy="3293209"/>
          </a:xfrm>
          <a:prstGeom prst="rect">
            <a:avLst/>
          </a:prstGeom>
          <a:noFill/>
        </p:spPr>
        <p:txBody>
          <a:bodyPr wrap="square" rtlCol="0">
            <a:spAutoFit/>
          </a:bodyPr>
          <a:lstStyle/>
          <a:p>
            <a:pPr lvl="2"/>
            <a:endParaRPr lang="en-US" sz="2800" dirty="0">
              <a:ea typeface="Open Sans" panose="020B0606030504020204" pitchFamily="34" charset="0"/>
              <a:cs typeface="Open Sans" panose="020B0606030504020204" pitchFamily="34" charset="0"/>
            </a:endParaRPr>
          </a:p>
          <a:p>
            <a:pPr marR="0" lvl="1" algn="ctr">
              <a:spcBef>
                <a:spcPts val="0"/>
              </a:spcBef>
              <a:spcAft>
                <a:spcPts val="0"/>
              </a:spcAft>
            </a:pPr>
            <a:r>
              <a:rPr lang="en-US" sz="4000" dirty="0">
                <a:effectLst/>
                <a:latin typeface="Calibri" panose="020F0502020204030204" pitchFamily="34" charset="0"/>
                <a:ea typeface="Calibri" panose="020F0502020204030204" pitchFamily="34" charset="0"/>
                <a:cs typeface="Calibri" panose="020F0502020204030204" pitchFamily="34" charset="0"/>
              </a:rPr>
              <a:t>New Business:</a:t>
            </a:r>
          </a:p>
          <a:p>
            <a:pPr marR="0" lvl="1" algn="ctr">
              <a:spcBef>
                <a:spcPts val="0"/>
              </a:spcBef>
              <a:spcAft>
                <a:spcPts val="0"/>
              </a:spcAft>
            </a:pPr>
            <a:r>
              <a:rPr lang="en-US" sz="4000" dirty="0">
                <a:effectLst/>
                <a:latin typeface="Calibri" panose="020F0502020204030204" pitchFamily="34" charset="0"/>
                <a:ea typeface="Calibri" panose="020F0502020204030204" pitchFamily="34" charset="0"/>
                <a:cs typeface="Calibri" panose="020F0502020204030204" pitchFamily="34" charset="0"/>
              </a:rPr>
              <a:t>Changes to Graduate Policy</a:t>
            </a:r>
          </a:p>
          <a:p>
            <a:pPr marR="0" lvl="1" algn="ctr">
              <a:spcBef>
                <a:spcPts val="0"/>
              </a:spcBef>
              <a:spcAft>
                <a:spcPts val="0"/>
              </a:spcAft>
            </a:pPr>
            <a:endParaRPr lang="en-US" sz="4000" dirty="0">
              <a:effectLst/>
              <a:latin typeface="Calibri" panose="020F0502020204030204" pitchFamily="34" charset="0"/>
              <a:ea typeface="Calibri" panose="020F0502020204030204" pitchFamily="34" charset="0"/>
              <a:cs typeface="Calibri" panose="020F0502020204030204" pitchFamily="34" charset="0"/>
            </a:endParaRPr>
          </a:p>
          <a:p>
            <a:pPr marR="0" lvl="1" algn="ctr">
              <a:spcBef>
                <a:spcPts val="0"/>
              </a:spcBef>
              <a:spcAft>
                <a:spcPts val="0"/>
              </a:spcAft>
            </a:pPr>
            <a:r>
              <a:rPr lang="en-US" sz="4000" dirty="0">
                <a:latin typeface="Calibri" panose="020F0502020204030204" pitchFamily="34" charset="0"/>
                <a:ea typeface="Calibri" panose="020F0502020204030204" pitchFamily="34" charset="0"/>
                <a:cs typeface="Calibri" panose="020F0502020204030204" pitchFamily="34" charset="0"/>
              </a:rPr>
              <a:t>Dr. Craig </a:t>
            </a:r>
            <a:r>
              <a:rPr lang="en-US" sz="4000" dirty="0" err="1">
                <a:latin typeface="Calibri" panose="020F0502020204030204" pitchFamily="34" charset="0"/>
                <a:ea typeface="Calibri" panose="020F0502020204030204" pitchFamily="34" charset="0"/>
                <a:cs typeface="Calibri" panose="020F0502020204030204" pitchFamily="34" charset="0"/>
              </a:rPr>
              <a:t>Ogilve</a:t>
            </a:r>
            <a:r>
              <a:rPr lang="en-US" sz="4000" dirty="0">
                <a:latin typeface="Calibri" panose="020F0502020204030204" pitchFamily="34" charset="0"/>
                <a:ea typeface="Calibri" panose="020F0502020204030204" pitchFamily="34" charset="0"/>
                <a:cs typeface="Calibri" panose="020F0502020204030204" pitchFamily="34" charset="0"/>
              </a:rPr>
              <a:t>- Graduate Dean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000" dirty="0"/>
          </a:p>
        </p:txBody>
      </p:sp>
    </p:spTree>
    <p:extLst>
      <p:ext uri="{BB962C8B-B14F-4D97-AF65-F5344CB8AC3E}">
        <p14:creationId xmlns:p14="http://schemas.microsoft.com/office/powerpoint/2010/main" val="411626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0"/>
            <a:ext cx="12192000" cy="6858000"/>
          </a:xfrm>
          <a:effectLst>
            <a:outerShdw blurRad="50800" dist="50800" dir="5400000" algn="ctr" rotWithShape="0">
              <a:srgbClr val="000000">
                <a:alpha val="91000"/>
              </a:srgbClr>
            </a:outerShdw>
          </a:effectLst>
        </p:spPr>
      </p:pic>
      <p:sp>
        <p:nvSpPr>
          <p:cNvPr id="9" name="TextBox 8">
            <a:extLst>
              <a:ext uri="{FF2B5EF4-FFF2-40B4-BE49-F238E27FC236}">
                <a16:creationId xmlns:a16="http://schemas.microsoft.com/office/drawing/2014/main" id="{9025F31C-7599-D743-A456-17E0312BBC9D}"/>
              </a:ext>
            </a:extLst>
          </p:cNvPr>
          <p:cNvSpPr txBox="1"/>
          <p:nvPr/>
        </p:nvSpPr>
        <p:spPr>
          <a:xfrm>
            <a:off x="2212357" y="-151508"/>
            <a:ext cx="7767285" cy="1446550"/>
          </a:xfrm>
          <a:prstGeom prst="rect">
            <a:avLst/>
          </a:prstGeom>
          <a:noFill/>
        </p:spPr>
        <p:txBody>
          <a:bodyPr wrap="square" rtlCol="0">
            <a:spAutoFit/>
          </a:bodyPr>
          <a:lstStyle/>
          <a:p>
            <a:pPr lvl="2"/>
            <a:endParaRPr lang="en-US" sz="2800" dirty="0">
              <a:ea typeface="Open Sans" panose="020B0606030504020204" pitchFamily="34" charset="0"/>
              <a:cs typeface="Open Sans" panose="020B0606030504020204" pitchFamily="34" charset="0"/>
            </a:endParaRPr>
          </a:p>
          <a:p>
            <a:pPr marR="0" lvl="1" algn="ctr">
              <a:spcBef>
                <a:spcPts val="0"/>
              </a:spcBef>
              <a:spcAft>
                <a:spcPts val="0"/>
              </a:spcAft>
            </a:pPr>
            <a:r>
              <a:rPr lang="en-US" sz="4000" dirty="0">
                <a:latin typeface="Calibri" panose="020F0502020204030204" pitchFamily="34" charset="0"/>
                <a:ea typeface="Calibri" panose="020F0502020204030204" pitchFamily="34" charset="0"/>
                <a:cs typeface="Calibri" panose="020F0502020204030204" pitchFamily="34" charset="0"/>
              </a:rPr>
              <a:t>Graduate Policy Workflow</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a:p>
            <a:pPr algn="ctr"/>
            <a:endParaRPr lang="en-US" sz="2000" dirty="0"/>
          </a:p>
        </p:txBody>
      </p:sp>
      <p:sp>
        <p:nvSpPr>
          <p:cNvPr id="7" name="Rectangle 6">
            <a:extLst>
              <a:ext uri="{FF2B5EF4-FFF2-40B4-BE49-F238E27FC236}">
                <a16:creationId xmlns:a16="http://schemas.microsoft.com/office/drawing/2014/main" id="{A867FCF6-C623-9752-DB4E-761FBCAF7967}"/>
              </a:ext>
            </a:extLst>
          </p:cNvPr>
          <p:cNvSpPr/>
          <p:nvPr/>
        </p:nvSpPr>
        <p:spPr>
          <a:xfrm>
            <a:off x="542193" y="927336"/>
            <a:ext cx="4396153" cy="55567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D4C09AE-B9A0-732E-57B4-9EF300C2B9F1}"/>
              </a:ext>
            </a:extLst>
          </p:cNvPr>
          <p:cNvPicPr>
            <a:picLocks noChangeAspect="1"/>
          </p:cNvPicPr>
          <p:nvPr/>
        </p:nvPicPr>
        <p:blipFill>
          <a:blip r:embed="rId3"/>
          <a:stretch>
            <a:fillRect/>
          </a:stretch>
        </p:blipFill>
        <p:spPr>
          <a:xfrm>
            <a:off x="395520" y="789240"/>
            <a:ext cx="4689497" cy="6068760"/>
          </a:xfrm>
          <a:prstGeom prst="rect">
            <a:avLst/>
          </a:prstGeom>
        </p:spPr>
      </p:pic>
      <p:sp>
        <p:nvSpPr>
          <p:cNvPr id="8" name="TextBox 7">
            <a:extLst>
              <a:ext uri="{FF2B5EF4-FFF2-40B4-BE49-F238E27FC236}">
                <a16:creationId xmlns:a16="http://schemas.microsoft.com/office/drawing/2014/main" id="{57048544-92FC-69BB-08F2-B85955E7D3A9}"/>
              </a:ext>
            </a:extLst>
          </p:cNvPr>
          <p:cNvSpPr txBox="1"/>
          <p:nvPr/>
        </p:nvSpPr>
        <p:spPr>
          <a:xfrm>
            <a:off x="5875283" y="1295042"/>
            <a:ext cx="5108027" cy="4801314"/>
          </a:xfrm>
          <a:prstGeom prst="rect">
            <a:avLst/>
          </a:prstGeom>
          <a:noFill/>
        </p:spPr>
        <p:txBody>
          <a:bodyPr wrap="square" rtlCol="0">
            <a:spAutoFit/>
          </a:bodyPr>
          <a:lstStyle/>
          <a:p>
            <a:pPr marL="285750" indent="-285750">
              <a:buFont typeface="Arial" panose="020B0604020202020204" pitchFamily="34" charset="0"/>
              <a:buChar char="•"/>
            </a:pPr>
            <a:r>
              <a:rPr lang="en-US" dirty="0"/>
              <a:t>Graduate Student Policies identified by JAGS as having direct impacts on faculty will receive two readings in Faculty Senate.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Allow for discussion and questions to the Dean of the Graduate School.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Upon two readings, the faculty senate will entertain a motion to approve.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policy will also be considered in Academic Council.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policy will then move forward to the Provost and President for approval before updating the graduate handbook.</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4985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9304"/>
            <a:ext cx="12192000" cy="6858000"/>
          </a:xfrm>
          <a:effectLst>
            <a:outerShdw blurRad="50800" dist="50800" dir="5400000" algn="ctr" rotWithShape="0">
              <a:srgbClr val="000000">
                <a:alpha val="91000"/>
              </a:srgbClr>
            </a:outerShdw>
          </a:effectLst>
        </p:spPr>
      </p:pic>
      <p:sp>
        <p:nvSpPr>
          <p:cNvPr id="9" name="TextBox 8">
            <a:extLst>
              <a:ext uri="{FF2B5EF4-FFF2-40B4-BE49-F238E27FC236}">
                <a16:creationId xmlns:a16="http://schemas.microsoft.com/office/drawing/2014/main" id="{9025F31C-7599-D743-A456-17E0312BBC9D}"/>
              </a:ext>
            </a:extLst>
          </p:cNvPr>
          <p:cNvSpPr txBox="1"/>
          <p:nvPr/>
        </p:nvSpPr>
        <p:spPr>
          <a:xfrm>
            <a:off x="714703" y="1114097"/>
            <a:ext cx="10909738" cy="4667945"/>
          </a:xfrm>
          <a:prstGeom prst="rect">
            <a:avLst/>
          </a:prstGeom>
          <a:noFill/>
        </p:spPr>
        <p:txBody>
          <a:bodyPr wrap="square" rtlCol="0">
            <a:spAutoFit/>
          </a:bodyPr>
          <a:lstStyle/>
          <a:p>
            <a:pPr marL="342900" marR="0" lvl="0" indent="-342900">
              <a:spcBef>
                <a:spcPts val="0"/>
              </a:spcBef>
              <a:spcAft>
                <a:spcPts val="750"/>
              </a:spcAft>
              <a:buFont typeface="Arial" panose="020B0604020202020204" pitchFamily="34" charset="0"/>
              <a:buChar char="•"/>
            </a:pPr>
            <a:r>
              <a:rPr lang="en-US" sz="2400" b="0" dirty="0">
                <a:solidFill>
                  <a:srgbClr val="333333"/>
                </a:solidFill>
                <a:effectLst/>
                <a:ea typeface="Times New Roman" panose="02020603050405020304" pitchFamily="18" charset="0"/>
              </a:rPr>
              <a:t>This proposal changes the time periods for different degrees.</a:t>
            </a:r>
            <a:endParaRPr lang="en-US" sz="2400" dirty="0">
              <a:effectLst/>
              <a:ea typeface="Times New Roman" panose="02020603050405020304" pitchFamily="18" charset="0"/>
            </a:endParaRPr>
          </a:p>
          <a:p>
            <a:pPr marL="742950" marR="0" lvl="1" indent="-285750">
              <a:spcBef>
                <a:spcPts val="0"/>
              </a:spcBef>
              <a:spcAft>
                <a:spcPts val="750"/>
              </a:spcAft>
              <a:buFont typeface="Arial" panose="020B0604020202020204" pitchFamily="34" charset="0"/>
              <a:buChar char="•"/>
            </a:pPr>
            <a:r>
              <a:rPr lang="en-US" sz="2400" b="0" dirty="0">
                <a:solidFill>
                  <a:srgbClr val="333333"/>
                </a:solidFill>
                <a:effectLst/>
                <a:ea typeface="Times New Roman" panose="02020603050405020304" pitchFamily="18" charset="0"/>
              </a:rPr>
              <a:t>Reduces the masters age-of-courses from six to five years and doctoral from ten to seven years. </a:t>
            </a:r>
            <a:endParaRPr lang="en-US" sz="2400" dirty="0">
              <a:effectLst/>
              <a:ea typeface="Times New Roman" panose="02020603050405020304" pitchFamily="18" charset="0"/>
            </a:endParaRPr>
          </a:p>
          <a:p>
            <a:pPr marL="742950" marR="0" lvl="1" indent="-285750">
              <a:spcBef>
                <a:spcPts val="0"/>
              </a:spcBef>
              <a:spcAft>
                <a:spcPts val="750"/>
              </a:spcAft>
              <a:buFont typeface="Arial" panose="020B0604020202020204" pitchFamily="34" charset="0"/>
              <a:buChar char="•"/>
            </a:pPr>
            <a:r>
              <a:rPr lang="en-US" sz="2400" b="0" dirty="0">
                <a:solidFill>
                  <a:srgbClr val="333333"/>
                </a:solidFill>
                <a:effectLst/>
                <a:ea typeface="Times New Roman" panose="02020603050405020304" pitchFamily="18" charset="0"/>
              </a:rPr>
              <a:t>New is that online programs have an additional two years to acknowledge that many people enrolled in these courses are also working professionals.</a:t>
            </a:r>
            <a:endParaRPr lang="en-US" sz="2400" dirty="0">
              <a:effectLst/>
              <a:ea typeface="Times New Roman" panose="02020603050405020304" pitchFamily="18" charset="0"/>
            </a:endParaRPr>
          </a:p>
          <a:p>
            <a:pPr marL="342900" marR="0" lvl="0" indent="-342900">
              <a:spcBef>
                <a:spcPts val="0"/>
              </a:spcBef>
              <a:spcAft>
                <a:spcPts val="750"/>
              </a:spcAft>
              <a:buFont typeface="Arial" panose="020B0604020202020204" pitchFamily="34" charset="0"/>
              <a:buChar char="•"/>
            </a:pPr>
            <a:r>
              <a:rPr lang="en-US" sz="2400" b="0" dirty="0">
                <a:solidFill>
                  <a:srgbClr val="333333"/>
                </a:solidFill>
                <a:effectLst/>
                <a:ea typeface="Times New Roman" panose="02020603050405020304" pitchFamily="18" charset="0"/>
              </a:rPr>
              <a:t>The goal is to encourage continuously enrolled students to complete their degrees in a timely manner.</a:t>
            </a:r>
            <a:endParaRPr lang="en-US" sz="2400" dirty="0">
              <a:effectLst/>
              <a:ea typeface="Times New Roman" panose="02020603050405020304" pitchFamily="18" charset="0"/>
            </a:endParaRPr>
          </a:p>
          <a:p>
            <a:pPr marL="342900" marR="0" lvl="0" indent="-342900">
              <a:spcBef>
                <a:spcPts val="0"/>
              </a:spcBef>
              <a:spcAft>
                <a:spcPts val="750"/>
              </a:spcAft>
              <a:buFont typeface="Arial" panose="020B0604020202020204" pitchFamily="34" charset="0"/>
              <a:buChar char="•"/>
            </a:pPr>
            <a:r>
              <a:rPr lang="en-US" sz="2400" b="0" dirty="0">
                <a:solidFill>
                  <a:srgbClr val="333333"/>
                </a:solidFill>
                <a:effectLst/>
                <a:ea typeface="Times New Roman" panose="02020603050405020304" pitchFamily="18" charset="0"/>
              </a:rPr>
              <a:t>The change would not take effect until Fall 2024 to provide time for current students to finish.</a:t>
            </a:r>
            <a:endParaRPr lang="en-US" sz="2400" dirty="0">
              <a:effectLst/>
              <a:ea typeface="Times New Roman" panose="02020603050405020304" pitchFamily="18" charset="0"/>
            </a:endParaRPr>
          </a:p>
          <a:p>
            <a:pPr lvl="2"/>
            <a:endParaRPr lang="en-US" sz="2800" dirty="0">
              <a:ea typeface="Open Sans" panose="020B0606030504020204" pitchFamily="34" charset="0"/>
              <a:cs typeface="Open Sans" panose="020B0606030504020204" pitchFamily="34" charset="0"/>
            </a:endParaRPr>
          </a:p>
          <a:p>
            <a:pPr algn="ctr"/>
            <a:endParaRPr lang="en-US" sz="2000" dirty="0"/>
          </a:p>
        </p:txBody>
      </p:sp>
      <p:sp>
        <p:nvSpPr>
          <p:cNvPr id="8" name="TextBox 7">
            <a:extLst>
              <a:ext uri="{FF2B5EF4-FFF2-40B4-BE49-F238E27FC236}">
                <a16:creationId xmlns:a16="http://schemas.microsoft.com/office/drawing/2014/main" id="{D04E2F0E-04AF-50AF-EF08-2AED79C71D49}"/>
              </a:ext>
            </a:extLst>
          </p:cNvPr>
          <p:cNvSpPr txBox="1"/>
          <p:nvPr/>
        </p:nvSpPr>
        <p:spPr>
          <a:xfrm>
            <a:off x="924910" y="462455"/>
            <a:ext cx="8471338" cy="523220"/>
          </a:xfrm>
          <a:prstGeom prst="rect">
            <a:avLst/>
          </a:prstGeom>
          <a:noFill/>
        </p:spPr>
        <p:txBody>
          <a:bodyPr wrap="square" rtlCol="0">
            <a:spAutoFit/>
          </a:bodyPr>
          <a:lstStyle/>
          <a:p>
            <a:r>
              <a:rPr lang="en-US" sz="2800" dirty="0"/>
              <a:t>Age of Courses Policy Revision- Full text on FS Webpage</a:t>
            </a:r>
          </a:p>
        </p:txBody>
      </p:sp>
    </p:spTree>
    <p:extLst>
      <p:ext uri="{BB962C8B-B14F-4D97-AF65-F5344CB8AC3E}">
        <p14:creationId xmlns:p14="http://schemas.microsoft.com/office/powerpoint/2010/main" val="3830642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27"/>
            <a:ext cx="12192000" cy="6858000"/>
          </a:xfrm>
          <a:effectLst>
            <a:outerShdw blurRad="50800" dist="50800" dir="5400000" algn="ctr" rotWithShape="0">
              <a:srgbClr val="000000">
                <a:alpha val="91000"/>
              </a:srgbClr>
            </a:outerShdw>
          </a:effectLst>
        </p:spPr>
      </p:pic>
      <p:sp>
        <p:nvSpPr>
          <p:cNvPr id="9" name="TextBox 8">
            <a:extLst>
              <a:ext uri="{FF2B5EF4-FFF2-40B4-BE49-F238E27FC236}">
                <a16:creationId xmlns:a16="http://schemas.microsoft.com/office/drawing/2014/main" id="{9025F31C-7599-D743-A456-17E0312BBC9D}"/>
              </a:ext>
            </a:extLst>
          </p:cNvPr>
          <p:cNvSpPr txBox="1"/>
          <p:nvPr/>
        </p:nvSpPr>
        <p:spPr>
          <a:xfrm>
            <a:off x="735724" y="1618703"/>
            <a:ext cx="11035861" cy="4585871"/>
          </a:xfrm>
          <a:prstGeom prst="rect">
            <a:avLst/>
          </a:prstGeom>
          <a:noFill/>
        </p:spPr>
        <p:txBody>
          <a:bodyPr wrap="square" rtlCol="0">
            <a:spAutoFit/>
          </a:bodyPr>
          <a:lstStyle/>
          <a:p>
            <a:pPr marL="342900" marR="0" lvl="0" indent="-342900">
              <a:spcBef>
                <a:spcPts val="0"/>
              </a:spcBef>
              <a:spcAft>
                <a:spcPts val="750"/>
              </a:spcAft>
              <a:buFont typeface="Arial" panose="020B0604020202020204" pitchFamily="34" charset="0"/>
              <a:buChar char="•"/>
            </a:pPr>
            <a:r>
              <a:rPr lang="en-US" sz="2800" dirty="0">
                <a:solidFill>
                  <a:srgbClr val="333333"/>
                </a:solidFill>
                <a:effectLst/>
                <a:latin typeface="Calibri" panose="020F0502020204030204" pitchFamily="34" charset="0"/>
                <a:ea typeface="Times New Roman" panose="02020603050405020304" pitchFamily="18" charset="0"/>
              </a:rPr>
              <a:t>We currently have a policy that the comprehensive exam is valid for five years for doctoral students. </a:t>
            </a:r>
            <a:r>
              <a:rPr lang="en-US" sz="2800" u="sng" dirty="0">
                <a:solidFill>
                  <a:srgbClr val="000000"/>
                </a:solidFill>
                <a:effectLst/>
                <a:latin typeface="Calibri" panose="020F0502020204030204" pitchFamily="34" charset="0"/>
                <a:ea typeface="Times New Roman" panose="02020603050405020304" pitchFamily="18" charset="0"/>
                <a:hlinkClick r:id="rId3"/>
              </a:rPr>
              <a:t>https://www.montana.edu/gradschool/policy/degreq_doctoral.html#degreq_doc_comp</a:t>
            </a:r>
            <a:r>
              <a:rPr lang="en-US" sz="2800" dirty="0">
                <a:solidFill>
                  <a:srgbClr val="333333"/>
                </a:solidFill>
                <a:effectLst/>
                <a:latin typeface="Calibri" panose="020F050202020403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750"/>
              </a:spcAft>
              <a:buFont typeface="Arial" panose="020B0604020202020204" pitchFamily="34" charset="0"/>
              <a:buChar char="•"/>
            </a:pPr>
            <a:r>
              <a:rPr lang="en-US" sz="2800" dirty="0">
                <a:solidFill>
                  <a:srgbClr val="333333"/>
                </a:solidFill>
                <a:effectLst/>
                <a:latin typeface="Calibri" panose="020F0502020204030204" pitchFamily="34" charset="0"/>
                <a:ea typeface="Times New Roman" panose="02020603050405020304" pitchFamily="18" charset="0"/>
              </a:rPr>
              <a:t>We do not currently have a policy on when students should take and pass the comprehensive exams, i.e. how soon after the student starts their doctorate</a:t>
            </a: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750"/>
              </a:spcAft>
              <a:buFont typeface="Arial" panose="020B0604020202020204" pitchFamily="34" charset="0"/>
              <a:buChar char="•"/>
            </a:pPr>
            <a:r>
              <a:rPr lang="en-US" sz="2800" dirty="0">
                <a:solidFill>
                  <a:srgbClr val="333333"/>
                </a:solidFill>
                <a:effectLst/>
                <a:latin typeface="Calibri" panose="020F0502020204030204" pitchFamily="34" charset="0"/>
                <a:ea typeface="Times New Roman" panose="02020603050405020304" pitchFamily="18" charset="0"/>
              </a:rPr>
              <a:t>The proposal is to make both timeframes be 4 years.</a:t>
            </a:r>
            <a:endParaRPr lang="en-US" sz="2800" dirty="0">
              <a:effectLst/>
              <a:latin typeface="Times New Roman" panose="02020603050405020304" pitchFamily="18" charset="0"/>
              <a:ea typeface="Times New Roman" panose="02020603050405020304" pitchFamily="18" charset="0"/>
            </a:endParaRPr>
          </a:p>
          <a:p>
            <a:pPr lvl="2"/>
            <a:endParaRPr lang="en-US" sz="2800" dirty="0">
              <a:ea typeface="Open Sans" panose="020B0606030504020204" pitchFamily="34" charset="0"/>
              <a:cs typeface="Open Sans" panose="020B0606030504020204" pitchFamily="34" charset="0"/>
            </a:endParaRPr>
          </a:p>
          <a:p>
            <a:pPr algn="ctr"/>
            <a:endParaRPr lang="en-US" sz="2000" dirty="0"/>
          </a:p>
        </p:txBody>
      </p:sp>
      <p:sp>
        <p:nvSpPr>
          <p:cNvPr id="3" name="TextBox 2">
            <a:extLst>
              <a:ext uri="{FF2B5EF4-FFF2-40B4-BE49-F238E27FC236}">
                <a16:creationId xmlns:a16="http://schemas.microsoft.com/office/drawing/2014/main" id="{41115345-BF59-3902-42A5-79E72864D2FA}"/>
              </a:ext>
            </a:extLst>
          </p:cNvPr>
          <p:cNvSpPr txBox="1"/>
          <p:nvPr/>
        </p:nvSpPr>
        <p:spPr>
          <a:xfrm>
            <a:off x="656895" y="450533"/>
            <a:ext cx="10715298" cy="523220"/>
          </a:xfrm>
          <a:prstGeom prst="rect">
            <a:avLst/>
          </a:prstGeom>
          <a:noFill/>
        </p:spPr>
        <p:txBody>
          <a:bodyPr wrap="square">
            <a:spAutoFit/>
          </a:bodyPr>
          <a:lstStyle/>
          <a:p>
            <a:r>
              <a:rPr lang="en-US" sz="2800" dirty="0"/>
              <a:t>Time Related Policies Revision- full text on faculty senate webpage</a:t>
            </a:r>
          </a:p>
        </p:txBody>
      </p:sp>
    </p:spTree>
    <p:extLst>
      <p:ext uri="{BB962C8B-B14F-4D97-AF65-F5344CB8AC3E}">
        <p14:creationId xmlns:p14="http://schemas.microsoft.com/office/powerpoint/2010/main" val="3164965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27"/>
            <a:ext cx="12192000" cy="6858000"/>
          </a:xfrm>
          <a:effectLst>
            <a:outerShdw blurRad="50800" dist="50800" dir="5400000" algn="ctr" rotWithShape="0">
              <a:srgbClr val="000000">
                <a:alpha val="91000"/>
              </a:srgbClr>
            </a:outerShdw>
          </a:effectLst>
        </p:spPr>
      </p:pic>
      <p:sp>
        <p:nvSpPr>
          <p:cNvPr id="9" name="TextBox 8">
            <a:extLst>
              <a:ext uri="{FF2B5EF4-FFF2-40B4-BE49-F238E27FC236}">
                <a16:creationId xmlns:a16="http://schemas.microsoft.com/office/drawing/2014/main" id="{9025F31C-7599-D743-A456-17E0312BBC9D}"/>
              </a:ext>
            </a:extLst>
          </p:cNvPr>
          <p:cNvSpPr txBox="1"/>
          <p:nvPr/>
        </p:nvSpPr>
        <p:spPr>
          <a:xfrm>
            <a:off x="1828659" y="1618703"/>
            <a:ext cx="7767285" cy="830997"/>
          </a:xfrm>
          <a:prstGeom prst="rect">
            <a:avLst/>
          </a:prstGeom>
          <a:noFill/>
        </p:spPr>
        <p:txBody>
          <a:bodyPr wrap="square" rtlCol="0">
            <a:spAutoFit/>
          </a:bodyPr>
          <a:lstStyle/>
          <a:p>
            <a:pPr lvl="2"/>
            <a:endParaRPr lang="en-US" sz="2800" dirty="0">
              <a:ea typeface="Open Sans" panose="020B0606030504020204" pitchFamily="34" charset="0"/>
              <a:cs typeface="Open Sans" panose="020B0606030504020204" pitchFamily="34" charset="0"/>
            </a:endParaRPr>
          </a:p>
          <a:p>
            <a:pPr algn="ctr"/>
            <a:endParaRPr lang="en-US" sz="2000" dirty="0"/>
          </a:p>
        </p:txBody>
      </p:sp>
      <p:sp>
        <p:nvSpPr>
          <p:cNvPr id="2" name="TextBox 1">
            <a:extLst>
              <a:ext uri="{FF2B5EF4-FFF2-40B4-BE49-F238E27FC236}">
                <a16:creationId xmlns:a16="http://schemas.microsoft.com/office/drawing/2014/main" id="{E6D09445-CE65-EE69-4141-118CA3F08F01}"/>
              </a:ext>
            </a:extLst>
          </p:cNvPr>
          <p:cNvSpPr txBox="1"/>
          <p:nvPr/>
        </p:nvSpPr>
        <p:spPr>
          <a:xfrm>
            <a:off x="819807" y="872359"/>
            <a:ext cx="10310648" cy="830997"/>
          </a:xfrm>
          <a:prstGeom prst="rect">
            <a:avLst/>
          </a:prstGeom>
          <a:noFill/>
        </p:spPr>
        <p:txBody>
          <a:bodyPr wrap="square" rtlCol="0">
            <a:spAutoFit/>
          </a:bodyPr>
          <a:lstStyle/>
          <a:p>
            <a:pPr algn="ctr"/>
            <a:r>
              <a:rPr lang="en-US" sz="2400" dirty="0"/>
              <a:t>Review of Research Faculty to serve as graduate committee chairs- full text on faculty senate website</a:t>
            </a:r>
          </a:p>
        </p:txBody>
      </p:sp>
      <p:sp>
        <p:nvSpPr>
          <p:cNvPr id="3" name="TextBox 2">
            <a:extLst>
              <a:ext uri="{FF2B5EF4-FFF2-40B4-BE49-F238E27FC236}">
                <a16:creationId xmlns:a16="http://schemas.microsoft.com/office/drawing/2014/main" id="{888B2E24-D5E6-ECBF-1F56-414D9CC67E54}"/>
              </a:ext>
            </a:extLst>
          </p:cNvPr>
          <p:cNvSpPr txBox="1"/>
          <p:nvPr/>
        </p:nvSpPr>
        <p:spPr>
          <a:xfrm>
            <a:off x="688356" y="1784351"/>
            <a:ext cx="10047890" cy="5013680"/>
          </a:xfrm>
          <a:prstGeom prst="rect">
            <a:avLst/>
          </a:prstGeom>
          <a:noFill/>
        </p:spPr>
        <p:txBody>
          <a:bodyPr wrap="square" rtlCol="0">
            <a:spAutoFit/>
          </a:bodyPr>
          <a:lstStyle/>
          <a:p>
            <a:pPr marL="342900" marR="0" lvl="0" indent="-342900">
              <a:lnSpc>
                <a:spcPct val="107000"/>
              </a:lnSpc>
              <a:spcBef>
                <a:spcPts val="1500"/>
              </a:spcBef>
              <a:spcAft>
                <a:spcPts val="750"/>
              </a:spcAft>
              <a:buFont typeface="Arial" panose="020B0604020202020204" pitchFamily="34" charset="0"/>
              <a:buChar char="•"/>
            </a:pPr>
            <a:r>
              <a:rPr lang="en-US" sz="2000" dirty="0">
                <a:solidFill>
                  <a:srgbClr val="333333"/>
                </a:solidFill>
                <a:effectLst/>
                <a:latin typeface="Calibri" panose="020F0502020204030204" pitchFamily="34" charset="0"/>
                <a:ea typeface="Helvetica Neue" panose="02000503000000020004" pitchFamily="2" charset="0"/>
                <a:cs typeface="Calibri" panose="020F0502020204030204" pitchFamily="34" charset="0"/>
              </a:rPr>
              <a:t>Research faculty are defined in the Faculty Handbook </a:t>
            </a:r>
            <a:r>
              <a:rPr lang="en-US" sz="2000" u="sng" dirty="0">
                <a:solidFill>
                  <a:srgbClr val="000000"/>
                </a:solidFill>
                <a:effectLst/>
                <a:latin typeface="Calibri" panose="020F0502020204030204" pitchFamily="34" charset="0"/>
                <a:ea typeface="Helvetica Neue" panose="02000503000000020004" pitchFamily="2" charset="0"/>
                <a:cs typeface="Calibri" panose="020F0502020204030204" pitchFamily="34" charset="0"/>
                <a:hlinkClick r:id="rId3"/>
              </a:rPr>
              <a:t>https://www.montana.edu/policy/faculty_handbook/appointment_employment.html#research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500"/>
              </a:spcBef>
              <a:spcAft>
                <a:spcPts val="750"/>
              </a:spcAft>
              <a:buFont typeface="Arial" panose="020B0604020202020204" pitchFamily="34" charset="0"/>
              <a:buChar char="•"/>
            </a:pPr>
            <a:r>
              <a:rPr lang="en-US" sz="2000" dirty="0">
                <a:solidFill>
                  <a:srgbClr val="333333"/>
                </a:solidFill>
                <a:effectLst/>
                <a:latin typeface="Calibri" panose="020F0502020204030204" pitchFamily="34" charset="0"/>
                <a:ea typeface="Helvetica Neue" panose="02000503000000020004" pitchFamily="2" charset="0"/>
                <a:cs typeface="Calibri" panose="020F0502020204030204" pitchFamily="34" charset="0"/>
              </a:rPr>
              <a:t>The faculty handbook also describes how research faculty can serve as sole chairs of graduate committees.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1500"/>
              </a:spcBef>
              <a:spcAft>
                <a:spcPts val="750"/>
              </a:spcAft>
              <a:buFont typeface="Arial" panose="020B0604020202020204" pitchFamily="34" charset="0"/>
              <a:buChar char="•"/>
            </a:pPr>
            <a:r>
              <a:rPr lang="en-US" sz="2000" dirty="0">
                <a:solidFill>
                  <a:srgbClr val="333333"/>
                </a:solidFill>
                <a:effectLst/>
                <a:latin typeface="Calibri" panose="020F0502020204030204" pitchFamily="34" charset="0"/>
                <a:ea typeface="Calibri" panose="020F0502020204030204" pitchFamily="34" charset="0"/>
                <a:cs typeface="Open Sans" panose="020B0606030504020204" pitchFamily="34" charset="0"/>
              </a:rPr>
              <a:t>“In addition to their research responsibilities, research faculty may have educational and service responsibilities, provided these activities comply with the regulations and restrictions of the agency funding their appointment and are consistent with Graduate School policies. These activities include, but are not limited to, </a:t>
            </a:r>
            <a:r>
              <a:rPr lang="en-US" sz="2000" dirty="0">
                <a:solidFill>
                  <a:srgbClr val="333333"/>
                </a:solidFill>
                <a:effectLst/>
                <a:highlight>
                  <a:srgbClr val="FFFF00"/>
                </a:highlight>
                <a:latin typeface="Calibri" panose="020F0502020204030204" pitchFamily="34" charset="0"/>
                <a:ea typeface="Calibri" panose="020F0502020204030204" pitchFamily="34" charset="0"/>
                <a:cs typeface="Open Sans" panose="020B0606030504020204" pitchFamily="34" charset="0"/>
              </a:rPr>
              <a:t>supervising graduate students, chairing of graduate committees, serving on graduate student committees</a:t>
            </a:r>
            <a:r>
              <a:rPr lang="en-US" sz="2000" dirty="0">
                <a:solidFill>
                  <a:srgbClr val="333333"/>
                </a:solidFill>
                <a:effectLst/>
                <a:latin typeface="Calibri" panose="020F0502020204030204" pitchFamily="34" charset="0"/>
                <a:ea typeface="Calibri" panose="020F0502020204030204" pitchFamily="34" charset="0"/>
                <a:cs typeface="Open Sans" panose="020B0606030504020204" pitchFamily="34" charset="0"/>
              </a:rPr>
              <a:t>, teaching seminars and courses, and serving on departmental or college curriculum committees.”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48313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27"/>
            <a:ext cx="12192000" cy="6858000"/>
          </a:xfrm>
          <a:effectLst>
            <a:outerShdw blurRad="50800" dist="50800" dir="5400000" algn="ctr" rotWithShape="0">
              <a:srgbClr val="000000">
                <a:alpha val="91000"/>
              </a:srgbClr>
            </a:outerShdw>
          </a:effectLst>
        </p:spPr>
      </p:pic>
      <p:sp>
        <p:nvSpPr>
          <p:cNvPr id="9" name="TextBox 8">
            <a:extLst>
              <a:ext uri="{FF2B5EF4-FFF2-40B4-BE49-F238E27FC236}">
                <a16:creationId xmlns:a16="http://schemas.microsoft.com/office/drawing/2014/main" id="{9025F31C-7599-D743-A456-17E0312BBC9D}"/>
              </a:ext>
            </a:extLst>
          </p:cNvPr>
          <p:cNvSpPr txBox="1"/>
          <p:nvPr/>
        </p:nvSpPr>
        <p:spPr>
          <a:xfrm>
            <a:off x="1828659" y="1618703"/>
            <a:ext cx="7767285" cy="830997"/>
          </a:xfrm>
          <a:prstGeom prst="rect">
            <a:avLst/>
          </a:prstGeom>
          <a:noFill/>
        </p:spPr>
        <p:txBody>
          <a:bodyPr wrap="square" rtlCol="0">
            <a:spAutoFit/>
          </a:bodyPr>
          <a:lstStyle/>
          <a:p>
            <a:pPr lvl="2"/>
            <a:endParaRPr lang="en-US" sz="2800" dirty="0">
              <a:ea typeface="Open Sans" panose="020B0606030504020204" pitchFamily="34" charset="0"/>
              <a:cs typeface="Open Sans" panose="020B0606030504020204" pitchFamily="34" charset="0"/>
            </a:endParaRPr>
          </a:p>
          <a:p>
            <a:pPr algn="ctr"/>
            <a:endParaRPr lang="en-US" sz="2000" dirty="0"/>
          </a:p>
        </p:txBody>
      </p:sp>
      <p:sp>
        <p:nvSpPr>
          <p:cNvPr id="2" name="TextBox 1">
            <a:extLst>
              <a:ext uri="{FF2B5EF4-FFF2-40B4-BE49-F238E27FC236}">
                <a16:creationId xmlns:a16="http://schemas.microsoft.com/office/drawing/2014/main" id="{E6D09445-CE65-EE69-4141-118CA3F08F01}"/>
              </a:ext>
            </a:extLst>
          </p:cNvPr>
          <p:cNvSpPr txBox="1"/>
          <p:nvPr/>
        </p:nvSpPr>
        <p:spPr>
          <a:xfrm>
            <a:off x="819807" y="872359"/>
            <a:ext cx="10310648" cy="830997"/>
          </a:xfrm>
          <a:prstGeom prst="rect">
            <a:avLst/>
          </a:prstGeom>
          <a:noFill/>
        </p:spPr>
        <p:txBody>
          <a:bodyPr wrap="square" rtlCol="0">
            <a:spAutoFit/>
          </a:bodyPr>
          <a:lstStyle/>
          <a:p>
            <a:pPr algn="ctr"/>
            <a:r>
              <a:rPr lang="en-US" sz="2400" dirty="0"/>
              <a:t>Review of Research Faculty to serve as graduate committee chairs- full text on faculty senate website</a:t>
            </a:r>
          </a:p>
        </p:txBody>
      </p:sp>
      <p:sp>
        <p:nvSpPr>
          <p:cNvPr id="3" name="TextBox 2">
            <a:extLst>
              <a:ext uri="{FF2B5EF4-FFF2-40B4-BE49-F238E27FC236}">
                <a16:creationId xmlns:a16="http://schemas.microsoft.com/office/drawing/2014/main" id="{888B2E24-D5E6-ECBF-1F56-414D9CC67E54}"/>
              </a:ext>
            </a:extLst>
          </p:cNvPr>
          <p:cNvSpPr txBox="1"/>
          <p:nvPr/>
        </p:nvSpPr>
        <p:spPr>
          <a:xfrm>
            <a:off x="1229710" y="2060028"/>
            <a:ext cx="10047890" cy="4122988"/>
          </a:xfrm>
          <a:prstGeom prst="rect">
            <a:avLst/>
          </a:prstGeom>
          <a:noFill/>
        </p:spPr>
        <p:txBody>
          <a:bodyPr wrap="square" rtlCol="0">
            <a:spAutoFit/>
          </a:bodyPr>
          <a:lstStyle/>
          <a:p>
            <a:pPr marL="342900" marR="0" lvl="0" indent="-342900">
              <a:lnSpc>
                <a:spcPct val="107000"/>
              </a:lnSpc>
              <a:spcBef>
                <a:spcPts val="1500"/>
              </a:spcBef>
              <a:spcAft>
                <a:spcPts val="750"/>
              </a:spcAft>
              <a:buFont typeface="Arial" panose="020B0604020202020204" pitchFamily="34" charset="0"/>
              <a:buChar char="•"/>
            </a:pPr>
            <a:r>
              <a:rPr lang="en-US" sz="2400" dirty="0">
                <a:solidFill>
                  <a:srgbClr val="333333"/>
                </a:solidFill>
                <a:effectLst/>
                <a:latin typeface="Calibri" panose="020F0502020204030204" pitchFamily="34" charset="0"/>
                <a:ea typeface="Helvetica Neue" panose="02000503000000020004" pitchFamily="2" charset="0"/>
                <a:cs typeface="Calibri" panose="020F0502020204030204" pitchFamily="34" charset="0"/>
              </a:rPr>
              <a:t>The proposed policy aligns the graduate school’s handbook with the faculty handbook.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500"/>
              </a:spcBef>
              <a:spcAft>
                <a:spcPts val="750"/>
              </a:spcAft>
              <a:buFont typeface="Arial" panose="020B0604020202020204" pitchFamily="34" charset="0"/>
              <a:buChar char="•"/>
            </a:pPr>
            <a:r>
              <a:rPr lang="en-US" sz="2400" dirty="0">
                <a:solidFill>
                  <a:srgbClr val="333333"/>
                </a:solidFill>
                <a:effectLst/>
                <a:latin typeface="Calibri" panose="020F0502020204030204" pitchFamily="34" charset="0"/>
                <a:ea typeface="Helvetica Neue" panose="02000503000000020004" pitchFamily="2" charset="0"/>
                <a:cs typeface="Calibri" panose="020F0502020204030204" pitchFamily="34" charset="0"/>
              </a:rPr>
              <a:t>The goals are 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1500"/>
              </a:spcBef>
              <a:spcAft>
                <a:spcPts val="750"/>
              </a:spcAft>
              <a:buFont typeface="Arial" panose="020B0604020202020204" pitchFamily="34" charset="0"/>
              <a:buChar char="•"/>
            </a:pPr>
            <a:r>
              <a:rPr lang="en-US" sz="2400" dirty="0">
                <a:solidFill>
                  <a:srgbClr val="333333"/>
                </a:solidFill>
                <a:effectLst/>
                <a:latin typeface="Calibri" panose="020F0502020204030204" pitchFamily="34" charset="0"/>
                <a:ea typeface="Helvetica Neue" panose="02000503000000020004" pitchFamily="2" charset="0"/>
                <a:cs typeface="Calibri" panose="020F0502020204030204" pitchFamily="34" charset="0"/>
              </a:rPr>
              <a:t>Provide graduate students the opportunity to be advised by some of MSU’s top research faculty.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1500"/>
              </a:spcBef>
              <a:spcAft>
                <a:spcPts val="750"/>
              </a:spcAft>
              <a:buFont typeface="Arial" panose="020B0604020202020204" pitchFamily="34" charset="0"/>
              <a:buChar char="•"/>
            </a:pPr>
            <a:r>
              <a:rPr lang="en-US" sz="2400" dirty="0">
                <a:solidFill>
                  <a:srgbClr val="333333"/>
                </a:solidFill>
                <a:effectLst/>
                <a:latin typeface="Calibri" panose="020F0502020204030204" pitchFamily="34" charset="0"/>
                <a:ea typeface="Helvetica Neue" panose="02000503000000020004" pitchFamily="2" charset="0"/>
                <a:cs typeface="Calibri" panose="020F0502020204030204" pitchFamily="34" charset="0"/>
              </a:rPr>
              <a:t>Provide a career development path for these members of the MSU scholarly community.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9911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27"/>
            <a:ext cx="12192000" cy="6858000"/>
          </a:xfrm>
          <a:effectLst>
            <a:outerShdw blurRad="50800" dist="50800" dir="5400000" algn="ctr" rotWithShape="0">
              <a:srgbClr val="000000">
                <a:alpha val="91000"/>
              </a:srgbClr>
            </a:outerShdw>
          </a:effectLst>
        </p:spPr>
      </p:pic>
      <p:sp>
        <p:nvSpPr>
          <p:cNvPr id="9" name="TextBox 8">
            <a:extLst>
              <a:ext uri="{FF2B5EF4-FFF2-40B4-BE49-F238E27FC236}">
                <a16:creationId xmlns:a16="http://schemas.microsoft.com/office/drawing/2014/main" id="{9025F31C-7599-D743-A456-17E0312BBC9D}"/>
              </a:ext>
            </a:extLst>
          </p:cNvPr>
          <p:cNvSpPr txBox="1"/>
          <p:nvPr/>
        </p:nvSpPr>
        <p:spPr>
          <a:xfrm>
            <a:off x="1828659" y="1618703"/>
            <a:ext cx="7767285" cy="830997"/>
          </a:xfrm>
          <a:prstGeom prst="rect">
            <a:avLst/>
          </a:prstGeom>
          <a:noFill/>
        </p:spPr>
        <p:txBody>
          <a:bodyPr wrap="square" rtlCol="0">
            <a:spAutoFit/>
          </a:bodyPr>
          <a:lstStyle/>
          <a:p>
            <a:pPr lvl="2"/>
            <a:endParaRPr lang="en-US" sz="2800" dirty="0">
              <a:ea typeface="Open Sans" panose="020B0606030504020204" pitchFamily="34" charset="0"/>
              <a:cs typeface="Open Sans" panose="020B0606030504020204" pitchFamily="34" charset="0"/>
            </a:endParaRPr>
          </a:p>
          <a:p>
            <a:pPr algn="ctr"/>
            <a:endParaRPr lang="en-US" sz="2000" dirty="0"/>
          </a:p>
        </p:txBody>
      </p:sp>
      <p:sp>
        <p:nvSpPr>
          <p:cNvPr id="2" name="TextBox 1">
            <a:extLst>
              <a:ext uri="{FF2B5EF4-FFF2-40B4-BE49-F238E27FC236}">
                <a16:creationId xmlns:a16="http://schemas.microsoft.com/office/drawing/2014/main" id="{E6D09445-CE65-EE69-4141-118CA3F08F01}"/>
              </a:ext>
            </a:extLst>
          </p:cNvPr>
          <p:cNvSpPr txBox="1"/>
          <p:nvPr/>
        </p:nvSpPr>
        <p:spPr>
          <a:xfrm>
            <a:off x="819807" y="872359"/>
            <a:ext cx="10310648" cy="830997"/>
          </a:xfrm>
          <a:prstGeom prst="rect">
            <a:avLst/>
          </a:prstGeom>
          <a:noFill/>
        </p:spPr>
        <p:txBody>
          <a:bodyPr wrap="square" rtlCol="0">
            <a:spAutoFit/>
          </a:bodyPr>
          <a:lstStyle/>
          <a:p>
            <a:pPr algn="ctr"/>
            <a:r>
              <a:rPr lang="en-US" sz="2400" dirty="0"/>
              <a:t>Review of Research Faculty to serve as graduate committee chairs- full text on faculty senate website</a:t>
            </a:r>
          </a:p>
        </p:txBody>
      </p:sp>
      <p:sp>
        <p:nvSpPr>
          <p:cNvPr id="3" name="TextBox 2">
            <a:extLst>
              <a:ext uri="{FF2B5EF4-FFF2-40B4-BE49-F238E27FC236}">
                <a16:creationId xmlns:a16="http://schemas.microsoft.com/office/drawing/2014/main" id="{888B2E24-D5E6-ECBF-1F56-414D9CC67E54}"/>
              </a:ext>
            </a:extLst>
          </p:cNvPr>
          <p:cNvSpPr txBox="1"/>
          <p:nvPr/>
        </p:nvSpPr>
        <p:spPr>
          <a:xfrm>
            <a:off x="1229710" y="2060028"/>
            <a:ext cx="10047890" cy="4504823"/>
          </a:xfrm>
          <a:prstGeom prst="rect">
            <a:avLst/>
          </a:prstGeom>
          <a:noFill/>
        </p:spPr>
        <p:txBody>
          <a:bodyPr wrap="square" rtlCol="0">
            <a:spAutoFit/>
          </a:bodyPr>
          <a:lstStyle/>
          <a:p>
            <a:pPr marL="0" marR="0">
              <a:lnSpc>
                <a:spcPct val="107000"/>
              </a:lnSpc>
              <a:spcBef>
                <a:spcPts val="0"/>
              </a:spcBef>
              <a:spcAft>
                <a:spcPts val="750"/>
              </a:spcAft>
            </a:pPr>
            <a:r>
              <a:rPr lang="en-US" sz="2000" dirty="0">
                <a:solidFill>
                  <a:srgbClr val="333333"/>
                </a:solidFill>
                <a:effectLst/>
                <a:ea typeface="Helvetica Neue" panose="02000503000000020004" pitchFamily="2" charset="0"/>
                <a:cs typeface="Helvetica Neue" panose="02000503000000020004" pitchFamily="2" charset="0"/>
              </a:rPr>
              <a:t>The key steps are:</a:t>
            </a:r>
            <a:endParaRPr lang="en-US" sz="2000" dirty="0">
              <a:effectLst/>
              <a:ea typeface="Calibri" panose="020F0502020204030204" pitchFamily="34" charset="0"/>
            </a:endParaRPr>
          </a:p>
          <a:p>
            <a:pPr marL="342900" marR="0" lvl="0" indent="-342900">
              <a:lnSpc>
                <a:spcPct val="107000"/>
              </a:lnSpc>
              <a:spcBef>
                <a:spcPts val="0"/>
              </a:spcBef>
              <a:spcAft>
                <a:spcPts val="750"/>
              </a:spcAft>
              <a:buFont typeface="Symbol" pitchFamily="2" charset="2"/>
              <a:buChar char=""/>
            </a:pPr>
            <a:r>
              <a:rPr lang="en-US" sz="2000" dirty="0">
                <a:solidFill>
                  <a:srgbClr val="333333"/>
                </a:solidFill>
                <a:effectLst/>
                <a:ea typeface="Times New Roman" panose="02020603050405020304" pitchFamily="18" charset="0"/>
                <a:cs typeface="Helvetica" pitchFamily="2" charset="0"/>
              </a:rPr>
              <a:t>A research faculty member submits a request to the academic unit head</a:t>
            </a: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750"/>
              </a:spcAft>
              <a:buFont typeface="Symbol" pitchFamily="2" charset="2"/>
              <a:buChar char=""/>
            </a:pPr>
            <a:r>
              <a:rPr lang="en-US" sz="2000" dirty="0">
                <a:solidFill>
                  <a:srgbClr val="333333"/>
                </a:solidFill>
                <a:effectLst/>
                <a:ea typeface="Times New Roman" panose="02020603050405020304" pitchFamily="18" charset="0"/>
                <a:cs typeface="Helvetica" pitchFamily="2" charset="0"/>
              </a:rPr>
              <a:t>The research faculty member submits information to the academic unit head that the academic unit needs to make a decision; this could include a CV and a statement of interest.</a:t>
            </a: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750"/>
              </a:spcAft>
              <a:buFont typeface="Symbol" pitchFamily="2" charset="2"/>
              <a:buChar char=""/>
            </a:pPr>
            <a:r>
              <a:rPr lang="en-US" sz="2000" dirty="0">
                <a:solidFill>
                  <a:srgbClr val="333333"/>
                </a:solidFill>
                <a:effectLst/>
                <a:ea typeface="Times New Roman" panose="02020603050405020304" pitchFamily="18" charset="0"/>
                <a:cs typeface="Helvetica" pitchFamily="2" charset="0"/>
              </a:rPr>
              <a:t>A review of the nominee by the tenure track faculty in the academic unit and an affirmative vote by these faculty. </a:t>
            </a: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750"/>
              </a:spcAft>
              <a:buFont typeface="Symbol" pitchFamily="2" charset="2"/>
              <a:buChar char=""/>
            </a:pPr>
            <a:r>
              <a:rPr lang="en-US" sz="2000" dirty="0">
                <a:solidFill>
                  <a:srgbClr val="333333"/>
                </a:solidFill>
                <a:effectLst/>
                <a:ea typeface="Times New Roman" panose="02020603050405020304" pitchFamily="18" charset="0"/>
                <a:cs typeface="Helvetica" pitchFamily="2" charset="0"/>
              </a:rPr>
              <a:t>After an affirming vote, the academic unit head sends a letter of support to the Graduate School for the nominee, including how the candidate’s expertise will benefit graduate students in the academic unit and how student advising responsibilities fit within the candidate’s duties. Workload and compensation issues are to be decided between the research faculty and the academic unit.</a:t>
            </a:r>
            <a:endParaRPr lang="en-US" sz="20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16611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Undergraduate Courses- First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409903" y="1575560"/>
            <a:ext cx="10310648" cy="2267287"/>
          </a:xfrm>
          <a:prstGeom prst="rect">
            <a:avLst/>
          </a:prstGeom>
          <a:noFill/>
        </p:spPr>
        <p:txBody>
          <a:bodyPr wrap="square" rtlCol="0">
            <a:spAutoFit/>
          </a:bodyPr>
          <a:lstStyle/>
          <a:p>
            <a:pPr marR="0" lvl="2">
              <a:spcBef>
                <a:spcPts val="0"/>
              </a:spcBef>
              <a:spcAft>
                <a:spcPts val="750"/>
              </a:spcAft>
            </a:pPr>
            <a:r>
              <a:rPr lang="en-US" sz="3200" dirty="0">
                <a:solidFill>
                  <a:srgbClr val="003F7F"/>
                </a:solidFill>
                <a:effectLst/>
                <a:ea typeface="Times New Roman" panose="02020603050405020304" pitchFamily="18" charset="0"/>
                <a:hlinkClick r:id="rId3"/>
              </a:rPr>
              <a:t>EENV 202 : Sustainable Waste Management</a:t>
            </a:r>
            <a:endParaRPr lang="en-US" sz="3200" dirty="0">
              <a:effectLst/>
              <a:ea typeface="Times New Roman" panose="02020603050405020304" pitchFamily="18" charset="0"/>
            </a:endParaRPr>
          </a:p>
          <a:p>
            <a:pPr marR="0" lvl="2">
              <a:spcBef>
                <a:spcPts val="0"/>
              </a:spcBef>
              <a:spcAft>
                <a:spcPts val="750"/>
              </a:spcAft>
            </a:pPr>
            <a:r>
              <a:rPr lang="en-US" sz="3200" dirty="0">
                <a:solidFill>
                  <a:srgbClr val="003F7F"/>
                </a:solidFill>
                <a:effectLst/>
                <a:ea typeface="Times New Roman" panose="02020603050405020304" pitchFamily="18" charset="0"/>
                <a:hlinkClick r:id="rId4"/>
              </a:rPr>
              <a:t>HEE 340 : Methods of Health Education</a:t>
            </a:r>
            <a:endParaRPr lang="en-US" sz="3200" dirty="0">
              <a:effectLst/>
              <a:ea typeface="Times New Roman" panose="02020603050405020304" pitchFamily="18" charset="0"/>
            </a:endParaRPr>
          </a:p>
          <a:p>
            <a:pPr marR="0" lvl="2">
              <a:spcBef>
                <a:spcPts val="0"/>
              </a:spcBef>
              <a:spcAft>
                <a:spcPts val="750"/>
              </a:spcAft>
            </a:pPr>
            <a:r>
              <a:rPr lang="en-US" sz="3200" dirty="0">
                <a:solidFill>
                  <a:srgbClr val="003F7F"/>
                </a:solidFill>
                <a:effectLst/>
                <a:ea typeface="Times New Roman" panose="02020603050405020304" pitchFamily="18" charset="0"/>
                <a:hlinkClick r:id="rId5"/>
              </a:rPr>
              <a:t>HVC 260 : Commercial Air Conditioning and Refrigeration</a:t>
            </a:r>
            <a:endParaRPr lang="en-US" sz="3200" dirty="0">
              <a:effectLst/>
              <a:ea typeface="Times New Roman" panose="02020603050405020304" pitchFamily="18" charset="0"/>
            </a:endParaRPr>
          </a:p>
        </p:txBody>
      </p:sp>
    </p:spTree>
    <p:extLst>
      <p:ext uri="{BB962C8B-B14F-4D97-AF65-F5344CB8AC3E}">
        <p14:creationId xmlns:p14="http://schemas.microsoft.com/office/powerpoint/2010/main" val="401571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1051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Undergraduate Courses- Second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409903" y="1575560"/>
            <a:ext cx="10310648" cy="4257576"/>
          </a:xfrm>
          <a:prstGeom prst="rect">
            <a:avLst/>
          </a:prstGeom>
          <a:noFill/>
        </p:spPr>
        <p:txBody>
          <a:bodyPr wrap="square" rtlCol="0">
            <a:spAutoFit/>
          </a:bodyPr>
          <a:lstStyle/>
          <a:p>
            <a:pPr marR="0" lvl="2">
              <a:spcBef>
                <a:spcPts val="0"/>
              </a:spcBef>
              <a:spcAft>
                <a:spcPts val="750"/>
              </a:spcAft>
            </a:pPr>
            <a:r>
              <a:rPr lang="en-US" sz="2800" dirty="0">
                <a:solidFill>
                  <a:srgbClr val="003F7F"/>
                </a:solidFill>
                <a:effectLst/>
                <a:ea typeface="Times New Roman" panose="02020603050405020304" pitchFamily="18" charset="0"/>
                <a:hlinkClick r:id="rId3"/>
              </a:rPr>
              <a:t>SOCI 375 : Law &amp; Globalization</a:t>
            </a:r>
            <a:endParaRPr lang="en-US" sz="2800" dirty="0">
              <a:effectLst/>
              <a:ea typeface="Times New Roman" panose="02020603050405020304" pitchFamily="18" charset="0"/>
            </a:endParaRPr>
          </a:p>
          <a:p>
            <a:pPr marR="0" lvl="2">
              <a:spcBef>
                <a:spcPts val="0"/>
              </a:spcBef>
              <a:spcAft>
                <a:spcPts val="750"/>
              </a:spcAft>
            </a:pPr>
            <a:r>
              <a:rPr lang="en-US" sz="2800" dirty="0">
                <a:solidFill>
                  <a:srgbClr val="003F7F"/>
                </a:solidFill>
                <a:effectLst/>
                <a:ea typeface="Times New Roman" panose="02020603050405020304" pitchFamily="18" charset="0"/>
                <a:hlinkClick r:id="rId4"/>
              </a:rPr>
              <a:t>EENV 498 : Internship</a:t>
            </a:r>
            <a:endParaRPr lang="en-US" sz="2800" dirty="0">
              <a:effectLst/>
              <a:ea typeface="Times New Roman" panose="02020603050405020304" pitchFamily="18" charset="0"/>
            </a:endParaRPr>
          </a:p>
          <a:p>
            <a:pPr marR="0" lvl="2">
              <a:spcBef>
                <a:spcPts val="0"/>
              </a:spcBef>
              <a:spcAft>
                <a:spcPts val="750"/>
              </a:spcAft>
            </a:pPr>
            <a:r>
              <a:rPr lang="en-US" sz="2800" dirty="0">
                <a:solidFill>
                  <a:srgbClr val="003F7F"/>
                </a:solidFill>
                <a:effectLst/>
                <a:ea typeface="Times New Roman" panose="02020603050405020304" pitchFamily="18" charset="0"/>
                <a:hlinkClick r:id="rId5"/>
              </a:rPr>
              <a:t>HSTR 426 : History of Yoga: East and West</a:t>
            </a:r>
            <a:endParaRPr lang="en-US" sz="2800" dirty="0">
              <a:effectLst/>
              <a:ea typeface="Times New Roman" panose="02020603050405020304" pitchFamily="18" charset="0"/>
            </a:endParaRPr>
          </a:p>
          <a:p>
            <a:pPr marR="0" lvl="2">
              <a:spcBef>
                <a:spcPts val="0"/>
              </a:spcBef>
              <a:spcAft>
                <a:spcPts val="750"/>
              </a:spcAft>
            </a:pPr>
            <a:r>
              <a:rPr lang="en-US" sz="2800" dirty="0">
                <a:solidFill>
                  <a:srgbClr val="003F7F"/>
                </a:solidFill>
                <a:effectLst/>
                <a:ea typeface="Times New Roman" panose="02020603050405020304" pitchFamily="18" charset="0"/>
                <a:hlinkClick r:id="rId6"/>
              </a:rPr>
              <a:t>ITS 125 : Fundamentals of Voice and Data Cabling</a:t>
            </a:r>
            <a:endParaRPr lang="en-US" sz="2800" dirty="0">
              <a:effectLst/>
              <a:ea typeface="Times New Roman" panose="02020603050405020304" pitchFamily="18" charset="0"/>
            </a:endParaRPr>
          </a:p>
          <a:p>
            <a:pPr marR="0" lvl="2">
              <a:spcBef>
                <a:spcPts val="0"/>
              </a:spcBef>
              <a:spcAft>
                <a:spcPts val="750"/>
              </a:spcAft>
            </a:pPr>
            <a:r>
              <a:rPr lang="en-US" sz="2800" dirty="0">
                <a:solidFill>
                  <a:srgbClr val="003F7F"/>
                </a:solidFill>
                <a:effectLst/>
                <a:ea typeface="Times New Roman" panose="02020603050405020304" pitchFamily="18" charset="0"/>
                <a:hlinkClick r:id="rId7"/>
              </a:rPr>
              <a:t>ITS 250 : CCNA 3: Exploration</a:t>
            </a:r>
            <a:endParaRPr lang="en-US" sz="2800" dirty="0">
              <a:effectLst/>
              <a:ea typeface="Times New Roman" panose="02020603050405020304" pitchFamily="18" charset="0"/>
            </a:endParaRPr>
          </a:p>
          <a:p>
            <a:pPr marR="0" lvl="2">
              <a:spcBef>
                <a:spcPts val="0"/>
              </a:spcBef>
              <a:spcAft>
                <a:spcPts val="750"/>
              </a:spcAft>
            </a:pPr>
            <a:r>
              <a:rPr lang="en-US" sz="2800" dirty="0">
                <a:solidFill>
                  <a:srgbClr val="003F7F"/>
                </a:solidFill>
                <a:effectLst/>
                <a:ea typeface="Times New Roman" panose="02020603050405020304" pitchFamily="18" charset="0"/>
                <a:hlinkClick r:id="rId8"/>
              </a:rPr>
              <a:t>ITS 252 : CCNA 4: Exploration</a:t>
            </a:r>
            <a:endParaRPr lang="en-US" sz="2800" dirty="0">
              <a:effectLst/>
              <a:ea typeface="Times New Roman" panose="02020603050405020304" pitchFamily="18" charset="0"/>
            </a:endParaRPr>
          </a:p>
          <a:p>
            <a:pPr marR="0" lvl="2">
              <a:spcBef>
                <a:spcPts val="0"/>
              </a:spcBef>
              <a:spcAft>
                <a:spcPts val="750"/>
              </a:spcAft>
            </a:pPr>
            <a:r>
              <a:rPr lang="en-US" sz="2800" dirty="0">
                <a:solidFill>
                  <a:srgbClr val="003F7F"/>
                </a:solidFill>
                <a:effectLst/>
                <a:ea typeface="Times New Roman" panose="02020603050405020304" pitchFamily="18" charset="0"/>
                <a:hlinkClick r:id="rId9"/>
              </a:rPr>
              <a:t>MCH 242 : CNC Probing and Macros</a:t>
            </a:r>
            <a:endParaRPr lang="en-US" sz="2800" dirty="0">
              <a:effectLst/>
              <a:ea typeface="Times New Roman" panose="02020603050405020304" pitchFamily="18" charset="0"/>
            </a:endParaRPr>
          </a:p>
          <a:p>
            <a:pPr marR="0" lvl="2">
              <a:spcBef>
                <a:spcPts val="0"/>
              </a:spcBef>
              <a:spcAft>
                <a:spcPts val="750"/>
              </a:spcAft>
            </a:pPr>
            <a:r>
              <a:rPr lang="en-US" sz="2800" dirty="0">
                <a:solidFill>
                  <a:srgbClr val="003F7F"/>
                </a:solidFill>
                <a:effectLst/>
                <a:ea typeface="Times New Roman" panose="02020603050405020304" pitchFamily="18" charset="0"/>
                <a:hlinkClick r:id="rId10"/>
              </a:rPr>
              <a:t>M 362 : Linear Optimization</a:t>
            </a:r>
            <a:r>
              <a:rPr lang="en-US" sz="2800" baseline="30000" dirty="0">
                <a:solidFill>
                  <a:srgbClr val="003F7F"/>
                </a:solidFill>
                <a:effectLst/>
                <a:ea typeface="Times New Roman" panose="02020603050405020304" pitchFamily="18" charset="0"/>
              </a:rPr>
              <a:t>*was reviewed and approved</a:t>
            </a:r>
            <a:endParaRPr lang="en-US" sz="2800" dirty="0">
              <a:effectLst/>
              <a:ea typeface="Times New Roman" panose="02020603050405020304" pitchFamily="18" charset="0"/>
            </a:endParaRPr>
          </a:p>
        </p:txBody>
      </p:sp>
    </p:spTree>
    <p:extLst>
      <p:ext uri="{BB962C8B-B14F-4D97-AF65-F5344CB8AC3E}">
        <p14:creationId xmlns:p14="http://schemas.microsoft.com/office/powerpoint/2010/main" val="2118680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31528"/>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Undergraduate Course Changes- First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940676" y="2026052"/>
            <a:ext cx="10310648" cy="2857192"/>
          </a:xfrm>
          <a:prstGeom prst="rect">
            <a:avLst/>
          </a:prstGeom>
          <a:noFill/>
        </p:spPr>
        <p:txBody>
          <a:bodyPr wrap="square" rtlCol="0">
            <a:spAutoFit/>
          </a:bodyPr>
          <a:lstStyle/>
          <a:p>
            <a:pPr marR="0" lvl="2">
              <a:spcBef>
                <a:spcPts val="0"/>
              </a:spcBef>
              <a:spcAft>
                <a:spcPts val="750"/>
              </a:spcAft>
            </a:pPr>
            <a:r>
              <a:rPr lang="en-US" sz="2800" dirty="0">
                <a:solidFill>
                  <a:srgbClr val="003F7F"/>
                </a:solidFill>
                <a:effectLst/>
                <a:ea typeface="Times New Roman" panose="02020603050405020304" pitchFamily="18" charset="0"/>
                <a:hlinkClick r:id="rId3"/>
              </a:rPr>
              <a:t>EBME 100 : Introduction to Biomedical Engineering</a:t>
            </a:r>
            <a:endParaRPr lang="en-US" sz="2800" dirty="0">
              <a:effectLst/>
              <a:ea typeface="Times New Roman" panose="02020603050405020304" pitchFamily="18" charset="0"/>
            </a:endParaRPr>
          </a:p>
          <a:p>
            <a:pPr marL="1600200" marR="0" lvl="3" indent="-228600">
              <a:spcBef>
                <a:spcPts val="0"/>
              </a:spcBef>
              <a:spcAft>
                <a:spcPts val="600"/>
              </a:spcAft>
              <a:buFont typeface="Symbol" pitchFamily="2" charset="2"/>
              <a:buChar char=""/>
            </a:pPr>
            <a:r>
              <a:rPr lang="en-US" sz="2800" dirty="0">
                <a:solidFill>
                  <a:srgbClr val="333333"/>
                </a:solidFill>
                <a:effectLst/>
                <a:ea typeface="Times New Roman" panose="02020603050405020304" pitchFamily="18" charset="0"/>
              </a:rPr>
              <a:t>Credit change from 1 to 2</a:t>
            </a:r>
            <a:endParaRPr lang="en-US" sz="2800" dirty="0">
              <a:effectLst/>
              <a:ea typeface="Times New Roman" panose="02020603050405020304" pitchFamily="18" charset="0"/>
            </a:endParaRPr>
          </a:p>
          <a:p>
            <a:pPr marL="1600200" marR="0" lvl="3" indent="-228600">
              <a:spcBef>
                <a:spcPts val="0"/>
              </a:spcBef>
              <a:spcAft>
                <a:spcPts val="600"/>
              </a:spcAft>
              <a:buFont typeface="Symbol" pitchFamily="2" charset="2"/>
              <a:buChar char=""/>
            </a:pPr>
            <a:r>
              <a:rPr lang="en-US" sz="2800" dirty="0">
                <a:solidFill>
                  <a:srgbClr val="333333"/>
                </a:solidFill>
                <a:effectLst/>
                <a:ea typeface="Times New Roman" panose="02020603050405020304" pitchFamily="18" charset="0"/>
              </a:rPr>
              <a:t>Additional learning outcomes</a:t>
            </a:r>
            <a:endParaRPr lang="en-US" sz="2800" dirty="0">
              <a:effectLst/>
              <a:ea typeface="Times New Roman" panose="02020603050405020304" pitchFamily="18" charset="0"/>
            </a:endParaRPr>
          </a:p>
          <a:p>
            <a:pPr marL="1600200" marR="0" lvl="3" indent="-228600">
              <a:spcBef>
                <a:spcPts val="0"/>
              </a:spcBef>
              <a:spcAft>
                <a:spcPts val="600"/>
              </a:spcAft>
              <a:buFont typeface="Symbol" pitchFamily="2" charset="2"/>
              <a:buChar char=""/>
            </a:pPr>
            <a:r>
              <a:rPr lang="en-US" sz="2800" dirty="0">
                <a:solidFill>
                  <a:srgbClr val="333333"/>
                </a:solidFill>
                <a:effectLst/>
                <a:ea typeface="Times New Roman" panose="02020603050405020304" pitchFamily="18" charset="0"/>
              </a:rPr>
              <a:t>Combining EBME 100 and EBME 102 outcomes. Will become one course. </a:t>
            </a:r>
            <a:endParaRPr lang="en-US" sz="2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154594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0"/>
            <a:ext cx="12192000" cy="7049153"/>
          </a:xfrm>
          <a:effectLst>
            <a:outerShdw blurRad="50800" dist="50800" dir="5400000" algn="ctr" rotWithShape="0">
              <a:srgbClr val="000000">
                <a:alpha val="91000"/>
              </a:srgbClr>
            </a:outerShdw>
          </a:effectLst>
        </p:spPr>
      </p:pic>
      <p:sp>
        <p:nvSpPr>
          <p:cNvPr id="8" name="TextBox 7">
            <a:extLst>
              <a:ext uri="{FF2B5EF4-FFF2-40B4-BE49-F238E27FC236}">
                <a16:creationId xmlns:a16="http://schemas.microsoft.com/office/drawing/2014/main" id="{CE5AEF48-90B5-9349-B7F1-02FF22C8BE73}"/>
              </a:ext>
            </a:extLst>
          </p:cNvPr>
          <p:cNvSpPr txBox="1"/>
          <p:nvPr/>
        </p:nvSpPr>
        <p:spPr>
          <a:xfrm>
            <a:off x="916034" y="1740796"/>
            <a:ext cx="10387223"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Faculty Senate is an open and public meeting</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Please, only Senators speak in the meeting, unless you are specifically called on by the Chair or Chair-elect to speak</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Public may address the Senate at end of the meeting during public comment</a:t>
            </a:r>
          </a:p>
          <a:p>
            <a:pPr marL="285750" indent="-285750">
              <a:buFont typeface="Arial" panose="020B0604020202020204" pitchFamily="34" charset="0"/>
              <a:buChar char="•"/>
            </a:pPr>
            <a:endParaRPr lang="en-US" sz="3200" dirty="0"/>
          </a:p>
        </p:txBody>
      </p:sp>
      <p:sp>
        <p:nvSpPr>
          <p:cNvPr id="9" name="TextBox 8">
            <a:extLst>
              <a:ext uri="{FF2B5EF4-FFF2-40B4-BE49-F238E27FC236}">
                <a16:creationId xmlns:a16="http://schemas.microsoft.com/office/drawing/2014/main" id="{85979E2E-DB59-E44B-9DE6-32FD93591AFE}"/>
              </a:ext>
            </a:extLst>
          </p:cNvPr>
          <p:cNvSpPr txBox="1"/>
          <p:nvPr/>
        </p:nvSpPr>
        <p:spPr>
          <a:xfrm>
            <a:off x="3706948" y="428147"/>
            <a:ext cx="4244744" cy="707886"/>
          </a:xfrm>
          <a:prstGeom prst="rect">
            <a:avLst/>
          </a:prstGeom>
          <a:noFill/>
        </p:spPr>
        <p:txBody>
          <a:bodyPr wrap="square" rtlCol="0">
            <a:spAutoFit/>
          </a:bodyPr>
          <a:lstStyle/>
          <a:p>
            <a:pPr algn="ctr"/>
            <a:r>
              <a:rPr lang="en-US" sz="4000" b="1" dirty="0"/>
              <a:t>Gentle Reminders</a:t>
            </a:r>
          </a:p>
        </p:txBody>
      </p:sp>
    </p:spTree>
    <p:extLst>
      <p:ext uri="{BB962C8B-B14F-4D97-AF65-F5344CB8AC3E}">
        <p14:creationId xmlns:p14="http://schemas.microsoft.com/office/powerpoint/2010/main" val="4117025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31528"/>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Undergraduate Course Changes- Second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940676" y="2026052"/>
            <a:ext cx="10310648" cy="3795911"/>
          </a:xfrm>
          <a:prstGeom prst="rect">
            <a:avLst/>
          </a:prstGeom>
          <a:noFill/>
        </p:spPr>
        <p:txBody>
          <a:bodyPr wrap="square" rtlCol="0">
            <a:spAutoFit/>
          </a:bodyPr>
          <a:lstStyle/>
          <a:p>
            <a:pPr marR="0" lvl="2">
              <a:spcBef>
                <a:spcPts val="0"/>
              </a:spcBef>
              <a:spcAft>
                <a:spcPts val="600"/>
              </a:spcAft>
            </a:pPr>
            <a:r>
              <a:rPr lang="en-US" sz="2800" u="none" strike="noStrike" dirty="0">
                <a:solidFill>
                  <a:srgbClr val="003F7F"/>
                </a:solidFill>
                <a:effectLst/>
                <a:ea typeface="Times New Roman" panose="02020603050405020304" pitchFamily="18" charset="0"/>
                <a:hlinkClick r:id="rId3"/>
              </a:rPr>
              <a:t>ECHM 201 : Material and Energy Balances for Chemical &amp; Biological Processes</a:t>
            </a:r>
            <a:endParaRPr lang="en-US" sz="2800" dirty="0">
              <a:effectLst/>
              <a:ea typeface="Times New Roman" panose="02020603050405020304" pitchFamily="18" charset="0"/>
            </a:endParaRPr>
          </a:p>
          <a:p>
            <a:pPr marL="1600200" marR="0" lvl="3" indent="-228600">
              <a:spcBef>
                <a:spcPts val="0"/>
              </a:spcBef>
              <a:spcAft>
                <a:spcPts val="600"/>
              </a:spcAft>
              <a:buFont typeface="Symbol" pitchFamily="2" charset="2"/>
              <a:buChar char=""/>
            </a:pPr>
            <a:r>
              <a:rPr lang="en-US" sz="2800" dirty="0">
                <a:solidFill>
                  <a:srgbClr val="333333"/>
                </a:solidFill>
                <a:effectLst/>
                <a:ea typeface="Times New Roman" panose="02020603050405020304" pitchFamily="18" charset="0"/>
              </a:rPr>
              <a:t>Title change from Elementary Principles of Chemical and Biological Engineering</a:t>
            </a:r>
            <a:endParaRPr lang="en-US" sz="2800" dirty="0">
              <a:effectLst/>
              <a:ea typeface="Times New Roman" panose="02020603050405020304" pitchFamily="18" charset="0"/>
            </a:endParaRPr>
          </a:p>
          <a:p>
            <a:pPr marR="0" lvl="2">
              <a:spcBef>
                <a:spcPts val="0"/>
              </a:spcBef>
              <a:spcAft>
                <a:spcPts val="750"/>
              </a:spcAft>
            </a:pPr>
            <a:r>
              <a:rPr lang="en-US" sz="2800" dirty="0">
                <a:solidFill>
                  <a:srgbClr val="003F7F"/>
                </a:solidFill>
                <a:effectLst/>
                <a:ea typeface="Times New Roman" panose="02020603050405020304" pitchFamily="18" charset="0"/>
                <a:hlinkClick r:id="rId4"/>
              </a:rPr>
              <a:t>PSCI </a:t>
            </a:r>
            <a:r>
              <a:rPr lang="en-US" sz="2800" u="none" strike="noStrike" dirty="0">
                <a:solidFill>
                  <a:srgbClr val="003F7F"/>
                </a:solidFill>
                <a:effectLst/>
                <a:ea typeface="Times New Roman" panose="02020603050405020304" pitchFamily="18" charset="0"/>
                <a:hlinkClick r:id="rId4"/>
              </a:rPr>
              <a:t>347</a:t>
            </a:r>
            <a:r>
              <a:rPr lang="en-US" sz="2800" dirty="0">
                <a:solidFill>
                  <a:srgbClr val="003F7F"/>
                </a:solidFill>
                <a:effectLst/>
                <a:ea typeface="Times New Roman" panose="02020603050405020304" pitchFamily="18" charset="0"/>
                <a:hlinkClick r:id="rId4"/>
              </a:rPr>
              <a:t> </a:t>
            </a:r>
            <a:r>
              <a:rPr lang="en-US" sz="2800" dirty="0">
                <a:solidFill>
                  <a:srgbClr val="333333"/>
                </a:solidFill>
                <a:effectLst/>
                <a:ea typeface="Times New Roman" panose="02020603050405020304" pitchFamily="18" charset="0"/>
                <a:hlinkClick r:id="rId4"/>
              </a:rPr>
              <a:t>:</a:t>
            </a:r>
            <a:r>
              <a:rPr lang="en-US" sz="2800" u="none" strike="noStrike" dirty="0">
                <a:solidFill>
                  <a:srgbClr val="003F7F"/>
                </a:solidFill>
                <a:effectLst/>
                <a:ea typeface="Times New Roman" panose="02020603050405020304" pitchFamily="18" charset="0"/>
                <a:hlinkClick r:id="rId4"/>
              </a:rPr>
              <a:t>The U.S.</a:t>
            </a:r>
            <a:r>
              <a:rPr lang="en-US" sz="2800" dirty="0">
                <a:solidFill>
                  <a:srgbClr val="003F7F"/>
                </a:solidFill>
                <a:effectLst/>
                <a:ea typeface="Times New Roman" panose="02020603050405020304" pitchFamily="18" charset="0"/>
                <a:hlinkClick r:id="rId4"/>
              </a:rPr>
              <a:t> </a:t>
            </a:r>
            <a:r>
              <a:rPr lang="en-US" sz="2800" u="none" strike="noStrike" dirty="0">
                <a:solidFill>
                  <a:srgbClr val="003F7F"/>
                </a:solidFill>
                <a:effectLst/>
                <a:ea typeface="Times New Roman" panose="02020603050405020304" pitchFamily="18" charset="0"/>
                <a:hlinkClick r:id="rId4"/>
              </a:rPr>
              <a:t>Congress and the</a:t>
            </a:r>
            <a:r>
              <a:rPr lang="en-US" sz="2800" dirty="0">
                <a:solidFill>
                  <a:srgbClr val="003F7F"/>
                </a:solidFill>
                <a:effectLst/>
                <a:ea typeface="Times New Roman" panose="02020603050405020304" pitchFamily="18" charset="0"/>
                <a:hlinkClick r:id="rId4"/>
              </a:rPr>
              <a:t> </a:t>
            </a:r>
            <a:r>
              <a:rPr lang="en-US" sz="2800" dirty="0">
                <a:solidFill>
                  <a:srgbClr val="333333"/>
                </a:solidFill>
                <a:effectLst/>
                <a:ea typeface="Times New Roman" panose="02020603050405020304" pitchFamily="18" charset="0"/>
                <a:hlinkClick r:id="rId4"/>
              </a:rPr>
              <a:t>Legislative Process</a:t>
            </a:r>
            <a:endParaRPr lang="en-US" sz="2800" dirty="0">
              <a:effectLst/>
              <a:ea typeface="Times New Roman" panose="02020603050405020304" pitchFamily="18" charset="0"/>
            </a:endParaRPr>
          </a:p>
          <a:p>
            <a:pPr marL="1600200" marR="0" lvl="3" indent="-228600">
              <a:spcBef>
                <a:spcPts val="0"/>
              </a:spcBef>
              <a:spcAft>
                <a:spcPts val="600"/>
              </a:spcAft>
              <a:buFont typeface="Symbol" pitchFamily="2" charset="2"/>
              <a:buChar char=""/>
            </a:pPr>
            <a:r>
              <a:rPr lang="en-US" sz="2800" dirty="0">
                <a:solidFill>
                  <a:srgbClr val="333333"/>
                </a:solidFill>
                <a:effectLst/>
                <a:ea typeface="Times New Roman" panose="02020603050405020304" pitchFamily="18" charset="0"/>
              </a:rPr>
              <a:t>Title change from Legislative Process</a:t>
            </a:r>
            <a:endParaRPr lang="en-US" sz="2800" dirty="0">
              <a:effectLst/>
              <a:ea typeface="Times New Roman" panose="02020603050405020304" pitchFamily="18" charset="0"/>
            </a:endParaRPr>
          </a:p>
          <a:p>
            <a:pPr marL="1600200" marR="0" lvl="3" indent="-228600">
              <a:spcBef>
                <a:spcPts val="0"/>
              </a:spcBef>
              <a:spcAft>
                <a:spcPts val="600"/>
              </a:spcAft>
              <a:buFont typeface="Symbol" pitchFamily="2" charset="2"/>
              <a:buChar char=""/>
            </a:pPr>
            <a:r>
              <a:rPr lang="en-US" sz="2800" dirty="0">
                <a:solidFill>
                  <a:srgbClr val="333333"/>
                </a:solidFill>
                <a:effectLst/>
                <a:ea typeface="Times New Roman" panose="02020603050405020304" pitchFamily="18" charset="0"/>
              </a:rPr>
              <a:t>Number change from 306 to 347, per OCHE/CCN.</a:t>
            </a:r>
            <a:endParaRPr lang="en-US" sz="2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435534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31528"/>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Undergraduate Course </a:t>
            </a:r>
            <a:r>
              <a:rPr lang="en-US" sz="4000" dirty="0" err="1"/>
              <a:t>Inactivations</a:t>
            </a:r>
            <a:r>
              <a:rPr lang="en-US" sz="4000" dirty="0"/>
              <a:t>- First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940676" y="2026052"/>
            <a:ext cx="10310648" cy="3744615"/>
          </a:xfrm>
          <a:prstGeom prst="rect">
            <a:avLst/>
          </a:prstGeom>
          <a:noFill/>
        </p:spPr>
        <p:txBody>
          <a:bodyPr wrap="square" rtlCol="0">
            <a:spAutoFit/>
          </a:bodyPr>
          <a:lstStyle/>
          <a:p>
            <a:pPr marL="1371600" marR="0" lvl="2" indent="-457200">
              <a:spcBef>
                <a:spcPts val="0"/>
              </a:spcBef>
              <a:spcAft>
                <a:spcPts val="750"/>
              </a:spcAft>
              <a:buFont typeface="Arial" panose="020B0604020202020204" pitchFamily="34" charset="0"/>
              <a:buChar char="•"/>
            </a:pPr>
            <a:r>
              <a:rPr lang="en-US" sz="2800" u="none" strike="noStrike" dirty="0">
                <a:solidFill>
                  <a:srgbClr val="003F7F"/>
                </a:solidFill>
                <a:effectLst/>
                <a:ea typeface="Times New Roman" panose="02020603050405020304" pitchFamily="18" charset="0"/>
                <a:hlinkClick r:id="rId3"/>
              </a:rPr>
              <a:t>BIOB 377 : Practical Genetics</a:t>
            </a:r>
            <a:endParaRPr lang="en-US" sz="2800" dirty="0">
              <a:effectLst/>
              <a:ea typeface="Times New Roman" panose="02020603050405020304" pitchFamily="18" charset="0"/>
            </a:endParaRPr>
          </a:p>
          <a:p>
            <a:pPr marL="1600200" marR="0" lvl="3" indent="-228600">
              <a:spcBef>
                <a:spcPts val="0"/>
              </a:spcBef>
              <a:spcAft>
                <a:spcPts val="600"/>
              </a:spcAft>
              <a:buFont typeface="Symbol" pitchFamily="2" charset="2"/>
              <a:buChar char=""/>
            </a:pPr>
            <a:r>
              <a:rPr lang="en-US" sz="2800" dirty="0">
                <a:solidFill>
                  <a:srgbClr val="333333"/>
                </a:solidFill>
                <a:effectLst/>
                <a:ea typeface="Times New Roman" panose="02020603050405020304" pitchFamily="18" charset="0"/>
              </a:rPr>
              <a:t>Course is no longer being offered as it was determined to be too similar in content to BIOB 375</a:t>
            </a:r>
            <a:endParaRPr lang="en-US" sz="2800" dirty="0">
              <a:effectLst/>
              <a:ea typeface="Times New Roman" panose="02020603050405020304" pitchFamily="18" charset="0"/>
            </a:endParaRPr>
          </a:p>
          <a:p>
            <a:pPr marL="1371600" marR="0" lvl="2" indent="-457200">
              <a:spcBef>
                <a:spcPts val="0"/>
              </a:spcBef>
              <a:spcAft>
                <a:spcPts val="750"/>
              </a:spcAft>
              <a:buFont typeface="Arial" panose="020B0604020202020204" pitchFamily="34" charset="0"/>
              <a:buChar char="•"/>
            </a:pPr>
            <a:r>
              <a:rPr lang="en-US" sz="2800" u="none" strike="noStrike" dirty="0">
                <a:solidFill>
                  <a:srgbClr val="003F7F"/>
                </a:solidFill>
                <a:effectLst/>
                <a:ea typeface="Times New Roman" panose="02020603050405020304" pitchFamily="18" charset="0"/>
                <a:hlinkClick r:id="rId4"/>
              </a:rPr>
              <a:t>HORT 447 : Advanced Plant Propagation</a:t>
            </a:r>
            <a:endParaRPr lang="en-US" sz="2800" dirty="0">
              <a:effectLst/>
              <a:ea typeface="Times New Roman" panose="02020603050405020304" pitchFamily="18" charset="0"/>
            </a:endParaRPr>
          </a:p>
          <a:p>
            <a:pPr marL="1600200" marR="0" lvl="3" indent="-228600">
              <a:spcBef>
                <a:spcPts val="0"/>
              </a:spcBef>
              <a:spcAft>
                <a:spcPts val="600"/>
              </a:spcAft>
              <a:buFont typeface="Symbol" pitchFamily="2" charset="2"/>
              <a:buChar char=""/>
            </a:pPr>
            <a:r>
              <a:rPr lang="en-US" sz="2800" dirty="0">
                <a:solidFill>
                  <a:srgbClr val="333333"/>
                </a:solidFill>
                <a:effectLst/>
                <a:ea typeface="Times New Roman" panose="02020603050405020304" pitchFamily="18" charset="0"/>
              </a:rPr>
              <a:t>Instructor who taught this course left MSU. Current programs don't need this course.</a:t>
            </a:r>
            <a:endParaRPr lang="en-US" sz="2800" dirty="0">
              <a:effectLst/>
              <a:ea typeface="Times New Roman" panose="02020603050405020304" pitchFamily="18" charset="0"/>
            </a:endParaRPr>
          </a:p>
          <a:p>
            <a:pPr marL="0" marR="0">
              <a:spcBef>
                <a:spcPts val="0"/>
              </a:spcBef>
              <a:spcAft>
                <a:spcPts val="0"/>
              </a:spcAft>
            </a:pPr>
            <a:r>
              <a:rPr lang="en-US" sz="2800" dirty="0">
                <a:solidFill>
                  <a:srgbClr val="333333"/>
                </a:solidFill>
                <a:effectLst/>
                <a:ea typeface="Times New Roman" panose="02020603050405020304" pitchFamily="18" charset="0"/>
              </a:rPr>
              <a:t> </a:t>
            </a:r>
            <a:endParaRPr lang="en-US" sz="2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932255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0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Graduate Courses- First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1681655" y="1735510"/>
            <a:ext cx="10310648" cy="5119350"/>
          </a:xfrm>
          <a:prstGeom prst="rect">
            <a:avLst/>
          </a:prstGeom>
          <a:noFill/>
        </p:spPr>
        <p:txBody>
          <a:bodyPr wrap="square" rtlCol="0">
            <a:spAutoFit/>
          </a:bodyPr>
          <a:lstStyle/>
          <a:p>
            <a:pPr marL="1371600" marR="0" lvl="2" indent="-457200">
              <a:spcBef>
                <a:spcPts val="0"/>
              </a:spcBef>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3"/>
              </a:rPr>
              <a:t>BIOO 537 : Plant Development</a:t>
            </a:r>
            <a:endParaRPr lang="en-US" sz="2800" dirty="0">
              <a:effectLst/>
              <a:latin typeface="Times New Roman" panose="02020603050405020304" pitchFamily="18" charset="0"/>
              <a:ea typeface="Times New Roman" panose="02020603050405020304" pitchFamily="18" charset="0"/>
            </a:endParaRPr>
          </a:p>
          <a:p>
            <a:pPr marL="1371600" marR="0" lvl="2" indent="-457200">
              <a:spcBef>
                <a:spcPts val="0"/>
              </a:spcBef>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4"/>
              </a:rPr>
              <a:t>CSCI 545 : Advanced Human Computer Interaction</a:t>
            </a:r>
            <a:r>
              <a:rPr lang="en-US" sz="2800" dirty="0">
                <a:solidFill>
                  <a:srgbClr val="333333"/>
                </a:solidFill>
                <a:effectLst/>
                <a:latin typeface="Calibri" panose="020F0502020204030204" pitchFamily="34" charset="0"/>
                <a:ea typeface="Times New Roman" panose="02020603050405020304" pitchFamily="18" charset="0"/>
                <a:hlinkClick r:id="rId4"/>
              </a:rPr>
              <a:t> </a:t>
            </a:r>
            <a:r>
              <a:rPr lang="en-US" sz="2800" dirty="0">
                <a:solidFill>
                  <a:srgbClr val="003F7F"/>
                </a:solidFill>
                <a:effectLst/>
                <a:latin typeface="Calibri" panose="020F0502020204030204" pitchFamily="34" charset="0"/>
                <a:ea typeface="Times New Roman" panose="02020603050405020304" pitchFamily="18" charset="0"/>
                <a:hlinkClick r:id="rId4"/>
              </a:rPr>
              <a:t>HDCO 542 : Communication and Helping Skills</a:t>
            </a:r>
            <a:endParaRPr lang="en-US" sz="2800" dirty="0">
              <a:solidFill>
                <a:srgbClr val="333333"/>
              </a:solidFill>
              <a:effectLst/>
              <a:latin typeface="Calibri" panose="020F0502020204030204" pitchFamily="34" charset="0"/>
              <a:ea typeface="Times New Roman" panose="02020603050405020304" pitchFamily="18" charset="0"/>
              <a:hlinkClick r:id="rId4"/>
            </a:endParaRPr>
          </a:p>
          <a:p>
            <a:pPr marL="1371600" marR="0" lvl="2" indent="-457200">
              <a:spcBef>
                <a:spcPts val="0"/>
              </a:spcBef>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4"/>
              </a:rPr>
              <a:t>NRSG 639 : Midwifery Clinical Care Skills and Procedures</a:t>
            </a:r>
            <a:endParaRPr lang="en-US" sz="2800" dirty="0">
              <a:solidFill>
                <a:srgbClr val="333333"/>
              </a:solidFill>
              <a:effectLst/>
              <a:latin typeface="Calibri" panose="020F0502020204030204" pitchFamily="34" charset="0"/>
              <a:ea typeface="Times New Roman" panose="02020603050405020304" pitchFamily="18" charset="0"/>
              <a:hlinkClick r:id="rId4"/>
            </a:endParaRPr>
          </a:p>
          <a:p>
            <a:pPr marL="1371600" marR="0" lvl="2" indent="-457200">
              <a:spcBef>
                <a:spcPts val="0"/>
              </a:spcBef>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4"/>
              </a:rPr>
              <a:t>NRSG 640 : Advanced Pharmacology II Nurse Midwifery</a:t>
            </a:r>
            <a:endParaRPr lang="en-US" sz="2800" dirty="0">
              <a:solidFill>
                <a:srgbClr val="333333"/>
              </a:solidFill>
              <a:effectLst/>
              <a:latin typeface="Calibri" panose="020F0502020204030204" pitchFamily="34" charset="0"/>
              <a:ea typeface="Times New Roman" panose="02020603050405020304" pitchFamily="18" charset="0"/>
              <a:hlinkClick r:id="rId4"/>
            </a:endParaRPr>
          </a:p>
          <a:p>
            <a:pPr marL="1371600" marR="0" lvl="2" indent="-457200">
              <a:spcBef>
                <a:spcPts val="0"/>
              </a:spcBef>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4"/>
              </a:rPr>
              <a:t>NRSG 641 : Midwifery Care During the Antepartum</a:t>
            </a:r>
            <a:endParaRPr lang="en-US" sz="2800" dirty="0">
              <a:solidFill>
                <a:srgbClr val="333333"/>
              </a:solidFill>
              <a:effectLst/>
              <a:latin typeface="Calibri" panose="020F0502020204030204" pitchFamily="34" charset="0"/>
              <a:ea typeface="Times New Roman" panose="02020603050405020304" pitchFamily="18" charset="0"/>
              <a:hlinkClick r:id="rId4"/>
            </a:endParaRPr>
          </a:p>
          <a:p>
            <a:pPr marL="1371600" marR="0" lvl="2" indent="-457200">
              <a:spcBef>
                <a:spcPts val="0"/>
              </a:spcBef>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4"/>
              </a:rPr>
              <a:t>NRSG 642 : Midwifery Care During the Intrapartum</a:t>
            </a:r>
            <a:endParaRPr lang="en-US" sz="2800" dirty="0">
              <a:solidFill>
                <a:srgbClr val="333333"/>
              </a:solidFill>
              <a:effectLst/>
              <a:latin typeface="Calibri" panose="020F0502020204030204" pitchFamily="34" charset="0"/>
              <a:ea typeface="Times New Roman" panose="02020603050405020304" pitchFamily="18" charset="0"/>
              <a:hlinkClick r:id="rId4"/>
            </a:endParaRPr>
          </a:p>
          <a:p>
            <a:pPr marL="1371600" marR="0" lvl="2" indent="-457200">
              <a:spcBef>
                <a:spcPts val="0"/>
              </a:spcBef>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4"/>
              </a:rPr>
              <a:t>NRSG 643 : Midwifery Care During the Postpartum and Care of the Neonate</a:t>
            </a:r>
            <a:endParaRPr lang="en-US" sz="2800" dirty="0">
              <a:solidFill>
                <a:srgbClr val="333333"/>
              </a:solidFill>
              <a:effectLst/>
              <a:latin typeface="Calibri" panose="020F0502020204030204" pitchFamily="34" charset="0"/>
              <a:ea typeface="Times New Roman" panose="02020603050405020304" pitchFamily="18" charset="0"/>
              <a:hlinkClick r:id="rId4"/>
            </a:endParaRPr>
          </a:p>
          <a:p>
            <a:endParaRPr lang="en-US" sz="2800" dirty="0"/>
          </a:p>
        </p:txBody>
      </p:sp>
    </p:spTree>
    <p:extLst>
      <p:ext uri="{BB962C8B-B14F-4D97-AF65-F5344CB8AC3E}">
        <p14:creationId xmlns:p14="http://schemas.microsoft.com/office/powerpoint/2010/main" val="1956499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0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Graduate Courses- First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1681655" y="1735510"/>
            <a:ext cx="10310648" cy="4257576"/>
          </a:xfrm>
          <a:prstGeom prst="rect">
            <a:avLst/>
          </a:prstGeom>
          <a:noFill/>
        </p:spPr>
        <p:txBody>
          <a:bodyPr wrap="square" rtlCol="0">
            <a:spAutoFit/>
          </a:bodyPr>
          <a:lstStyle/>
          <a:p>
            <a:pPr marL="1657350" lvl="3" indent="-285750">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3"/>
              </a:rPr>
              <a:t>NRSG 644 : Primary and Gynecologic Care</a:t>
            </a:r>
            <a:endParaRPr lang="en-US" sz="2800" dirty="0">
              <a:latin typeface="Times New Roman" panose="02020603050405020304" pitchFamily="18" charset="0"/>
              <a:ea typeface="Times New Roman" panose="02020603050405020304" pitchFamily="18" charset="0"/>
            </a:endParaRPr>
          </a:p>
          <a:p>
            <a:pPr marL="1657350" lvl="3" indent="-285750">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4"/>
              </a:rPr>
              <a:t>NRSG 645 : Advanced Midwifery Clinical I</a:t>
            </a:r>
            <a:endParaRPr lang="en-US" sz="2800" dirty="0">
              <a:latin typeface="Times New Roman" panose="02020603050405020304" pitchFamily="18" charset="0"/>
              <a:ea typeface="Times New Roman" panose="02020603050405020304" pitchFamily="18" charset="0"/>
            </a:endParaRPr>
          </a:p>
          <a:p>
            <a:pPr marL="1657350" lvl="3" indent="-285750">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5"/>
              </a:rPr>
              <a:t>NRSG 646 : Advanced Midwifery Clinical II</a:t>
            </a:r>
            <a:endParaRPr lang="en-US" sz="2800" dirty="0">
              <a:latin typeface="Times New Roman" panose="02020603050405020304" pitchFamily="18" charset="0"/>
              <a:ea typeface="Times New Roman" panose="02020603050405020304" pitchFamily="18" charset="0"/>
            </a:endParaRPr>
          </a:p>
          <a:p>
            <a:pPr marL="1657350" lvl="3" indent="-285750">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6"/>
              </a:rPr>
              <a:t>NRSG 647 : Advanced Midwifery Clinical III</a:t>
            </a:r>
            <a:endParaRPr lang="en-US" sz="2800" dirty="0">
              <a:latin typeface="Times New Roman" panose="02020603050405020304" pitchFamily="18" charset="0"/>
              <a:ea typeface="Times New Roman" panose="02020603050405020304" pitchFamily="18" charset="0"/>
            </a:endParaRPr>
          </a:p>
          <a:p>
            <a:pPr marL="1657350" lvl="3" indent="-285750">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7"/>
              </a:rPr>
              <a:t>NRSG 648 : Advanced Midwifery Clinical IV</a:t>
            </a:r>
            <a:endParaRPr lang="en-US" sz="2800" dirty="0">
              <a:latin typeface="Times New Roman" panose="02020603050405020304" pitchFamily="18" charset="0"/>
              <a:ea typeface="Times New Roman" panose="02020603050405020304" pitchFamily="18" charset="0"/>
            </a:endParaRPr>
          </a:p>
          <a:p>
            <a:pPr marL="1657350" lvl="3" indent="-285750">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8"/>
              </a:rPr>
              <a:t>PSPP 501 : Navigating Graduate Studies</a:t>
            </a:r>
            <a:endParaRPr lang="en-US" sz="2800" dirty="0">
              <a:latin typeface="Times New Roman" panose="02020603050405020304" pitchFamily="18" charset="0"/>
              <a:ea typeface="Times New Roman" panose="02020603050405020304" pitchFamily="18" charset="0"/>
            </a:endParaRPr>
          </a:p>
          <a:p>
            <a:pPr marL="1657350" lvl="3" indent="-285750">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9"/>
              </a:rPr>
              <a:t>STAT 500 : Applied Methods in Statistics</a:t>
            </a:r>
            <a:endParaRPr lang="en-US" sz="2800" dirty="0">
              <a:effectLst/>
              <a:latin typeface="Times New Roman" panose="02020603050405020304" pitchFamily="18" charset="0"/>
              <a:ea typeface="Times New Roman" panose="02020603050405020304" pitchFamily="18" charset="0"/>
            </a:endParaRPr>
          </a:p>
          <a:p>
            <a:endParaRPr lang="en-US" sz="2800" dirty="0"/>
          </a:p>
        </p:txBody>
      </p:sp>
    </p:spTree>
    <p:extLst>
      <p:ext uri="{BB962C8B-B14F-4D97-AF65-F5344CB8AC3E}">
        <p14:creationId xmlns:p14="http://schemas.microsoft.com/office/powerpoint/2010/main" val="3004384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0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Graduate Courses- First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1681655" y="1735510"/>
            <a:ext cx="10310648" cy="4257576"/>
          </a:xfrm>
          <a:prstGeom prst="rect">
            <a:avLst/>
          </a:prstGeom>
          <a:noFill/>
        </p:spPr>
        <p:txBody>
          <a:bodyPr wrap="square" rtlCol="0">
            <a:spAutoFit/>
          </a:bodyPr>
          <a:lstStyle/>
          <a:p>
            <a:pPr marL="1657350" lvl="3" indent="-285750">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3"/>
              </a:rPr>
              <a:t>NRSG 644 : Primary and Gynecologic Care</a:t>
            </a:r>
            <a:endParaRPr lang="en-US" sz="2800" dirty="0">
              <a:latin typeface="Times New Roman" panose="02020603050405020304" pitchFamily="18" charset="0"/>
              <a:ea typeface="Times New Roman" panose="02020603050405020304" pitchFamily="18" charset="0"/>
            </a:endParaRPr>
          </a:p>
          <a:p>
            <a:pPr marL="1657350" lvl="3" indent="-285750">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4"/>
              </a:rPr>
              <a:t>NRSG 645 : Advanced Midwifery Clinical I</a:t>
            </a:r>
            <a:endParaRPr lang="en-US" sz="2800" dirty="0">
              <a:latin typeface="Times New Roman" panose="02020603050405020304" pitchFamily="18" charset="0"/>
              <a:ea typeface="Times New Roman" panose="02020603050405020304" pitchFamily="18" charset="0"/>
            </a:endParaRPr>
          </a:p>
          <a:p>
            <a:pPr marL="1657350" lvl="3" indent="-285750">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5"/>
              </a:rPr>
              <a:t>NRSG 646 : Advanced Midwifery Clinical II</a:t>
            </a:r>
            <a:endParaRPr lang="en-US" sz="2800" dirty="0">
              <a:latin typeface="Times New Roman" panose="02020603050405020304" pitchFamily="18" charset="0"/>
              <a:ea typeface="Times New Roman" panose="02020603050405020304" pitchFamily="18" charset="0"/>
            </a:endParaRPr>
          </a:p>
          <a:p>
            <a:pPr marL="1657350" lvl="3" indent="-285750">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6"/>
              </a:rPr>
              <a:t>NRSG 647 : Advanced Midwifery Clinical III</a:t>
            </a:r>
            <a:endParaRPr lang="en-US" sz="2800" dirty="0">
              <a:latin typeface="Times New Roman" panose="02020603050405020304" pitchFamily="18" charset="0"/>
              <a:ea typeface="Times New Roman" panose="02020603050405020304" pitchFamily="18" charset="0"/>
            </a:endParaRPr>
          </a:p>
          <a:p>
            <a:pPr marL="1657350" lvl="3" indent="-285750">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7"/>
              </a:rPr>
              <a:t>NRSG 648 : Advanced Midwifery Clinical IV</a:t>
            </a:r>
            <a:endParaRPr lang="en-US" sz="2800" dirty="0">
              <a:latin typeface="Times New Roman" panose="02020603050405020304" pitchFamily="18" charset="0"/>
              <a:ea typeface="Times New Roman" panose="02020603050405020304" pitchFamily="18" charset="0"/>
            </a:endParaRPr>
          </a:p>
          <a:p>
            <a:pPr marL="1657350" lvl="3" indent="-285750">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8"/>
              </a:rPr>
              <a:t>PSPP 501 : Navigating Graduate Studies</a:t>
            </a:r>
            <a:endParaRPr lang="en-US" sz="2800" dirty="0">
              <a:latin typeface="Times New Roman" panose="02020603050405020304" pitchFamily="18" charset="0"/>
              <a:ea typeface="Times New Roman" panose="02020603050405020304" pitchFamily="18" charset="0"/>
            </a:endParaRPr>
          </a:p>
          <a:p>
            <a:pPr marL="1657350" lvl="3" indent="-285750">
              <a:spcAft>
                <a:spcPts val="750"/>
              </a:spcAft>
              <a:buFont typeface="Arial" panose="020B0604020202020204" pitchFamily="34" charset="0"/>
              <a:buChar char="•"/>
            </a:pPr>
            <a:r>
              <a:rPr lang="en-US" sz="2800" dirty="0">
                <a:solidFill>
                  <a:srgbClr val="003F7F"/>
                </a:solidFill>
                <a:effectLst/>
                <a:latin typeface="Calibri" panose="020F0502020204030204" pitchFamily="34" charset="0"/>
                <a:ea typeface="Times New Roman" panose="02020603050405020304" pitchFamily="18" charset="0"/>
                <a:hlinkClick r:id="rId9"/>
              </a:rPr>
              <a:t>STAT 500 : Applied Methods in Statistics</a:t>
            </a:r>
            <a:endParaRPr lang="en-US" sz="2800" dirty="0">
              <a:effectLst/>
              <a:latin typeface="Times New Roman" panose="02020603050405020304" pitchFamily="18" charset="0"/>
              <a:ea typeface="Times New Roman" panose="02020603050405020304" pitchFamily="18" charset="0"/>
            </a:endParaRPr>
          </a:p>
          <a:p>
            <a:endParaRPr lang="en-US" sz="2800" dirty="0"/>
          </a:p>
        </p:txBody>
      </p:sp>
    </p:spTree>
    <p:extLst>
      <p:ext uri="{BB962C8B-B14F-4D97-AF65-F5344CB8AC3E}">
        <p14:creationId xmlns:p14="http://schemas.microsoft.com/office/powerpoint/2010/main" val="2699902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0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Graduate Course Changes-First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1030014" y="1735510"/>
            <a:ext cx="10310648" cy="5416868"/>
          </a:xfrm>
          <a:prstGeom prst="rect">
            <a:avLst/>
          </a:prstGeom>
          <a:noFill/>
        </p:spPr>
        <p:txBody>
          <a:bodyPr wrap="square" rtlCol="0">
            <a:spAutoFit/>
          </a:bodyPr>
          <a:lstStyle/>
          <a:p>
            <a:pPr marL="1257300" marR="0" lvl="2" indent="-342900">
              <a:spcBef>
                <a:spcPts val="0"/>
              </a:spcBef>
              <a:spcAft>
                <a:spcPts val="750"/>
              </a:spcAft>
              <a:buFont typeface="Arial" panose="020B0604020202020204" pitchFamily="34" charset="0"/>
              <a:buChar char="•"/>
            </a:pPr>
            <a:r>
              <a:rPr lang="en-US" sz="2400" dirty="0">
                <a:solidFill>
                  <a:srgbClr val="003F7F"/>
                </a:solidFill>
                <a:effectLst/>
                <a:latin typeface="Calibri" panose="020F0502020204030204" pitchFamily="34" charset="0"/>
                <a:ea typeface="Times New Roman" panose="02020603050405020304" pitchFamily="18" charset="0"/>
                <a:hlinkClick r:id="rId3"/>
              </a:rPr>
              <a:t>NRSG 575 : Professional Paper and Project</a:t>
            </a:r>
            <a:endParaRPr lang="en-US" sz="2400" dirty="0">
              <a:effectLst/>
              <a:latin typeface="Times New Roman" panose="02020603050405020304" pitchFamily="18" charset="0"/>
              <a:ea typeface="Times New Roman" panose="02020603050405020304" pitchFamily="18" charset="0"/>
            </a:endParaRPr>
          </a:p>
          <a:p>
            <a:pPr marL="2057400" lvl="4" indent="-228600">
              <a:spcAft>
                <a:spcPts val="600"/>
              </a:spcAft>
              <a:buFont typeface="Symbol" pitchFamily="2" charset="2"/>
              <a:buChar char=""/>
            </a:pPr>
            <a:r>
              <a:rPr lang="en-US" sz="2400" dirty="0">
                <a:solidFill>
                  <a:srgbClr val="333333"/>
                </a:solidFill>
                <a:effectLst/>
                <a:latin typeface="Calibri" panose="020F0502020204030204" pitchFamily="34" charset="0"/>
                <a:ea typeface="Times New Roman" panose="02020603050405020304" pitchFamily="18" charset="0"/>
              </a:rPr>
              <a:t>Credit change from 1-4 to 2</a:t>
            </a:r>
            <a:endParaRPr lang="en-US" sz="2400" dirty="0">
              <a:effectLst/>
              <a:latin typeface="Times New Roman" panose="02020603050405020304" pitchFamily="18" charset="0"/>
              <a:ea typeface="Times New Roman" panose="02020603050405020304" pitchFamily="18" charset="0"/>
            </a:endParaRPr>
          </a:p>
          <a:p>
            <a:pPr marL="1257300" marR="0" lvl="2" indent="-342900">
              <a:spcBef>
                <a:spcPts val="0"/>
              </a:spcBef>
              <a:spcAft>
                <a:spcPts val="750"/>
              </a:spcAft>
              <a:buFont typeface="Arial" panose="020B0604020202020204" pitchFamily="34" charset="0"/>
              <a:buChar char="•"/>
            </a:pPr>
            <a:r>
              <a:rPr lang="en-US" sz="2400" dirty="0">
                <a:solidFill>
                  <a:srgbClr val="003F7F"/>
                </a:solidFill>
                <a:effectLst/>
                <a:latin typeface="Calibri" panose="020F0502020204030204" pitchFamily="34" charset="0"/>
                <a:ea typeface="Times New Roman" panose="02020603050405020304" pitchFamily="18" charset="0"/>
                <a:hlinkClick r:id="rId4"/>
              </a:rPr>
              <a:t>NRSG 604 : Evidence Based Practice I</a:t>
            </a:r>
            <a:endParaRPr lang="en-US" sz="2400" dirty="0">
              <a:effectLst/>
              <a:latin typeface="Times New Roman" panose="02020603050405020304" pitchFamily="18" charset="0"/>
              <a:ea typeface="Times New Roman" panose="02020603050405020304" pitchFamily="18" charset="0"/>
            </a:endParaRPr>
          </a:p>
          <a:p>
            <a:pPr marL="2057400" lvl="4" indent="-228600">
              <a:spcAft>
                <a:spcPts val="600"/>
              </a:spcAft>
              <a:buFont typeface="Symbol" pitchFamily="2" charset="2"/>
              <a:buChar char=""/>
            </a:pPr>
            <a:r>
              <a:rPr lang="en-US" sz="2400" dirty="0">
                <a:solidFill>
                  <a:srgbClr val="333333"/>
                </a:solidFill>
                <a:effectLst/>
                <a:latin typeface="Calibri" panose="020F0502020204030204" pitchFamily="34" charset="0"/>
                <a:ea typeface="Times New Roman" panose="02020603050405020304" pitchFamily="18" charset="0"/>
              </a:rPr>
              <a:t>Credit change from 4 to 3</a:t>
            </a:r>
            <a:endParaRPr lang="en-US" sz="2400" dirty="0">
              <a:effectLst/>
              <a:latin typeface="Times New Roman" panose="02020603050405020304" pitchFamily="18" charset="0"/>
              <a:ea typeface="Times New Roman" panose="02020603050405020304" pitchFamily="18" charset="0"/>
            </a:endParaRPr>
          </a:p>
          <a:p>
            <a:pPr marL="1257300" marR="0" lvl="2" indent="-342900">
              <a:spcBef>
                <a:spcPts val="0"/>
              </a:spcBef>
              <a:spcAft>
                <a:spcPts val="750"/>
              </a:spcAft>
              <a:buFont typeface="Arial" panose="020B0604020202020204" pitchFamily="34" charset="0"/>
              <a:buChar char="•"/>
            </a:pPr>
            <a:r>
              <a:rPr lang="en-US" sz="2400" dirty="0">
                <a:solidFill>
                  <a:srgbClr val="003F7F"/>
                </a:solidFill>
                <a:effectLst/>
                <a:latin typeface="Calibri" panose="020F0502020204030204" pitchFamily="34" charset="0"/>
                <a:ea typeface="Times New Roman" panose="02020603050405020304" pitchFamily="18" charset="0"/>
                <a:hlinkClick r:id="rId5"/>
              </a:rPr>
              <a:t>PHSX 575: Conceptual Physics for Teachers</a:t>
            </a:r>
            <a:endParaRPr lang="en-US" sz="2400" dirty="0">
              <a:effectLst/>
              <a:latin typeface="Times New Roman" panose="02020603050405020304" pitchFamily="18" charset="0"/>
              <a:ea typeface="Times New Roman" panose="02020603050405020304" pitchFamily="18" charset="0"/>
            </a:endParaRPr>
          </a:p>
          <a:p>
            <a:pPr marL="2057400" lvl="4" indent="-228600">
              <a:spcAft>
                <a:spcPts val="600"/>
              </a:spcAft>
              <a:buFont typeface="Symbol" pitchFamily="2" charset="2"/>
              <a:buChar char=""/>
            </a:pPr>
            <a:r>
              <a:rPr lang="en-US" sz="2400" dirty="0">
                <a:solidFill>
                  <a:srgbClr val="333333"/>
                </a:solidFill>
                <a:effectLst/>
                <a:latin typeface="Calibri" panose="020F0502020204030204" pitchFamily="34" charset="0"/>
                <a:ea typeface="Times New Roman" panose="02020603050405020304" pitchFamily="18" charset="0"/>
              </a:rPr>
              <a:t>Number change from 497</a:t>
            </a:r>
            <a:endParaRPr lang="en-US" sz="2400" dirty="0">
              <a:effectLst/>
              <a:latin typeface="Times New Roman" panose="02020603050405020304" pitchFamily="18" charset="0"/>
              <a:ea typeface="Times New Roman" panose="02020603050405020304" pitchFamily="18" charset="0"/>
            </a:endParaRPr>
          </a:p>
          <a:p>
            <a:pPr marL="2057400" lvl="4" indent="-228600">
              <a:spcAft>
                <a:spcPts val="600"/>
              </a:spcAft>
              <a:buFont typeface="Symbol" pitchFamily="2" charset="2"/>
              <a:buChar char=""/>
            </a:pPr>
            <a:r>
              <a:rPr lang="en-US" sz="2400" dirty="0">
                <a:solidFill>
                  <a:srgbClr val="333333"/>
                </a:solidFill>
                <a:effectLst/>
                <a:latin typeface="Calibri" panose="020F0502020204030204" pitchFamily="34" charset="0"/>
                <a:ea typeface="Times New Roman" panose="02020603050405020304" pitchFamily="18" charset="0"/>
              </a:rPr>
              <a:t>Some students are running into trouble with the 400 level course offering. Because they are graduate students, school districts and administrators are looking for 500 level courses. Plus, there is a limit on how many 400 level courses can be on a graduate Program of Study. This course is of appropriate breadth and depth to be considered a 500-level course.</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196939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0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Graduate Course Changes-First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1030014" y="1735510"/>
            <a:ext cx="10310648" cy="3313728"/>
          </a:xfrm>
          <a:prstGeom prst="rect">
            <a:avLst/>
          </a:prstGeom>
          <a:noFill/>
        </p:spPr>
        <p:txBody>
          <a:bodyPr wrap="square" rtlCol="0">
            <a:spAutoFit/>
          </a:bodyPr>
          <a:lstStyle/>
          <a:p>
            <a:pPr marL="1143000" marR="0" lvl="2" indent="-228600">
              <a:spcBef>
                <a:spcPts val="0"/>
              </a:spcBef>
              <a:spcAft>
                <a:spcPts val="750"/>
              </a:spcAft>
              <a:buFont typeface="Arial" panose="020B0604020202020204" pitchFamily="34" charset="0"/>
              <a:buChar char="•"/>
            </a:pPr>
            <a:r>
              <a:rPr lang="en-US" sz="2800" u="sng" dirty="0">
                <a:solidFill>
                  <a:srgbClr val="003F7F"/>
                </a:solidFill>
                <a:effectLst/>
                <a:latin typeface="Calibri" panose="020F0502020204030204" pitchFamily="34" charset="0"/>
                <a:ea typeface="Times New Roman" panose="02020603050405020304" pitchFamily="18" charset="0"/>
                <a:hlinkClick r:id="rId3"/>
              </a:rPr>
              <a:t>PSCI 551 : </a:t>
            </a:r>
            <a:r>
              <a:rPr lang="en-US" sz="2800" u="none" strike="noStrike" dirty="0">
                <a:solidFill>
                  <a:srgbClr val="003F7F"/>
                </a:solidFill>
                <a:effectLst/>
                <a:latin typeface="Calibri" panose="020F0502020204030204" pitchFamily="34" charset="0"/>
                <a:ea typeface="Times New Roman" panose="02020603050405020304" pitchFamily="18" charset="0"/>
                <a:hlinkClick r:id="rId3"/>
              </a:rPr>
              <a:t>Quantitative</a:t>
            </a:r>
            <a:r>
              <a:rPr lang="en-US" sz="2800" u="sng" dirty="0">
                <a:solidFill>
                  <a:srgbClr val="003F7F"/>
                </a:solidFill>
                <a:effectLst/>
                <a:latin typeface="Calibri" panose="020F0502020204030204" pitchFamily="34" charset="0"/>
                <a:ea typeface="Times New Roman" panose="02020603050405020304" pitchFamily="18" charset="0"/>
                <a:hlinkClick r:id="rId3"/>
              </a:rPr>
              <a:t> Research Methods</a:t>
            </a:r>
            <a:endParaRPr lang="en-US" sz="2800" dirty="0">
              <a:effectLst/>
              <a:latin typeface="Times New Roman" panose="02020603050405020304" pitchFamily="18" charset="0"/>
              <a:ea typeface="Times New Roman" panose="02020603050405020304" pitchFamily="18" charset="0"/>
            </a:endParaRPr>
          </a:p>
          <a:p>
            <a:pPr marL="2057400" lvl="4" indent="-228600">
              <a:spcAft>
                <a:spcPts val="600"/>
              </a:spcAft>
              <a:buFont typeface="Symbol" pitchFamily="2" charset="2"/>
              <a:buChar char=""/>
            </a:pPr>
            <a:r>
              <a:rPr lang="en-US" sz="2800" dirty="0">
                <a:solidFill>
                  <a:srgbClr val="333333"/>
                </a:solidFill>
                <a:effectLst/>
                <a:latin typeface="Calibri" panose="020F0502020204030204" pitchFamily="34" charset="0"/>
                <a:ea typeface="Times New Roman" panose="02020603050405020304" pitchFamily="18" charset="0"/>
              </a:rPr>
              <a:t>Title change from Research Methods for Public Administrators</a:t>
            </a:r>
            <a:endParaRPr lang="en-US" sz="28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750"/>
              </a:spcAft>
              <a:buFont typeface="Arial" panose="020B0604020202020204" pitchFamily="34" charset="0"/>
              <a:buChar char="•"/>
            </a:pPr>
            <a:r>
              <a:rPr lang="en-US" sz="2800" u="none" strike="noStrike" dirty="0">
                <a:solidFill>
                  <a:srgbClr val="003F7F"/>
                </a:solidFill>
                <a:effectLst/>
                <a:latin typeface="Calibri" panose="020F0502020204030204" pitchFamily="34" charset="0"/>
                <a:ea typeface="Times New Roman" panose="02020603050405020304" pitchFamily="18" charset="0"/>
                <a:hlinkClick r:id="rId4"/>
              </a:rPr>
              <a:t>SFBS 552 : State of the</a:t>
            </a:r>
            <a:r>
              <a:rPr lang="en-US" sz="2800" dirty="0">
                <a:solidFill>
                  <a:srgbClr val="333333"/>
                </a:solidFill>
                <a:effectLst/>
                <a:latin typeface="Calibri" panose="020F0502020204030204" pitchFamily="34" charset="0"/>
                <a:ea typeface="Times New Roman" panose="02020603050405020304" pitchFamily="18" charset="0"/>
              </a:rPr>
              <a:t> </a:t>
            </a:r>
            <a:r>
              <a:rPr lang="en-US" sz="2800" u="none" strike="noStrike" dirty="0">
                <a:solidFill>
                  <a:srgbClr val="003F7F"/>
                </a:solidFill>
                <a:effectLst/>
                <a:latin typeface="Calibri" panose="020F0502020204030204" pitchFamily="34" charset="0"/>
                <a:ea typeface="Times New Roman" panose="02020603050405020304" pitchFamily="18" charset="0"/>
                <a:hlinkClick r:id="rId4"/>
              </a:rPr>
              <a:t>Food Environment</a:t>
            </a:r>
            <a:r>
              <a:rPr lang="en-US" sz="2800" dirty="0">
                <a:solidFill>
                  <a:srgbClr val="333333"/>
                </a:solidFill>
                <a:effectLst/>
                <a:latin typeface="Calibri" panose="020F050202020403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2057400" lvl="4" indent="-228600">
              <a:spcAft>
                <a:spcPts val="600"/>
              </a:spcAft>
              <a:buFont typeface="Symbol" pitchFamily="2" charset="2"/>
              <a:buChar char=""/>
            </a:pPr>
            <a:r>
              <a:rPr lang="en-US" sz="2800" dirty="0">
                <a:solidFill>
                  <a:srgbClr val="333333"/>
                </a:solidFill>
                <a:effectLst/>
                <a:latin typeface="Calibri" panose="020F0502020204030204" pitchFamily="34" charset="0"/>
                <a:ea typeface="Times New Roman" panose="02020603050405020304" pitchFamily="18" charset="0"/>
              </a:rPr>
              <a:t>Title change from  State of the Environment: Policy, Management, and Practice</a:t>
            </a:r>
            <a:endParaRPr lang="en-US" sz="2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88326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0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Graduate Course Changes-Second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1030014" y="1735510"/>
            <a:ext cx="10310648" cy="2954655"/>
          </a:xfrm>
          <a:prstGeom prst="rect">
            <a:avLst/>
          </a:prstGeom>
          <a:noFill/>
        </p:spPr>
        <p:txBody>
          <a:bodyPr wrap="square" rtlCol="0">
            <a:spAutoFit/>
          </a:bodyPr>
          <a:lstStyle/>
          <a:p>
            <a:pPr marL="457200" indent="-457200" algn="l">
              <a:buFont typeface="Arial" panose="020B0604020202020204" pitchFamily="34" charset="0"/>
              <a:buChar char="•"/>
            </a:pPr>
            <a:r>
              <a:rPr lang="en-US" sz="2800" b="0" i="0" u="sng" strike="noStrike" dirty="0">
                <a:solidFill>
                  <a:srgbClr val="052F52"/>
                </a:solidFill>
                <a:effectLst/>
                <a:latin typeface="Open Sans" panose="020B0606030504020204" pitchFamily="34" charset="0"/>
                <a:hlinkClick r:id="rId3"/>
              </a:rPr>
              <a:t>HDCO 550 : Counseling Research and Evaluation</a:t>
            </a:r>
            <a:endParaRPr lang="en-US" sz="2800" b="0" i="0" u="none" strike="noStrike"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sz="2800" b="0" i="0" u="none" strike="noStrike" dirty="0">
                <a:solidFill>
                  <a:srgbClr val="333333"/>
                </a:solidFill>
                <a:effectLst/>
                <a:latin typeface="Open Sans" panose="020B0606030504020204" pitchFamily="34" charset="0"/>
              </a:rPr>
              <a:t>Credit change from 2 to 3</a:t>
            </a:r>
          </a:p>
          <a:p>
            <a:pPr marL="457200" indent="-457200" algn="l">
              <a:buFont typeface="Arial" panose="020B0604020202020204" pitchFamily="34" charset="0"/>
              <a:buChar char="•"/>
            </a:pPr>
            <a:r>
              <a:rPr lang="en-US" sz="2800" b="0" i="0" u="sng" strike="noStrike" dirty="0">
                <a:solidFill>
                  <a:srgbClr val="003F7F"/>
                </a:solidFill>
                <a:effectLst/>
                <a:latin typeface="Open Sans" panose="020B0606030504020204" pitchFamily="34" charset="0"/>
                <a:hlinkClick r:id="rId3"/>
              </a:rPr>
              <a:t>MSSE 503 : Integrating Literature into the Biology/Life Science Classroom</a:t>
            </a:r>
            <a:endParaRPr lang="en-US" sz="2800" b="0" i="0" u="none" strike="noStrike" dirty="0">
              <a:solidFill>
                <a:srgbClr val="333333"/>
              </a:solidFill>
              <a:effectLst/>
              <a:latin typeface="Open Sans" panose="020B0606030504020204" pitchFamily="34" charset="0"/>
            </a:endParaRPr>
          </a:p>
          <a:p>
            <a:pPr marL="914400" lvl="1" indent="-457200" algn="l">
              <a:buFont typeface="Arial" panose="020B0604020202020204" pitchFamily="34" charset="0"/>
              <a:buChar char="•"/>
            </a:pPr>
            <a:r>
              <a:rPr lang="en-US" sz="2800" b="0" i="0" u="none" strike="noStrike" dirty="0">
                <a:solidFill>
                  <a:srgbClr val="333333"/>
                </a:solidFill>
                <a:effectLst/>
                <a:latin typeface="Open Sans" panose="020B0606030504020204" pitchFamily="34" charset="0"/>
              </a:rPr>
              <a:t>Title changed </a:t>
            </a:r>
            <a:r>
              <a:rPr lang="en-US" sz="2800" b="0" i="0" u="none" strike="noStrike" dirty="0" err="1">
                <a:solidFill>
                  <a:srgbClr val="333333"/>
                </a:solidFill>
                <a:effectLst/>
                <a:latin typeface="Open Sans" panose="020B0606030504020204" pitchFamily="34" charset="0"/>
              </a:rPr>
              <a:t>fromMSSE</a:t>
            </a:r>
            <a:r>
              <a:rPr lang="en-US" sz="2800" b="0" i="0" u="none" strike="noStrike" dirty="0">
                <a:solidFill>
                  <a:srgbClr val="333333"/>
                </a:solidFill>
                <a:effectLst/>
                <a:latin typeface="Open Sans" panose="020B0606030504020204" pitchFamily="34" charset="0"/>
              </a:rPr>
              <a:t> 503 : Integrating Literature into the Science Classroom</a:t>
            </a:r>
          </a:p>
          <a:p>
            <a:endParaRPr lang="en-US" dirty="0"/>
          </a:p>
        </p:txBody>
      </p:sp>
    </p:spTree>
    <p:extLst>
      <p:ext uri="{BB962C8B-B14F-4D97-AF65-F5344CB8AC3E}">
        <p14:creationId xmlns:p14="http://schemas.microsoft.com/office/powerpoint/2010/main" val="3411383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1049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Graduate Course </a:t>
            </a:r>
            <a:r>
              <a:rPr lang="en-US" sz="4000" dirty="0" err="1"/>
              <a:t>Inactivations</a:t>
            </a:r>
            <a:r>
              <a:rPr lang="en-US" sz="4000" dirty="0"/>
              <a:t>-First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1030014" y="1735510"/>
            <a:ext cx="10310648" cy="2092881"/>
          </a:xfrm>
          <a:prstGeom prst="rect">
            <a:avLst/>
          </a:prstGeom>
          <a:noFill/>
        </p:spPr>
        <p:txBody>
          <a:bodyPr wrap="square" rtlCol="0">
            <a:spAutoFit/>
          </a:bodyPr>
          <a:lstStyle/>
          <a:p>
            <a:pPr marL="285750" indent="-285750" algn="l">
              <a:buFont typeface="Arial" panose="020B0604020202020204" pitchFamily="34" charset="0"/>
              <a:buChar char="•"/>
            </a:pPr>
            <a:r>
              <a:rPr lang="en-US" sz="2800" b="0" i="0" u="sng" strike="noStrike" dirty="0">
                <a:solidFill>
                  <a:srgbClr val="003F7F"/>
                </a:solidFill>
                <a:effectLst/>
                <a:hlinkClick r:id="rId3"/>
              </a:rPr>
              <a:t>ECNS 575 : Professional Paper and Project</a:t>
            </a:r>
            <a:endParaRPr lang="en-US" sz="2800" b="0" i="0" u="none" strike="noStrike" dirty="0">
              <a:solidFill>
                <a:srgbClr val="333333"/>
              </a:solidFill>
              <a:effectLst/>
            </a:endParaRPr>
          </a:p>
          <a:p>
            <a:pPr marL="742950" lvl="1" indent="-285750" algn="l">
              <a:buFont typeface="Arial" panose="020B0604020202020204" pitchFamily="34" charset="0"/>
              <a:buChar char="•"/>
            </a:pPr>
            <a:r>
              <a:rPr lang="en-US" sz="2800" b="0" i="0" u="none" strike="noStrike" dirty="0">
                <a:solidFill>
                  <a:srgbClr val="333333"/>
                </a:solidFill>
                <a:effectLst/>
              </a:rPr>
              <a:t>This graduate program option is no longer available. Thus, the professional paper course is obsolete. This option was only used by 1 student since its inception over 30 years ago.</a:t>
            </a:r>
          </a:p>
          <a:p>
            <a:endParaRPr lang="en-US" dirty="0"/>
          </a:p>
        </p:txBody>
      </p:sp>
    </p:spTree>
    <p:extLst>
      <p:ext uri="{BB962C8B-B14F-4D97-AF65-F5344CB8AC3E}">
        <p14:creationId xmlns:p14="http://schemas.microsoft.com/office/powerpoint/2010/main" val="2231275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1049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Graduate Course </a:t>
            </a:r>
            <a:r>
              <a:rPr lang="en-US" sz="4000" dirty="0" err="1"/>
              <a:t>Inactivations</a:t>
            </a:r>
            <a:r>
              <a:rPr lang="en-US" sz="4000" dirty="0"/>
              <a:t>-Second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1030014" y="1735510"/>
            <a:ext cx="10310648" cy="3313728"/>
          </a:xfrm>
          <a:prstGeom prst="rect">
            <a:avLst/>
          </a:prstGeom>
          <a:noFill/>
        </p:spPr>
        <p:txBody>
          <a:bodyPr wrap="square" rtlCol="0">
            <a:spAutoFit/>
          </a:bodyPr>
          <a:lstStyle/>
          <a:p>
            <a:pPr marR="0" lvl="2">
              <a:spcBef>
                <a:spcPts val="0"/>
              </a:spcBef>
              <a:spcAft>
                <a:spcPts val="750"/>
              </a:spcAft>
            </a:pPr>
            <a:r>
              <a:rPr lang="en-US" sz="2800" dirty="0">
                <a:solidFill>
                  <a:srgbClr val="003F7F"/>
                </a:solidFill>
                <a:effectLst/>
                <a:ea typeface="Times New Roman" panose="02020603050405020304" pitchFamily="18" charset="0"/>
                <a:hlinkClick r:id="rId3"/>
              </a:rPr>
              <a:t>M 571 : Principles of Action Research in Mathematics Education</a:t>
            </a:r>
            <a:endParaRPr lang="en-US" sz="3200" dirty="0">
              <a:effectLst/>
              <a:ea typeface="Times New Roman" panose="02020603050405020304" pitchFamily="18" charset="0"/>
            </a:endParaRPr>
          </a:p>
          <a:p>
            <a:pPr marR="0" lvl="3">
              <a:spcBef>
                <a:spcPts val="0"/>
              </a:spcBef>
              <a:spcAft>
                <a:spcPts val="600"/>
              </a:spcAft>
            </a:pPr>
            <a:r>
              <a:rPr lang="en-US" sz="2800" dirty="0">
                <a:solidFill>
                  <a:srgbClr val="333333"/>
                </a:solidFill>
                <a:effectLst/>
                <a:ea typeface="Times New Roman" panose="02020603050405020304" pitchFamily="18" charset="0"/>
              </a:rPr>
              <a:t>Course has not been offered in over a decade. Students instead take M 577.</a:t>
            </a:r>
            <a:endParaRPr lang="en-US" sz="3200" dirty="0">
              <a:effectLst/>
              <a:ea typeface="Times New Roman" panose="02020603050405020304" pitchFamily="18" charset="0"/>
            </a:endParaRPr>
          </a:p>
          <a:p>
            <a:pPr marR="0" lvl="2">
              <a:spcBef>
                <a:spcPts val="0"/>
              </a:spcBef>
              <a:spcAft>
                <a:spcPts val="750"/>
              </a:spcAft>
            </a:pPr>
            <a:r>
              <a:rPr lang="en-US" sz="2800" dirty="0">
                <a:solidFill>
                  <a:srgbClr val="003F7F"/>
                </a:solidFill>
                <a:effectLst/>
                <a:ea typeface="Times New Roman" panose="02020603050405020304" pitchFamily="18" charset="0"/>
                <a:hlinkClick r:id="rId4"/>
              </a:rPr>
              <a:t>M 572 : Investigating Problems in Mathematics Education</a:t>
            </a:r>
            <a:endParaRPr lang="en-US" sz="3200" dirty="0">
              <a:effectLst/>
              <a:ea typeface="Times New Roman" panose="02020603050405020304" pitchFamily="18" charset="0"/>
            </a:endParaRPr>
          </a:p>
          <a:p>
            <a:pPr marR="0" lvl="3">
              <a:spcBef>
                <a:spcPts val="0"/>
              </a:spcBef>
              <a:spcAft>
                <a:spcPts val="600"/>
              </a:spcAft>
            </a:pPr>
            <a:r>
              <a:rPr lang="en-US" sz="2800" dirty="0">
                <a:solidFill>
                  <a:srgbClr val="333333"/>
                </a:solidFill>
                <a:effectLst/>
                <a:ea typeface="Times New Roman" panose="02020603050405020304" pitchFamily="18" charset="0"/>
              </a:rPr>
              <a:t>Course has not been offered in over a decade. Students now take M 577 instead</a:t>
            </a:r>
            <a:r>
              <a:rPr lang="en-US" sz="1100" dirty="0">
                <a:solidFill>
                  <a:srgbClr val="333333"/>
                </a:solidFill>
                <a:effectLst/>
                <a:ea typeface="Times New Roman" panose="02020603050405020304" pitchFamily="18" charset="0"/>
              </a:rPr>
              <a:t>.</a:t>
            </a:r>
            <a:endParaRPr lang="en-US" sz="12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309385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0"/>
            <a:ext cx="12192000" cy="6858000"/>
          </a:xfrm>
          <a:effectLst>
            <a:outerShdw blurRad="50800" dist="50800" dir="5400000" algn="ctr" rotWithShape="0">
              <a:srgbClr val="000000">
                <a:alpha val="91000"/>
              </a:srgbClr>
            </a:outerShdw>
          </a:effectLst>
        </p:spPr>
      </p:pic>
      <p:sp>
        <p:nvSpPr>
          <p:cNvPr id="8" name="TextBox 7">
            <a:extLst>
              <a:ext uri="{FF2B5EF4-FFF2-40B4-BE49-F238E27FC236}">
                <a16:creationId xmlns:a16="http://schemas.microsoft.com/office/drawing/2014/main" id="{00C6ED5C-2857-4444-88C0-83C03517A795}"/>
              </a:ext>
            </a:extLst>
          </p:cNvPr>
          <p:cNvSpPr txBox="1"/>
          <p:nvPr/>
        </p:nvSpPr>
        <p:spPr>
          <a:xfrm>
            <a:off x="872218" y="454015"/>
            <a:ext cx="10005579" cy="707886"/>
          </a:xfrm>
          <a:prstGeom prst="rect">
            <a:avLst/>
          </a:prstGeom>
          <a:noFill/>
        </p:spPr>
        <p:txBody>
          <a:bodyPr wrap="square" rtlCol="0">
            <a:spAutoFit/>
          </a:bodyPr>
          <a:lstStyle/>
          <a:p>
            <a:pPr algn="ctr"/>
            <a:r>
              <a:rPr lang="en-US" sz="4000" b="1" dirty="0"/>
              <a:t>Agenda</a:t>
            </a:r>
          </a:p>
        </p:txBody>
      </p:sp>
      <p:sp>
        <p:nvSpPr>
          <p:cNvPr id="9" name="TextBox 8">
            <a:extLst>
              <a:ext uri="{FF2B5EF4-FFF2-40B4-BE49-F238E27FC236}">
                <a16:creationId xmlns:a16="http://schemas.microsoft.com/office/drawing/2014/main" id="{07064C5C-6F7B-1740-802E-F415A4FBF6C9}"/>
              </a:ext>
            </a:extLst>
          </p:cNvPr>
          <p:cNvSpPr txBox="1"/>
          <p:nvPr/>
        </p:nvSpPr>
        <p:spPr>
          <a:xfrm>
            <a:off x="2018111" y="1655073"/>
            <a:ext cx="7151121"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t>Approval of Minutes</a:t>
            </a:r>
          </a:p>
          <a:p>
            <a:pPr marL="285750" indent="-285750">
              <a:buFont typeface="Arial" panose="020B0604020202020204" pitchFamily="34" charset="0"/>
              <a:buChar char="•"/>
            </a:pPr>
            <a:r>
              <a:rPr lang="en-US" sz="3600" dirty="0"/>
              <a:t>Information Updates</a:t>
            </a:r>
          </a:p>
          <a:p>
            <a:pPr marL="285750" indent="-285750">
              <a:buFont typeface="Arial" panose="020B0604020202020204" pitchFamily="34" charset="0"/>
              <a:buChar char="•"/>
            </a:pPr>
            <a:r>
              <a:rPr lang="en-US" sz="3600" dirty="0"/>
              <a:t>New Business</a:t>
            </a:r>
          </a:p>
          <a:p>
            <a:pPr marL="285750" indent="-285750">
              <a:buFont typeface="Arial" panose="020B0604020202020204" pitchFamily="34" charset="0"/>
              <a:buChar char="•"/>
            </a:pPr>
            <a:r>
              <a:rPr lang="en-US" sz="3600" dirty="0"/>
              <a:t>Courses and Programs</a:t>
            </a:r>
          </a:p>
          <a:p>
            <a:pPr marL="285750" indent="-285750">
              <a:buFont typeface="Arial" panose="020B0604020202020204" pitchFamily="34" charset="0"/>
              <a:buChar char="•"/>
            </a:pPr>
            <a:r>
              <a:rPr lang="en-US" sz="3600" dirty="0"/>
              <a:t>Senator’s Open Discussion</a:t>
            </a:r>
          </a:p>
          <a:p>
            <a:pPr marL="336550" lvl="1" indent="-336550">
              <a:buFont typeface="Arial" panose="020B0604020202020204" pitchFamily="34" charset="0"/>
              <a:buChar char="•"/>
            </a:pPr>
            <a:r>
              <a:rPr lang="en-US" sz="3600" dirty="0"/>
              <a:t>Public Comment</a:t>
            </a:r>
          </a:p>
          <a:p>
            <a:pPr marL="336550" lvl="1" indent="-336550">
              <a:buFont typeface="Arial" panose="020B0604020202020204" pitchFamily="34" charset="0"/>
              <a:buChar char="•"/>
            </a:pPr>
            <a:r>
              <a:rPr lang="en-US" sz="3600" dirty="0"/>
              <a:t>Executive Session</a:t>
            </a:r>
          </a:p>
          <a:p>
            <a:pPr marL="285750" indent="-285750">
              <a:buFont typeface="Arial" panose="020B0604020202020204" pitchFamily="34" charset="0"/>
              <a:buChar char="•"/>
            </a:pPr>
            <a:r>
              <a:rPr lang="en-US" sz="3600" dirty="0"/>
              <a:t>Adjourn</a:t>
            </a:r>
          </a:p>
        </p:txBody>
      </p:sp>
    </p:spTree>
    <p:extLst>
      <p:ext uri="{BB962C8B-B14F-4D97-AF65-F5344CB8AC3E}">
        <p14:creationId xmlns:p14="http://schemas.microsoft.com/office/powerpoint/2010/main" val="1356749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10510" y="10533"/>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Graduate Programs-First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1455236" y="1903675"/>
            <a:ext cx="10310648" cy="4678204"/>
          </a:xfrm>
          <a:prstGeom prst="rect">
            <a:avLst/>
          </a:prstGeom>
          <a:noFill/>
        </p:spPr>
        <p:txBody>
          <a:bodyPr wrap="square" rtlCol="0">
            <a:spAutoFit/>
          </a:bodyPr>
          <a:lstStyle/>
          <a:p>
            <a:pPr marL="457200" indent="-457200" algn="l">
              <a:buFont typeface="Arial" panose="020B0604020202020204" pitchFamily="34" charset="0"/>
              <a:buChar char="•"/>
            </a:pPr>
            <a:r>
              <a:rPr lang="en-US" sz="2800" b="0" i="0" u="sng" strike="noStrike" dirty="0">
                <a:solidFill>
                  <a:srgbClr val="003F7F"/>
                </a:solidFill>
                <a:effectLst/>
                <a:hlinkClick r:id="rId3"/>
              </a:rPr>
              <a:t>CTCO-CERT : Chemistry Teaching</a:t>
            </a:r>
            <a:endParaRPr lang="en-US" sz="2800" b="0" i="0" u="sng" strike="noStrike" dirty="0">
              <a:solidFill>
                <a:srgbClr val="003F7F"/>
              </a:solidFill>
              <a:effectLst/>
            </a:endParaRPr>
          </a:p>
          <a:p>
            <a:pPr marL="457200" indent="-457200" algn="l">
              <a:buFont typeface="Arial" panose="020B0604020202020204" pitchFamily="34" charset="0"/>
              <a:buChar char="•"/>
            </a:pPr>
            <a:endParaRPr lang="en-US" sz="2800" b="0" i="0" u="none" strike="noStrike" dirty="0">
              <a:solidFill>
                <a:srgbClr val="333333"/>
              </a:solidFill>
              <a:effectLst/>
            </a:endParaRPr>
          </a:p>
          <a:p>
            <a:pPr marL="457200" indent="-457200" algn="l">
              <a:buFont typeface="Arial" panose="020B0604020202020204" pitchFamily="34" charset="0"/>
              <a:buChar char="•"/>
            </a:pPr>
            <a:r>
              <a:rPr lang="en-US" sz="2800" b="0" i="0" u="sng" strike="noStrike" dirty="0">
                <a:solidFill>
                  <a:srgbClr val="003F7F"/>
                </a:solidFill>
                <a:effectLst/>
                <a:hlinkClick r:id="rId4"/>
              </a:rPr>
              <a:t>ELTO-CERT : Elementary Science Teaching</a:t>
            </a:r>
            <a:endParaRPr lang="en-US" sz="2800" b="0" i="0" u="sng" strike="noStrike" dirty="0">
              <a:solidFill>
                <a:srgbClr val="003F7F"/>
              </a:solidFill>
              <a:effectLst/>
            </a:endParaRPr>
          </a:p>
          <a:p>
            <a:pPr marL="457200" indent="-457200" algn="l">
              <a:buFont typeface="Arial" panose="020B0604020202020204" pitchFamily="34" charset="0"/>
              <a:buChar char="•"/>
            </a:pPr>
            <a:endParaRPr lang="en-US" sz="2800" b="0" i="0" u="none" strike="noStrike" dirty="0">
              <a:solidFill>
                <a:srgbClr val="333333"/>
              </a:solidFill>
              <a:effectLst/>
            </a:endParaRPr>
          </a:p>
          <a:p>
            <a:pPr marL="457200" indent="-457200" algn="l">
              <a:buFont typeface="Arial" panose="020B0604020202020204" pitchFamily="34" charset="0"/>
              <a:buChar char="•"/>
            </a:pPr>
            <a:r>
              <a:rPr lang="en-US" sz="2800" b="0" i="0" u="sng" strike="noStrike" dirty="0">
                <a:solidFill>
                  <a:srgbClr val="003F7F"/>
                </a:solidFill>
                <a:effectLst/>
                <a:hlinkClick r:id="rId5"/>
              </a:rPr>
              <a:t>ESTO-CERT : Earth Science Teaching</a:t>
            </a:r>
            <a:endParaRPr lang="en-US" sz="2800" b="0" i="0" u="sng" strike="noStrike" dirty="0">
              <a:solidFill>
                <a:srgbClr val="003F7F"/>
              </a:solidFill>
              <a:effectLst/>
            </a:endParaRPr>
          </a:p>
          <a:p>
            <a:pPr marL="457200" indent="-457200" algn="l">
              <a:buFont typeface="Arial" panose="020B0604020202020204" pitchFamily="34" charset="0"/>
              <a:buChar char="•"/>
            </a:pPr>
            <a:endParaRPr lang="en-US" sz="2800" b="0" i="0" u="none" strike="noStrike" dirty="0">
              <a:solidFill>
                <a:srgbClr val="333333"/>
              </a:solidFill>
              <a:effectLst/>
            </a:endParaRPr>
          </a:p>
          <a:p>
            <a:pPr marL="457200" indent="-457200" algn="l">
              <a:buFont typeface="Arial" panose="020B0604020202020204" pitchFamily="34" charset="0"/>
              <a:buChar char="•"/>
            </a:pPr>
            <a:r>
              <a:rPr lang="en-US" sz="2800" b="0" i="0" u="sng" strike="noStrike" dirty="0">
                <a:solidFill>
                  <a:srgbClr val="003F7F"/>
                </a:solidFill>
                <a:effectLst/>
                <a:hlinkClick r:id="rId6"/>
              </a:rPr>
              <a:t>LSTO-CERT : Life Science Teaching</a:t>
            </a:r>
            <a:endParaRPr lang="en-US" sz="2800" b="0" i="0" u="sng" strike="noStrike" dirty="0">
              <a:solidFill>
                <a:srgbClr val="003F7F"/>
              </a:solidFill>
              <a:effectLst/>
            </a:endParaRPr>
          </a:p>
          <a:p>
            <a:pPr marL="457200" indent="-457200" algn="l">
              <a:buFont typeface="Arial" panose="020B0604020202020204" pitchFamily="34" charset="0"/>
              <a:buChar char="•"/>
            </a:pPr>
            <a:endParaRPr lang="en-US" sz="2800" b="0" i="0" u="none" strike="noStrike" dirty="0">
              <a:solidFill>
                <a:srgbClr val="333333"/>
              </a:solidFill>
              <a:effectLst/>
            </a:endParaRPr>
          </a:p>
          <a:p>
            <a:pPr marL="457200" indent="-457200" algn="l">
              <a:buFont typeface="Arial" panose="020B0604020202020204" pitchFamily="34" charset="0"/>
              <a:buChar char="•"/>
            </a:pPr>
            <a:r>
              <a:rPr lang="en-US" sz="2800" b="0" i="0" u="sng" strike="noStrike" dirty="0">
                <a:solidFill>
                  <a:srgbClr val="003F7F"/>
                </a:solidFill>
                <a:effectLst/>
                <a:hlinkClick r:id="rId7"/>
              </a:rPr>
              <a:t>PTCO-CER : Physics Teaching</a:t>
            </a:r>
            <a:endParaRPr lang="en-US" sz="2800" b="0" i="0" u="none" strike="noStrike" dirty="0">
              <a:solidFill>
                <a:srgbClr val="333333"/>
              </a:solidFill>
              <a:effectLst/>
            </a:endParaRPr>
          </a:p>
          <a:p>
            <a:br>
              <a:rPr lang="en-US" sz="2800" dirty="0"/>
            </a:br>
            <a:endParaRPr lang="en-US" dirty="0"/>
          </a:p>
        </p:txBody>
      </p:sp>
    </p:spTree>
    <p:extLst>
      <p:ext uri="{BB962C8B-B14F-4D97-AF65-F5344CB8AC3E}">
        <p14:creationId xmlns:p14="http://schemas.microsoft.com/office/powerpoint/2010/main" val="1544410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10487"/>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Graduate Programs-Second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1455236" y="1903675"/>
            <a:ext cx="10310648" cy="800219"/>
          </a:xfrm>
          <a:prstGeom prst="rect">
            <a:avLst/>
          </a:prstGeom>
          <a:noFill/>
        </p:spPr>
        <p:txBody>
          <a:bodyPr wrap="square" rtlCol="0">
            <a:spAutoFit/>
          </a:bodyPr>
          <a:lstStyle/>
          <a:p>
            <a:pPr algn="l"/>
            <a:r>
              <a:rPr lang="en-US" sz="2800" b="0" i="0" u="sng" strike="noStrike" dirty="0">
                <a:solidFill>
                  <a:srgbClr val="003F7F"/>
                </a:solidFill>
                <a:effectLst/>
                <a:latin typeface="Open Sans" panose="020B0606030504020204" pitchFamily="34" charset="0"/>
                <a:hlinkClick r:id="rId3"/>
              </a:rPr>
              <a:t>DNMW-DNP : Doctor of Nursing Practice - Nurse Midwife</a:t>
            </a:r>
            <a:endParaRPr lang="en-US" sz="2800" b="0" i="0" u="none" strike="noStrike" dirty="0">
              <a:solidFill>
                <a:srgbClr val="333333"/>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537381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10487"/>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Graduate Program Changes-Second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2169939" y="1809082"/>
            <a:ext cx="10310648" cy="800219"/>
          </a:xfrm>
          <a:prstGeom prst="rect">
            <a:avLst/>
          </a:prstGeom>
          <a:noFill/>
        </p:spPr>
        <p:txBody>
          <a:bodyPr wrap="square" rtlCol="0">
            <a:spAutoFit/>
          </a:bodyPr>
          <a:lstStyle/>
          <a:p>
            <a:r>
              <a:rPr lang="en-US" sz="2800" b="0" i="0" u="sng" strike="noStrike" dirty="0">
                <a:solidFill>
                  <a:srgbClr val="003F7F"/>
                </a:solidFill>
                <a:effectLst/>
                <a:latin typeface="Open Sans" panose="020B0606030504020204" pitchFamily="34" charset="0"/>
                <a:hlinkClick r:id="rId3"/>
              </a:rPr>
              <a:t>SCNS-MED : School Counseling</a:t>
            </a:r>
            <a:endParaRPr lang="en-US" sz="2800" b="0" i="0" u="none" strike="noStrike" dirty="0">
              <a:solidFill>
                <a:srgbClr val="333333"/>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2519228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3">
            <a:alphaModFix amt="21000"/>
          </a:blip>
          <a:stretch>
            <a:fillRect/>
          </a:stretch>
        </p:blipFill>
        <p:spPr>
          <a:xfrm>
            <a:off x="0" y="-57472"/>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745787" y="689205"/>
            <a:ext cx="10700426" cy="769441"/>
          </a:xfrm>
          <a:prstGeom prst="rect">
            <a:avLst/>
          </a:prstGeom>
          <a:noFill/>
        </p:spPr>
        <p:txBody>
          <a:bodyPr wrap="square" rtlCol="0">
            <a:spAutoFit/>
          </a:bodyPr>
          <a:lstStyle/>
          <a:p>
            <a:pPr lvl="0" algn="ctr"/>
            <a:r>
              <a:rPr lang="en-US" sz="4400" dirty="0"/>
              <a:t>Old Business</a:t>
            </a:r>
          </a:p>
        </p:txBody>
      </p:sp>
      <p:sp>
        <p:nvSpPr>
          <p:cNvPr id="2" name="TextBox 1">
            <a:extLst>
              <a:ext uri="{FF2B5EF4-FFF2-40B4-BE49-F238E27FC236}">
                <a16:creationId xmlns:a16="http://schemas.microsoft.com/office/drawing/2014/main" id="{B00C5ED5-67AA-DA01-AB4F-7A14EF343D7C}"/>
              </a:ext>
            </a:extLst>
          </p:cNvPr>
          <p:cNvSpPr txBox="1"/>
          <p:nvPr/>
        </p:nvSpPr>
        <p:spPr>
          <a:xfrm>
            <a:off x="1587062" y="2238703"/>
            <a:ext cx="9228083" cy="830997"/>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endParaRPr lang="en-US" sz="2400" dirty="0"/>
          </a:p>
        </p:txBody>
      </p:sp>
      <p:sp>
        <p:nvSpPr>
          <p:cNvPr id="3" name="TextBox 2">
            <a:extLst>
              <a:ext uri="{FF2B5EF4-FFF2-40B4-BE49-F238E27FC236}">
                <a16:creationId xmlns:a16="http://schemas.microsoft.com/office/drawing/2014/main" id="{EE6EFA2D-0D85-12F8-6F20-2EF9CD9104FF}"/>
              </a:ext>
            </a:extLst>
          </p:cNvPr>
          <p:cNvSpPr txBox="1"/>
          <p:nvPr/>
        </p:nvSpPr>
        <p:spPr>
          <a:xfrm>
            <a:off x="2375338" y="3031672"/>
            <a:ext cx="7273159" cy="584775"/>
          </a:xfrm>
          <a:prstGeom prst="rect">
            <a:avLst/>
          </a:prstGeom>
          <a:noFill/>
        </p:spPr>
        <p:txBody>
          <a:bodyPr wrap="square" rtlCol="0">
            <a:spAutoFit/>
          </a:bodyPr>
          <a:lstStyle/>
          <a:p>
            <a:r>
              <a:rPr lang="en-US" sz="3200" dirty="0"/>
              <a:t>Faculty Senate Leadership for Spring 2023</a:t>
            </a:r>
          </a:p>
        </p:txBody>
      </p:sp>
    </p:spTree>
    <p:extLst>
      <p:ext uri="{BB962C8B-B14F-4D97-AF65-F5344CB8AC3E}">
        <p14:creationId xmlns:p14="http://schemas.microsoft.com/office/powerpoint/2010/main" val="4035466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57472"/>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857599" y="2400607"/>
            <a:ext cx="10700426" cy="769441"/>
          </a:xfrm>
          <a:prstGeom prst="rect">
            <a:avLst/>
          </a:prstGeom>
          <a:noFill/>
        </p:spPr>
        <p:txBody>
          <a:bodyPr wrap="square" rtlCol="0">
            <a:spAutoFit/>
          </a:bodyPr>
          <a:lstStyle/>
          <a:p>
            <a:pPr lvl="0" algn="ctr"/>
            <a:r>
              <a:rPr lang="en-US" sz="4400" dirty="0"/>
              <a:t>Senate Open Discussion</a:t>
            </a:r>
          </a:p>
        </p:txBody>
      </p:sp>
    </p:spTree>
    <p:extLst>
      <p:ext uri="{BB962C8B-B14F-4D97-AF65-F5344CB8AC3E}">
        <p14:creationId xmlns:p14="http://schemas.microsoft.com/office/powerpoint/2010/main" val="4100790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458205" y="2736938"/>
            <a:ext cx="10700426" cy="769441"/>
          </a:xfrm>
          <a:prstGeom prst="rect">
            <a:avLst/>
          </a:prstGeom>
          <a:noFill/>
        </p:spPr>
        <p:txBody>
          <a:bodyPr wrap="square" rtlCol="0">
            <a:spAutoFit/>
          </a:bodyPr>
          <a:lstStyle/>
          <a:p>
            <a:pPr lvl="0" algn="ctr"/>
            <a:r>
              <a:rPr lang="en-US" sz="4400" dirty="0"/>
              <a:t>Public Comment</a:t>
            </a:r>
          </a:p>
        </p:txBody>
      </p:sp>
    </p:spTree>
    <p:extLst>
      <p:ext uri="{BB962C8B-B14F-4D97-AF65-F5344CB8AC3E}">
        <p14:creationId xmlns:p14="http://schemas.microsoft.com/office/powerpoint/2010/main" val="854279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745787" y="577840"/>
            <a:ext cx="10700426" cy="2554545"/>
          </a:xfrm>
          <a:prstGeom prst="rect">
            <a:avLst/>
          </a:prstGeom>
          <a:noFill/>
        </p:spPr>
        <p:txBody>
          <a:bodyPr wrap="square" rtlCol="0">
            <a:spAutoFit/>
          </a:bodyPr>
          <a:lstStyle/>
          <a:p>
            <a:pPr lvl="0" algn="ctr"/>
            <a:r>
              <a:rPr lang="en-US" sz="4400" dirty="0"/>
              <a:t>Next Meeting November 30, 2022</a:t>
            </a:r>
          </a:p>
          <a:p>
            <a:pPr lvl="0" algn="ctr"/>
            <a:endParaRPr lang="en-US" sz="4400" dirty="0"/>
          </a:p>
          <a:p>
            <a:pPr lvl="0" algn="ctr"/>
            <a:endParaRPr lang="en-US" sz="3600" dirty="0"/>
          </a:p>
          <a:p>
            <a:pPr lvl="0" algn="ctr"/>
            <a:endParaRPr lang="en-US" sz="3600" dirty="0"/>
          </a:p>
        </p:txBody>
      </p:sp>
    </p:spTree>
    <p:extLst>
      <p:ext uri="{BB962C8B-B14F-4D97-AF65-F5344CB8AC3E}">
        <p14:creationId xmlns:p14="http://schemas.microsoft.com/office/powerpoint/2010/main" val="2463506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9B7A-FD57-D449-A5B1-DB9E6F6FC1B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CB6589D-3C38-304E-BE7E-C6318CCC8A22}"/>
              </a:ext>
            </a:extLst>
          </p:cNvPr>
          <p:cNvSpPr>
            <a:spLocks noGrp="1"/>
          </p:cNvSpPr>
          <p:nvPr>
            <p:ph type="subTitle" idx="1"/>
          </p:nvPr>
        </p:nvSpPr>
        <p:spPr/>
        <p:txBody>
          <a:bodyPr/>
          <a:lstStyle/>
          <a:p>
            <a:endParaRPr lang="en-US"/>
          </a:p>
        </p:txBody>
      </p:sp>
      <p:pic>
        <p:nvPicPr>
          <p:cNvPr id="5" name="Picture 4" descr="A large mountain in the background&#10;&#10;Description automatically generated">
            <a:extLst>
              <a:ext uri="{FF2B5EF4-FFF2-40B4-BE49-F238E27FC236}">
                <a16:creationId xmlns:a16="http://schemas.microsoft.com/office/drawing/2014/main" id="{FD3C358F-51B1-A249-8B8C-D427DBAFB93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9552DD3-A93A-C94F-8ABC-6973FD05146C}"/>
              </a:ext>
            </a:extLst>
          </p:cNvPr>
          <p:cNvSpPr txBox="1"/>
          <p:nvPr/>
        </p:nvSpPr>
        <p:spPr>
          <a:xfrm>
            <a:off x="432487" y="383957"/>
            <a:ext cx="8501448" cy="646331"/>
          </a:xfrm>
          <a:prstGeom prst="rect">
            <a:avLst/>
          </a:prstGeom>
          <a:noFill/>
        </p:spPr>
        <p:txBody>
          <a:bodyPr wrap="square" rtlCol="0">
            <a:spAutoFit/>
          </a:bodyPr>
          <a:lstStyle/>
          <a:p>
            <a:pPr algn="ctr"/>
            <a:r>
              <a:rPr lang="en-US" sz="3600" dirty="0">
                <a:solidFill>
                  <a:schemeClr val="bg1"/>
                </a:solidFill>
              </a:rPr>
              <a:t>Faculty Senate Meeting  Adjourned </a:t>
            </a:r>
          </a:p>
        </p:txBody>
      </p:sp>
    </p:spTree>
    <p:extLst>
      <p:ext uri="{BB962C8B-B14F-4D97-AF65-F5344CB8AC3E}">
        <p14:creationId xmlns:p14="http://schemas.microsoft.com/office/powerpoint/2010/main" val="247707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1" y="486383"/>
            <a:ext cx="12191999" cy="830997"/>
          </a:xfrm>
          <a:prstGeom prst="rect">
            <a:avLst/>
          </a:prstGeom>
          <a:noFill/>
        </p:spPr>
        <p:txBody>
          <a:bodyPr wrap="square" rtlCol="0">
            <a:spAutoFit/>
          </a:bodyPr>
          <a:lstStyle/>
          <a:p>
            <a:pPr algn="ctr"/>
            <a:r>
              <a:rPr lang="en-US" sz="4800" dirty="0"/>
              <a:t>Approval FS Minutes 11/09/22</a:t>
            </a:r>
          </a:p>
        </p:txBody>
      </p:sp>
      <p:sp>
        <p:nvSpPr>
          <p:cNvPr id="7" name="TextBox 6">
            <a:extLst>
              <a:ext uri="{FF2B5EF4-FFF2-40B4-BE49-F238E27FC236}">
                <a16:creationId xmlns:a16="http://schemas.microsoft.com/office/drawing/2014/main" id="{E2F7A2DE-8E8E-F449-8FFF-CF0EBAD1248F}"/>
              </a:ext>
            </a:extLst>
          </p:cNvPr>
          <p:cNvSpPr txBox="1"/>
          <p:nvPr/>
        </p:nvSpPr>
        <p:spPr>
          <a:xfrm>
            <a:off x="603115" y="2102531"/>
            <a:ext cx="10953345" cy="3416320"/>
          </a:xfrm>
          <a:prstGeom prst="rect">
            <a:avLst/>
          </a:prstGeom>
          <a:noFill/>
        </p:spPr>
        <p:txBody>
          <a:bodyPr wrap="square" rtlCol="0">
            <a:spAutoFit/>
          </a:bodyPr>
          <a:lstStyle/>
          <a:p>
            <a:r>
              <a:rPr lang="en-US" sz="3600" dirty="0"/>
              <a:t>Do I have a motion to approve?</a:t>
            </a:r>
          </a:p>
          <a:p>
            <a:endParaRPr lang="en-US" sz="3600" dirty="0"/>
          </a:p>
          <a:p>
            <a:r>
              <a:rPr lang="en-US" sz="3600" dirty="0"/>
              <a:t>Any Discussion?</a:t>
            </a:r>
          </a:p>
          <a:p>
            <a:endParaRPr lang="en-US" sz="3600" dirty="0"/>
          </a:p>
          <a:p>
            <a:r>
              <a:rPr lang="en-US" sz="3600" dirty="0"/>
              <a:t>All those in favor of the motion or</a:t>
            </a:r>
          </a:p>
          <a:p>
            <a:r>
              <a:rPr lang="en-US" sz="3600" dirty="0"/>
              <a:t>Those not in favor of the motion indicate by saying… </a:t>
            </a:r>
          </a:p>
        </p:txBody>
      </p:sp>
    </p:spTree>
    <p:extLst>
      <p:ext uri="{BB962C8B-B14F-4D97-AF65-F5344CB8AC3E}">
        <p14:creationId xmlns:p14="http://schemas.microsoft.com/office/powerpoint/2010/main" val="61240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24"/>
            <a:ext cx="12192000" cy="6858000"/>
          </a:xfrm>
          <a:effectLst>
            <a:outerShdw blurRad="50800" dist="50800" dir="5400000" algn="ctr" rotWithShape="0">
              <a:srgbClr val="000000">
                <a:alpha val="91000"/>
              </a:srgbClr>
            </a:outerShdw>
          </a:effectLst>
        </p:spPr>
      </p:pic>
      <p:sp>
        <p:nvSpPr>
          <p:cNvPr id="8" name="TextBox 7">
            <a:extLst>
              <a:ext uri="{FF2B5EF4-FFF2-40B4-BE49-F238E27FC236}">
                <a16:creationId xmlns:a16="http://schemas.microsoft.com/office/drawing/2014/main" id="{124A14F6-9C40-BA48-A7F2-9E6A79BBD1B9}"/>
              </a:ext>
            </a:extLst>
          </p:cNvPr>
          <p:cNvSpPr txBox="1"/>
          <p:nvPr/>
        </p:nvSpPr>
        <p:spPr>
          <a:xfrm>
            <a:off x="872218" y="527586"/>
            <a:ext cx="10357162" cy="707886"/>
          </a:xfrm>
          <a:prstGeom prst="rect">
            <a:avLst/>
          </a:prstGeom>
          <a:noFill/>
        </p:spPr>
        <p:txBody>
          <a:bodyPr wrap="square" rtlCol="0">
            <a:spAutoFit/>
          </a:bodyPr>
          <a:lstStyle/>
          <a:p>
            <a:r>
              <a:rPr lang="en-US" sz="4000" b="1" dirty="0"/>
              <a:t>FYI Items</a:t>
            </a:r>
          </a:p>
        </p:txBody>
      </p:sp>
      <p:sp>
        <p:nvSpPr>
          <p:cNvPr id="9" name="TextBox 8">
            <a:extLst>
              <a:ext uri="{FF2B5EF4-FFF2-40B4-BE49-F238E27FC236}">
                <a16:creationId xmlns:a16="http://schemas.microsoft.com/office/drawing/2014/main" id="{9025F31C-7599-D743-A456-17E0312BBC9D}"/>
              </a:ext>
            </a:extLst>
          </p:cNvPr>
          <p:cNvSpPr txBox="1"/>
          <p:nvPr/>
        </p:nvSpPr>
        <p:spPr>
          <a:xfrm>
            <a:off x="872218" y="1440027"/>
            <a:ext cx="10662557" cy="4247317"/>
          </a:xfrm>
          <a:prstGeom prst="rect">
            <a:avLst/>
          </a:prstGeom>
          <a:noFill/>
        </p:spPr>
        <p:txBody>
          <a:bodyPr wrap="square" rtlCol="0">
            <a:spAutoFit/>
          </a:bodyPr>
          <a:lstStyle/>
          <a:p>
            <a:pPr lvl="2"/>
            <a:endParaRPr lang="en-US" sz="2800" dirty="0">
              <a:ea typeface="Open Sans" panose="020B0606030504020204" pitchFamily="34" charset="0"/>
              <a:cs typeface="Open Sans" panose="020B0606030504020204" pitchFamily="34" charset="0"/>
            </a:endParaRPr>
          </a:p>
          <a:p>
            <a:r>
              <a:rPr lang="en-US" dirty="0"/>
              <a:t> </a:t>
            </a:r>
            <a:endParaRPr lang="en-US" sz="2000" dirty="0"/>
          </a:p>
          <a:p>
            <a:pPr marL="914400" marR="0" lvl="1" indent="-45720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MSU’s first-ever Research Development Day – Jan 12, 2023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spcBef>
                <a:spcPts val="0"/>
              </a:spcBef>
              <a:spcAft>
                <a:spcPts val="0"/>
              </a:spcAft>
              <a:buFont typeface="Arial" panose="020B0604020202020204" pitchFamily="34" charset="0"/>
              <a:buChar char="•"/>
            </a:pPr>
            <a:r>
              <a:rPr lang="en-US" sz="2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In addition to a </a:t>
            </a:r>
            <a:r>
              <a:rPr lang="en-US" sz="2800" dirty="0">
                <a:effectLst/>
                <a:latin typeface="Calibri" panose="020F0502020204030204" pitchFamily="34" charset="0"/>
                <a:ea typeface="Calibri" panose="020F0502020204030204" pitchFamily="34" charset="0"/>
                <a:cs typeface="Times New Roman" panose="02020603050405020304" pitchFamily="18" charset="0"/>
              </a:rPr>
              <a:t>keynote from the Head of NSF’s Office of Integrative Activities Dr. Alicia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Knoedler</a:t>
            </a:r>
            <a:r>
              <a:rPr lang="en-US" sz="2800" dirty="0">
                <a:effectLst/>
                <a:latin typeface="Calibri" panose="020F0502020204030204" pitchFamily="34" charset="0"/>
                <a:ea typeface="Calibri" panose="020F0502020204030204" pitchFamily="34" charset="0"/>
                <a:cs typeface="Times New Roman" panose="02020603050405020304" pitchFamily="18" charset="0"/>
              </a:rPr>
              <a:t>, the event will feature informational sessions and one-on-one consultations with federal program officers (advance sign-up required).</a:t>
            </a:r>
          </a:p>
          <a:p>
            <a:pPr marL="914400" marR="0">
              <a:spcBef>
                <a:spcPts val="0"/>
              </a:spcBef>
              <a:spcAft>
                <a:spcPts val="0"/>
              </a:spcAft>
            </a:pPr>
            <a:r>
              <a:rPr lang="en-US" sz="2800" u="sng" dirty="0">
                <a:solidFill>
                  <a:srgbClr val="0078D7"/>
                </a:solidFill>
                <a:effectLst/>
                <a:latin typeface="Calibri" panose="020F0502020204030204" pitchFamily="34" charset="0"/>
                <a:ea typeface="Calibri" panose="020F0502020204030204" pitchFamily="34" charset="0"/>
                <a:cs typeface="Calibri" panose="020F0502020204030204" pitchFamily="34" charset="0"/>
                <a:hlinkClick r:id="rId3"/>
              </a:rPr>
              <a:t>https://www.montana.edu/calendar/events/43447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2800" dirty="0"/>
          </a:p>
        </p:txBody>
      </p:sp>
    </p:spTree>
    <p:extLst>
      <p:ext uri="{BB962C8B-B14F-4D97-AF65-F5344CB8AC3E}">
        <p14:creationId xmlns:p14="http://schemas.microsoft.com/office/powerpoint/2010/main" val="174662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24"/>
            <a:ext cx="12192000" cy="6858000"/>
          </a:xfrm>
          <a:effectLst>
            <a:outerShdw blurRad="50800" dist="50800" dir="5400000" algn="ctr" rotWithShape="0">
              <a:srgbClr val="000000">
                <a:alpha val="91000"/>
              </a:srgbClr>
            </a:outerShdw>
          </a:effectLst>
        </p:spPr>
      </p:pic>
      <p:sp>
        <p:nvSpPr>
          <p:cNvPr id="8" name="TextBox 7">
            <a:extLst>
              <a:ext uri="{FF2B5EF4-FFF2-40B4-BE49-F238E27FC236}">
                <a16:creationId xmlns:a16="http://schemas.microsoft.com/office/drawing/2014/main" id="{124A14F6-9C40-BA48-A7F2-9E6A79BBD1B9}"/>
              </a:ext>
            </a:extLst>
          </p:cNvPr>
          <p:cNvSpPr txBox="1"/>
          <p:nvPr/>
        </p:nvSpPr>
        <p:spPr>
          <a:xfrm>
            <a:off x="872218" y="527586"/>
            <a:ext cx="10357162" cy="707886"/>
          </a:xfrm>
          <a:prstGeom prst="rect">
            <a:avLst/>
          </a:prstGeom>
          <a:noFill/>
        </p:spPr>
        <p:txBody>
          <a:bodyPr wrap="square" rtlCol="0">
            <a:spAutoFit/>
          </a:bodyPr>
          <a:lstStyle/>
          <a:p>
            <a:r>
              <a:rPr lang="en-US" sz="4000" b="1" dirty="0"/>
              <a:t>FYI Items</a:t>
            </a:r>
          </a:p>
        </p:txBody>
      </p:sp>
      <p:sp>
        <p:nvSpPr>
          <p:cNvPr id="9" name="TextBox 8">
            <a:extLst>
              <a:ext uri="{FF2B5EF4-FFF2-40B4-BE49-F238E27FC236}">
                <a16:creationId xmlns:a16="http://schemas.microsoft.com/office/drawing/2014/main" id="{9025F31C-7599-D743-A456-17E0312BBC9D}"/>
              </a:ext>
            </a:extLst>
          </p:cNvPr>
          <p:cNvSpPr txBox="1"/>
          <p:nvPr/>
        </p:nvSpPr>
        <p:spPr>
          <a:xfrm>
            <a:off x="872218" y="1440027"/>
            <a:ext cx="10662557" cy="3970318"/>
          </a:xfrm>
          <a:prstGeom prst="rect">
            <a:avLst/>
          </a:prstGeom>
          <a:noFill/>
        </p:spPr>
        <p:txBody>
          <a:bodyPr wrap="square" rtlCol="0">
            <a:spAutoFit/>
          </a:bodyPr>
          <a:lstStyle/>
          <a:p>
            <a:pPr lvl="2"/>
            <a:endParaRPr lang="en-US" sz="2800" dirty="0">
              <a:ea typeface="Open Sans" panose="020B0606030504020204" pitchFamily="34" charset="0"/>
              <a:cs typeface="Open Sans" panose="020B0606030504020204" pitchFamily="34" charset="0"/>
            </a:endParaRPr>
          </a:p>
          <a:p>
            <a:pPr marL="742950" marR="0" lvl="1" indent="-285750">
              <a:spcBef>
                <a:spcPts val="0"/>
              </a:spcBef>
              <a:spcAft>
                <a:spcPts val="0"/>
              </a:spcAft>
              <a:buFont typeface="Arial" panose="020B0604020202020204" pitchFamily="34" charset="0"/>
              <a:buChar char="•"/>
            </a:pPr>
            <a:r>
              <a:rPr lang="en-US" dirty="0"/>
              <a:t> </a:t>
            </a:r>
            <a:r>
              <a:rPr lang="en-US" sz="2800" u="none" strike="noStrike" dirty="0">
                <a:effectLst/>
                <a:ea typeface="Calibri" panose="020F0502020204030204" pitchFamily="34" charset="0"/>
                <a:cs typeface="Calibri" panose="020F0502020204030204" pitchFamily="34" charset="0"/>
              </a:rPr>
              <a:t>Alumni Foundation Awards for Excellence Update – Return to the existing number of awards, the inclusion of Gallatin College and graduate students, rebranded and linked to Founders Day. </a:t>
            </a:r>
            <a:endParaRPr lang="en-US" sz="2800" dirty="0">
              <a:effectLst/>
              <a:ea typeface="Calibri" panose="020F0502020204030204" pitchFamily="34" charset="0"/>
              <a:cs typeface="Times New Roman" panose="02020603050405020304" pitchFamily="18" charset="0"/>
            </a:endParaRPr>
          </a:p>
          <a:p>
            <a:pPr marL="914400" marR="0">
              <a:spcBef>
                <a:spcPts val="0"/>
              </a:spcBef>
              <a:spcAft>
                <a:spcPts val="0"/>
              </a:spcAft>
            </a:pPr>
            <a:r>
              <a:rPr lang="en-US" sz="2800" u="sng" dirty="0">
                <a:solidFill>
                  <a:srgbClr val="0000FF"/>
                </a:solidFill>
                <a:effectLst/>
                <a:ea typeface="Times New Roman" panose="02020603050405020304" pitchFamily="18" charset="0"/>
                <a:hlinkClick r:id="rId3"/>
              </a:rPr>
              <a:t>https://www.montana.edu/calendar/events/44079</a:t>
            </a:r>
            <a:endParaRPr lang="en-US" sz="2800" u="sng" dirty="0">
              <a:solidFill>
                <a:srgbClr val="0000FF"/>
              </a:solidFill>
              <a:effectLst/>
              <a:ea typeface="Times New Roman" panose="02020603050405020304" pitchFamily="18" charset="0"/>
            </a:endParaRPr>
          </a:p>
          <a:p>
            <a:pPr marL="914400" marR="0">
              <a:spcBef>
                <a:spcPts val="0"/>
              </a:spcBef>
              <a:spcAft>
                <a:spcPts val="0"/>
              </a:spcAft>
            </a:pPr>
            <a:endParaRPr lang="en-US" sz="2800" u="sng" dirty="0">
              <a:solidFill>
                <a:srgbClr val="0000FF"/>
              </a:solidFill>
              <a:ea typeface="Times New Roman" panose="02020603050405020304" pitchFamily="18" charset="0"/>
            </a:endParaRPr>
          </a:p>
          <a:p>
            <a:pPr marL="914400" marR="0">
              <a:spcBef>
                <a:spcPts val="0"/>
              </a:spcBef>
              <a:spcAft>
                <a:spcPts val="0"/>
              </a:spcAft>
            </a:pPr>
            <a:r>
              <a:rPr lang="en-US" sz="2800" dirty="0">
                <a:effectLst/>
                <a:ea typeface="Times New Roman" panose="02020603050405020304" pitchFamily="18" charset="0"/>
              </a:rPr>
              <a:t>Today is the last day to submit </a:t>
            </a:r>
            <a:r>
              <a:rPr lang="en-US" sz="2800" dirty="0">
                <a:ea typeface="Times New Roman" panose="02020603050405020304" pitchFamily="18" charset="0"/>
              </a:rPr>
              <a:t>nominations.</a:t>
            </a:r>
            <a:endParaRPr lang="en-US" sz="2800" dirty="0">
              <a:effectLst/>
              <a:ea typeface="Times New Roman" panose="02020603050405020304" pitchFamily="18" charset="0"/>
            </a:endParaRPr>
          </a:p>
          <a:p>
            <a:pPr marL="914400" lvl="1" indent="-45720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2800" dirty="0"/>
          </a:p>
        </p:txBody>
      </p:sp>
    </p:spTree>
    <p:extLst>
      <p:ext uri="{BB962C8B-B14F-4D97-AF65-F5344CB8AC3E}">
        <p14:creationId xmlns:p14="http://schemas.microsoft.com/office/powerpoint/2010/main" val="114269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24"/>
            <a:ext cx="12192000" cy="6858000"/>
          </a:xfrm>
          <a:effectLst>
            <a:outerShdw blurRad="50800" dist="50800" dir="5400000" algn="ctr" rotWithShape="0">
              <a:srgbClr val="000000">
                <a:alpha val="91000"/>
              </a:srgbClr>
            </a:outerShdw>
          </a:effectLst>
        </p:spPr>
      </p:pic>
      <p:sp>
        <p:nvSpPr>
          <p:cNvPr id="8" name="TextBox 7">
            <a:extLst>
              <a:ext uri="{FF2B5EF4-FFF2-40B4-BE49-F238E27FC236}">
                <a16:creationId xmlns:a16="http://schemas.microsoft.com/office/drawing/2014/main" id="{124A14F6-9C40-BA48-A7F2-9E6A79BBD1B9}"/>
              </a:ext>
            </a:extLst>
          </p:cNvPr>
          <p:cNvSpPr txBox="1"/>
          <p:nvPr/>
        </p:nvSpPr>
        <p:spPr>
          <a:xfrm>
            <a:off x="872218" y="527586"/>
            <a:ext cx="10357162" cy="707886"/>
          </a:xfrm>
          <a:prstGeom prst="rect">
            <a:avLst/>
          </a:prstGeom>
          <a:noFill/>
        </p:spPr>
        <p:txBody>
          <a:bodyPr wrap="square" rtlCol="0">
            <a:spAutoFit/>
          </a:bodyPr>
          <a:lstStyle/>
          <a:p>
            <a:r>
              <a:rPr lang="en-US" sz="4000" b="1" dirty="0"/>
              <a:t>FYI Items</a:t>
            </a:r>
          </a:p>
        </p:txBody>
      </p:sp>
      <p:sp>
        <p:nvSpPr>
          <p:cNvPr id="9" name="TextBox 8">
            <a:extLst>
              <a:ext uri="{FF2B5EF4-FFF2-40B4-BE49-F238E27FC236}">
                <a16:creationId xmlns:a16="http://schemas.microsoft.com/office/drawing/2014/main" id="{9025F31C-7599-D743-A456-17E0312BBC9D}"/>
              </a:ext>
            </a:extLst>
          </p:cNvPr>
          <p:cNvSpPr txBox="1"/>
          <p:nvPr/>
        </p:nvSpPr>
        <p:spPr>
          <a:xfrm>
            <a:off x="872218" y="1440027"/>
            <a:ext cx="10662557" cy="4401205"/>
          </a:xfrm>
          <a:prstGeom prst="rect">
            <a:avLst/>
          </a:prstGeom>
          <a:noFill/>
        </p:spPr>
        <p:txBody>
          <a:bodyPr wrap="square" rtlCol="0">
            <a:spAutoFit/>
          </a:bodyPr>
          <a:lstStyle/>
          <a:p>
            <a:pPr lvl="2"/>
            <a:endParaRPr lang="en-US" sz="2800" dirty="0">
              <a:ea typeface="Open Sans" panose="020B0606030504020204" pitchFamily="34" charset="0"/>
              <a:cs typeface="Open Sans" panose="020B0606030504020204" pitchFamily="34" charset="0"/>
            </a:endParaRPr>
          </a:p>
          <a:p>
            <a:pPr marL="742950" marR="0" lvl="1" indent="-28575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BOR Meeting Update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Academic Warning/Academic Suspension Policy change approved to start going into effect in Spring 2023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Dependent Tuition Waiver Changes Approved</a:t>
            </a:r>
          </a:p>
          <a:p>
            <a:pPr marL="1143000" marR="0" lvl="2" indent="-228600">
              <a:spcBef>
                <a:spcPts val="0"/>
              </a:spcBef>
              <a:spcAft>
                <a:spcPts val="0"/>
              </a:spcAf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Fall 2023 Convocation announced. Speaker: Author Stephanie Land. </a:t>
            </a:r>
            <a:r>
              <a:rPr lang="en-US" sz="2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7 p.m. Tuesday, Aug. 22, 2023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2800" dirty="0"/>
          </a:p>
        </p:txBody>
      </p:sp>
    </p:spTree>
    <p:extLst>
      <p:ext uri="{BB962C8B-B14F-4D97-AF65-F5344CB8AC3E}">
        <p14:creationId xmlns:p14="http://schemas.microsoft.com/office/powerpoint/2010/main" val="359888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24"/>
            <a:ext cx="12192000" cy="6858000"/>
          </a:xfrm>
          <a:effectLst>
            <a:outerShdw blurRad="50800" dist="50800" dir="5400000" algn="ctr" rotWithShape="0">
              <a:srgbClr val="000000">
                <a:alpha val="91000"/>
              </a:srgbClr>
            </a:outerShdw>
          </a:effectLst>
        </p:spPr>
      </p:pic>
      <p:sp>
        <p:nvSpPr>
          <p:cNvPr id="8" name="TextBox 7">
            <a:extLst>
              <a:ext uri="{FF2B5EF4-FFF2-40B4-BE49-F238E27FC236}">
                <a16:creationId xmlns:a16="http://schemas.microsoft.com/office/drawing/2014/main" id="{124A14F6-9C40-BA48-A7F2-9E6A79BBD1B9}"/>
              </a:ext>
            </a:extLst>
          </p:cNvPr>
          <p:cNvSpPr txBox="1"/>
          <p:nvPr/>
        </p:nvSpPr>
        <p:spPr>
          <a:xfrm>
            <a:off x="872218" y="527586"/>
            <a:ext cx="10357162" cy="707886"/>
          </a:xfrm>
          <a:prstGeom prst="rect">
            <a:avLst/>
          </a:prstGeom>
          <a:noFill/>
        </p:spPr>
        <p:txBody>
          <a:bodyPr wrap="square" rtlCol="0">
            <a:spAutoFit/>
          </a:bodyPr>
          <a:lstStyle/>
          <a:p>
            <a:r>
              <a:rPr lang="en-US" sz="4000" b="1" dirty="0"/>
              <a:t>FYI Items</a:t>
            </a:r>
          </a:p>
        </p:txBody>
      </p:sp>
      <p:sp>
        <p:nvSpPr>
          <p:cNvPr id="9" name="TextBox 8">
            <a:extLst>
              <a:ext uri="{FF2B5EF4-FFF2-40B4-BE49-F238E27FC236}">
                <a16:creationId xmlns:a16="http://schemas.microsoft.com/office/drawing/2014/main" id="{9025F31C-7599-D743-A456-17E0312BBC9D}"/>
              </a:ext>
            </a:extLst>
          </p:cNvPr>
          <p:cNvSpPr txBox="1"/>
          <p:nvPr/>
        </p:nvSpPr>
        <p:spPr>
          <a:xfrm>
            <a:off x="872218" y="1440027"/>
            <a:ext cx="10662557" cy="4832092"/>
          </a:xfrm>
          <a:prstGeom prst="rect">
            <a:avLst/>
          </a:prstGeom>
          <a:noFill/>
        </p:spPr>
        <p:txBody>
          <a:bodyPr wrap="square" rtlCol="0">
            <a:spAutoFit/>
          </a:bodyPr>
          <a:lstStyle/>
          <a:p>
            <a:pPr lvl="2"/>
            <a:endParaRPr lang="en-US" sz="2800" dirty="0">
              <a:ea typeface="Open Sans" panose="020B0606030504020204" pitchFamily="34" charset="0"/>
              <a:cs typeface="Open Sans" panose="020B0606030504020204" pitchFamily="34" charset="0"/>
            </a:endParaRPr>
          </a:p>
          <a:p>
            <a:pPr marL="742950" marR="0" lvl="1" indent="-285750">
              <a:spcBef>
                <a:spcPts val="0"/>
              </a:spcBef>
              <a:spcAft>
                <a:spcPts val="0"/>
              </a:spcAft>
              <a:buFont typeface="Arial" panose="020B060402020202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rPr>
              <a:t>You are all invited to attend the 2023 MSU Library Open House on Tuesday, January 17, 2023. This year the event will be held in-person from 3-6 p.m. on the 2</a:t>
            </a:r>
            <a:r>
              <a:rPr lang="en-US" sz="2400" baseline="30000" dirty="0">
                <a:solidFill>
                  <a:srgbClr val="000000"/>
                </a:solidFill>
                <a:effectLst/>
                <a:latin typeface="Calibri" panose="020F0502020204030204" pitchFamily="34" charset="0"/>
                <a:ea typeface="Times New Roman" panose="02020603050405020304" pitchFamily="18" charset="0"/>
              </a:rPr>
              <a:t>nd</a:t>
            </a:r>
            <a:r>
              <a:rPr lang="en-US" sz="2400" dirty="0">
                <a:solidFill>
                  <a:srgbClr val="000000"/>
                </a:solidFill>
                <a:effectLst/>
                <a:latin typeface="Calibri" panose="020F0502020204030204" pitchFamily="34" charset="0"/>
                <a:ea typeface="Times New Roman" panose="02020603050405020304" pitchFamily="18" charset="0"/>
              </a:rPr>
              <a:t> floor of the Library. For the 2023 Open House, the Library will broadly celebrate a theme of "Opening Possibilities." The Library is looking forward to gathering with MSU faculty, staff, graduate students, and Bozeman community members to enjoy food and beverages, listen to music, and explore the services offered by MSU Library and its partners. For more information, please visit this page: </a:t>
            </a:r>
            <a:r>
              <a:rPr lang="en-US" sz="2400" u="sng" dirty="0">
                <a:solidFill>
                  <a:srgbClr val="0563C1"/>
                </a:solidFill>
                <a:effectLst/>
                <a:latin typeface="Calibri" panose="020F0502020204030204" pitchFamily="34" charset="0"/>
                <a:ea typeface="Times New Roman" panose="02020603050405020304" pitchFamily="18" charset="0"/>
                <a:hlinkClick r:id="rId3" tooltip="https://www.lib.montana.edu/about/news-and-events/annualevents/open_house/2023_open_house.html"/>
              </a:rPr>
              <a:t>https://www.lib.montana.edu/about/news-and-events/annualevents/open_house/2023_open_house.html</a:t>
            </a:r>
            <a:r>
              <a:rPr lang="en-US" sz="2400" dirty="0">
                <a:solidFill>
                  <a:srgbClr val="000000"/>
                </a:solidFill>
                <a:effectLst/>
                <a:latin typeface="Calibri" panose="020F050202020403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914400" lvl="1" indent="-457200">
              <a:buFont typeface="Arial" panose="020B0604020202020204" pitchFamily="34" charset="0"/>
              <a:buChar char="•"/>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2800" dirty="0"/>
          </a:p>
        </p:txBody>
      </p:sp>
    </p:spTree>
    <p:extLst>
      <p:ext uri="{BB962C8B-B14F-4D97-AF65-F5344CB8AC3E}">
        <p14:creationId xmlns:p14="http://schemas.microsoft.com/office/powerpoint/2010/main" val="412348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24"/>
            <a:ext cx="12192000" cy="6858000"/>
          </a:xfrm>
          <a:effectLst>
            <a:outerShdw blurRad="50800" dist="50800" dir="5400000" algn="ctr" rotWithShape="0">
              <a:srgbClr val="000000">
                <a:alpha val="91000"/>
              </a:srgbClr>
            </a:outerShdw>
          </a:effectLst>
        </p:spPr>
      </p:pic>
      <p:sp>
        <p:nvSpPr>
          <p:cNvPr id="8" name="TextBox 7">
            <a:extLst>
              <a:ext uri="{FF2B5EF4-FFF2-40B4-BE49-F238E27FC236}">
                <a16:creationId xmlns:a16="http://schemas.microsoft.com/office/drawing/2014/main" id="{124A14F6-9C40-BA48-A7F2-9E6A79BBD1B9}"/>
              </a:ext>
            </a:extLst>
          </p:cNvPr>
          <p:cNvSpPr txBox="1"/>
          <p:nvPr/>
        </p:nvSpPr>
        <p:spPr>
          <a:xfrm>
            <a:off x="872218" y="527586"/>
            <a:ext cx="10357162" cy="707886"/>
          </a:xfrm>
          <a:prstGeom prst="rect">
            <a:avLst/>
          </a:prstGeom>
          <a:noFill/>
        </p:spPr>
        <p:txBody>
          <a:bodyPr wrap="square" rtlCol="0">
            <a:spAutoFit/>
          </a:bodyPr>
          <a:lstStyle/>
          <a:p>
            <a:r>
              <a:rPr lang="en-US" sz="4000" b="1" dirty="0"/>
              <a:t>FYI Items</a:t>
            </a:r>
          </a:p>
        </p:txBody>
      </p:sp>
      <p:sp>
        <p:nvSpPr>
          <p:cNvPr id="9" name="TextBox 8">
            <a:extLst>
              <a:ext uri="{FF2B5EF4-FFF2-40B4-BE49-F238E27FC236}">
                <a16:creationId xmlns:a16="http://schemas.microsoft.com/office/drawing/2014/main" id="{9025F31C-7599-D743-A456-17E0312BBC9D}"/>
              </a:ext>
            </a:extLst>
          </p:cNvPr>
          <p:cNvSpPr txBox="1"/>
          <p:nvPr/>
        </p:nvSpPr>
        <p:spPr>
          <a:xfrm>
            <a:off x="210067" y="1582313"/>
            <a:ext cx="10662557" cy="4524315"/>
          </a:xfrm>
          <a:prstGeom prst="rect">
            <a:avLst/>
          </a:prstGeom>
          <a:noFill/>
        </p:spPr>
        <p:txBody>
          <a:bodyPr wrap="square" rtlCol="0">
            <a:spAutoFit/>
          </a:bodyPr>
          <a:lstStyle/>
          <a:p>
            <a:pPr lvl="2"/>
            <a:r>
              <a:rPr lang="en-US" sz="2800" dirty="0">
                <a:ea typeface="Open Sans" panose="020B0606030504020204" pitchFamily="34" charset="0"/>
                <a:cs typeface="Open Sans" panose="020B0606030504020204" pitchFamily="34" charset="0"/>
              </a:rPr>
              <a:t>Student Art Wall competition: The Norm </a:t>
            </a:r>
            <a:r>
              <a:rPr lang="en-US" sz="2800" dirty="0" err="1">
                <a:ea typeface="Open Sans" panose="020B0606030504020204" pitchFamily="34" charset="0"/>
                <a:cs typeface="Open Sans" panose="020B0606030504020204" pitchFamily="34" charset="0"/>
              </a:rPr>
              <a:t>Asbjornson</a:t>
            </a:r>
            <a:r>
              <a:rPr lang="en-US" sz="2800" dirty="0">
                <a:ea typeface="Open Sans" panose="020B0606030504020204" pitchFamily="34" charset="0"/>
                <a:cs typeface="Open Sans" panose="020B0606030504020204" pitchFamily="34" charset="0"/>
              </a:rPr>
              <a:t> Hall first-floor artwork panel (approximately 20 feet wide x 10 feet high) is adjacent to the main passenger elevator on the south side of the central atrium. The winning student or team will receive a $2,500 scholarship and funding for the materials and installation. </a:t>
            </a:r>
          </a:p>
          <a:p>
            <a:pPr lvl="2"/>
            <a:endParaRPr lang="en-US" sz="2800" dirty="0">
              <a:ea typeface="Open Sans" panose="020B0606030504020204" pitchFamily="34" charset="0"/>
              <a:cs typeface="Open Sans" panose="020B0606030504020204" pitchFamily="34" charset="0"/>
            </a:endParaRPr>
          </a:p>
          <a:p>
            <a:pPr lvl="2"/>
            <a:r>
              <a:rPr lang="en-US" sz="2800" dirty="0">
                <a:ea typeface="Open Sans" panose="020B0606030504020204" pitchFamily="34" charset="0"/>
                <a:cs typeface="Open Sans" panose="020B0606030504020204" pitchFamily="34" charset="0"/>
              </a:rPr>
              <a:t>Proposals must be submitted electronically by Friday, January 20, 2023.</a:t>
            </a:r>
          </a:p>
          <a:p>
            <a:pPr marL="914400" lvl="1" indent="-457200">
              <a:buFont typeface="Arial" panose="020B0604020202020204" pitchFamily="34" charset="0"/>
              <a:buChar char="•"/>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2800" dirty="0"/>
          </a:p>
        </p:txBody>
      </p:sp>
    </p:spTree>
    <p:extLst>
      <p:ext uri="{BB962C8B-B14F-4D97-AF65-F5344CB8AC3E}">
        <p14:creationId xmlns:p14="http://schemas.microsoft.com/office/powerpoint/2010/main" val="416108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B1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B1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SU-ppt-2013-white" id="{3E125CF5-4E04-0A4C-8B32-ED1057659079}" vid="{F588457A-A9CA-1740-A155-151CB35973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29367</TotalTime>
  <Words>1898</Words>
  <Application>Microsoft Macintosh PowerPoint</Application>
  <PresentationFormat>Widescreen</PresentationFormat>
  <Paragraphs>193</Paragraphs>
  <Slides>37</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37</vt:i4>
      </vt:variant>
    </vt:vector>
  </HeadingPairs>
  <TitlesOfParts>
    <vt:vector size="46" baseType="lpstr">
      <vt:lpstr>Arial</vt:lpstr>
      <vt:lpstr>Calibri</vt:lpstr>
      <vt:lpstr>Calibri Light</vt:lpstr>
      <vt:lpstr>Open Sans</vt:lpstr>
      <vt:lpstr>Symbol</vt:lpstr>
      <vt:lpstr>Times New Roman</vt:lpstr>
      <vt:lpstr>Office Theme</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Brody, Michael</dc:creator>
  <cp:lastModifiedBy>Thomson, Jennifer</cp:lastModifiedBy>
  <cp:revision>82</cp:revision>
  <dcterms:created xsi:type="dcterms:W3CDTF">2020-08-17T20:22:04Z</dcterms:created>
  <dcterms:modified xsi:type="dcterms:W3CDTF">2022-11-29T18:21:06Z</dcterms:modified>
</cp:coreProperties>
</file>