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559" r:id="rId2"/>
    <p:sldId id="510" r:id="rId3"/>
    <p:sldId id="466" r:id="rId4"/>
    <p:sldId id="469" r:id="rId5"/>
    <p:sldId id="543" r:id="rId6"/>
    <p:sldId id="468" r:id="rId7"/>
    <p:sldId id="522" r:id="rId8"/>
    <p:sldId id="539" r:id="rId9"/>
    <p:sldId id="470" r:id="rId10"/>
    <p:sldId id="491" r:id="rId11"/>
    <p:sldId id="544" r:id="rId12"/>
    <p:sldId id="508" r:id="rId13"/>
    <p:sldId id="513" r:id="rId14"/>
    <p:sldId id="552" r:id="rId15"/>
    <p:sldId id="492" r:id="rId16"/>
    <p:sldId id="495" r:id="rId17"/>
    <p:sldId id="512" r:id="rId18"/>
    <p:sldId id="557" r:id="rId19"/>
    <p:sldId id="501" r:id="rId20"/>
    <p:sldId id="502" r:id="rId21"/>
    <p:sldId id="506" r:id="rId22"/>
    <p:sldId id="503" r:id="rId23"/>
    <p:sldId id="560" r:id="rId24"/>
  </p:sldIdLst>
  <p:sldSz cx="12192000" cy="6858000"/>
  <p:notesSz cx="6858000" cy="9144000"/>
  <p:embeddedFontLst>
    <p:embeddedFont>
      <p:font typeface="Caecilia LT Pro 55 Roman" panose="0206050203030602020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Source Sans Pro" panose="020B0503030403020204" pitchFamily="34" charset="0"/>
      <p:regular r:id="rId34"/>
      <p:bold r:id="rId35"/>
      <p:italic r:id="rId36"/>
      <p:boldItalic r:id="rId37"/>
    </p:embeddedFont>
    <p:embeddedFont>
      <p:font typeface="Times" panose="02020603050405020304" pitchFamily="18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ECD04-52B5-4791-9243-6D271C6F47E7}" v="52" dt="2026-01-28T20:59:14.3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333" autoAdjust="0"/>
  </p:normalViewPr>
  <p:slideViewPr>
    <p:cSldViewPr snapToGrid="0">
      <p:cViewPr varScale="1">
        <p:scale>
          <a:sx n="97" d="100"/>
          <a:sy n="97" d="100"/>
        </p:scale>
        <p:origin x="9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res, Matthew" userId="03082eb7-bc95-4765-a1fe-ed9c61f99988" providerId="ADAL" clId="{FF38AD1D-15CB-41AA-8DC3-B5CD2083EAEB}"/>
    <pc:docChg chg="custSel addSld delSld modSld">
      <pc:chgData name="Caires, Matthew" userId="03082eb7-bc95-4765-a1fe-ed9c61f99988" providerId="ADAL" clId="{FF38AD1D-15CB-41AA-8DC3-B5CD2083EAEB}" dt="2026-01-28T20:59:05.465" v="65"/>
      <pc:docMkLst>
        <pc:docMk/>
      </pc:docMkLst>
      <pc:sldChg chg="delSp modAnim">
        <pc:chgData name="Caires, Matthew" userId="03082eb7-bc95-4765-a1fe-ed9c61f99988" providerId="ADAL" clId="{FF38AD1D-15CB-41AA-8DC3-B5CD2083EAEB}" dt="2026-01-28T20:54:38.083" v="6" actId="478"/>
        <pc:sldMkLst>
          <pc:docMk/>
          <pc:sldMk cId="0" sldId="492"/>
        </pc:sldMkLst>
        <pc:spChg chg="del">
          <ac:chgData name="Caires, Matthew" userId="03082eb7-bc95-4765-a1fe-ed9c61f99988" providerId="ADAL" clId="{FF38AD1D-15CB-41AA-8DC3-B5CD2083EAEB}" dt="2026-01-28T20:54:38.083" v="6" actId="478"/>
          <ac:spMkLst>
            <pc:docMk/>
            <pc:sldMk cId="0" sldId="492"/>
            <ac:spMk id="2" creationId="{8CA257F6-C7D8-6E08-1AAE-4C6EA29E1262}"/>
          </ac:spMkLst>
        </pc:spChg>
      </pc:sldChg>
      <pc:sldChg chg="del">
        <pc:chgData name="Caires, Matthew" userId="03082eb7-bc95-4765-a1fe-ed9c61f99988" providerId="ADAL" clId="{FF38AD1D-15CB-41AA-8DC3-B5CD2083EAEB}" dt="2026-01-28T20:54:48.197" v="7" actId="47"/>
        <pc:sldMkLst>
          <pc:docMk/>
          <pc:sldMk cId="0" sldId="498"/>
        </pc:sldMkLst>
      </pc:sldChg>
      <pc:sldChg chg="modSp">
        <pc:chgData name="Caires, Matthew" userId="03082eb7-bc95-4765-a1fe-ed9c61f99988" providerId="ADAL" clId="{FF38AD1D-15CB-41AA-8DC3-B5CD2083EAEB}" dt="2026-01-28T20:57:38.591" v="61" actId="20577"/>
        <pc:sldMkLst>
          <pc:docMk/>
          <pc:sldMk cId="0" sldId="501"/>
        </pc:sldMkLst>
        <pc:spChg chg="mod">
          <ac:chgData name="Caires, Matthew" userId="03082eb7-bc95-4765-a1fe-ed9c61f99988" providerId="ADAL" clId="{FF38AD1D-15CB-41AA-8DC3-B5CD2083EAEB}" dt="2026-01-28T20:57:38.591" v="61" actId="20577"/>
          <ac:spMkLst>
            <pc:docMk/>
            <pc:sldMk cId="0" sldId="501"/>
            <ac:spMk id="8" creationId="{9E3CC2EA-831D-40BB-A3ED-BE17D9BD7CD7}"/>
          </ac:spMkLst>
        </pc:spChg>
        <pc:spChg chg="mod">
          <ac:chgData name="Caires, Matthew" userId="03082eb7-bc95-4765-a1fe-ed9c61f99988" providerId="ADAL" clId="{FF38AD1D-15CB-41AA-8DC3-B5CD2083EAEB}" dt="2026-01-28T20:57:05.606" v="46" actId="20577"/>
          <ac:spMkLst>
            <pc:docMk/>
            <pc:sldMk cId="0" sldId="501"/>
            <ac:spMk id="12" creationId="{11585D15-A9D0-4912-81F9-69D43A30308D}"/>
          </ac:spMkLst>
        </pc:spChg>
      </pc:sldChg>
      <pc:sldChg chg="modSp">
        <pc:chgData name="Caires, Matthew" userId="03082eb7-bc95-4765-a1fe-ed9c61f99988" providerId="ADAL" clId="{FF38AD1D-15CB-41AA-8DC3-B5CD2083EAEB}" dt="2026-01-28T20:55:05.740" v="27" actId="20577"/>
        <pc:sldMkLst>
          <pc:docMk/>
          <pc:sldMk cId="0" sldId="512"/>
        </pc:sldMkLst>
        <pc:spChg chg="mod">
          <ac:chgData name="Caires, Matthew" userId="03082eb7-bc95-4765-a1fe-ed9c61f99988" providerId="ADAL" clId="{FF38AD1D-15CB-41AA-8DC3-B5CD2083EAEB}" dt="2026-01-28T20:55:05.740" v="27" actId="20577"/>
          <ac:spMkLst>
            <pc:docMk/>
            <pc:sldMk cId="0" sldId="512"/>
            <ac:spMk id="8" creationId="{00000000-0000-0000-0000-000000000000}"/>
          </ac:spMkLst>
        </pc:spChg>
      </pc:sldChg>
      <pc:sldChg chg="del">
        <pc:chgData name="Caires, Matthew" userId="03082eb7-bc95-4765-a1fe-ed9c61f99988" providerId="ADAL" clId="{FF38AD1D-15CB-41AA-8DC3-B5CD2083EAEB}" dt="2026-01-28T20:54:05.354" v="3" actId="47"/>
        <pc:sldMkLst>
          <pc:docMk/>
          <pc:sldMk cId="0" sldId="526"/>
        </pc:sldMkLst>
      </pc:sldChg>
      <pc:sldChg chg="del">
        <pc:chgData name="Caires, Matthew" userId="03082eb7-bc95-4765-a1fe-ed9c61f99988" providerId="ADAL" clId="{FF38AD1D-15CB-41AA-8DC3-B5CD2083EAEB}" dt="2026-01-28T20:54:06.756" v="5" actId="47"/>
        <pc:sldMkLst>
          <pc:docMk/>
          <pc:sldMk cId="2120880661" sldId="541"/>
        </pc:sldMkLst>
      </pc:sldChg>
      <pc:sldChg chg="del">
        <pc:chgData name="Caires, Matthew" userId="03082eb7-bc95-4765-a1fe-ed9c61f99988" providerId="ADAL" clId="{FF38AD1D-15CB-41AA-8DC3-B5CD2083EAEB}" dt="2026-01-28T20:54:05.869" v="4" actId="47"/>
        <pc:sldMkLst>
          <pc:docMk/>
          <pc:sldMk cId="1135183429" sldId="546"/>
        </pc:sldMkLst>
      </pc:sldChg>
      <pc:sldChg chg="del">
        <pc:chgData name="Caires, Matthew" userId="03082eb7-bc95-4765-a1fe-ed9c61f99988" providerId="ADAL" clId="{FF38AD1D-15CB-41AA-8DC3-B5CD2083EAEB}" dt="2026-01-28T20:58:06.483" v="62" actId="47"/>
        <pc:sldMkLst>
          <pc:docMk/>
          <pc:sldMk cId="3195286035" sldId="549"/>
        </pc:sldMkLst>
      </pc:sldChg>
      <pc:sldChg chg="addSp delSp modSp mod delAnim">
        <pc:chgData name="Caires, Matthew" userId="03082eb7-bc95-4765-a1fe-ed9c61f99988" providerId="ADAL" clId="{FF38AD1D-15CB-41AA-8DC3-B5CD2083EAEB}" dt="2026-01-28T20:56:35.653" v="33" actId="1076"/>
        <pc:sldMkLst>
          <pc:docMk/>
          <pc:sldMk cId="2280882277" sldId="557"/>
        </pc:sldMkLst>
        <pc:picChg chg="add mod">
          <ac:chgData name="Caires, Matthew" userId="03082eb7-bc95-4765-a1fe-ed9c61f99988" providerId="ADAL" clId="{FF38AD1D-15CB-41AA-8DC3-B5CD2083EAEB}" dt="2026-01-28T20:56:27.186" v="30" actId="1076"/>
          <ac:picMkLst>
            <pc:docMk/>
            <pc:sldMk cId="2280882277" sldId="557"/>
            <ac:picMk id="2" creationId="{7B0BD447-63C5-2FC3-F6EB-A7C0C14195DE}"/>
          </ac:picMkLst>
        </pc:picChg>
        <pc:picChg chg="add mod">
          <ac:chgData name="Caires, Matthew" userId="03082eb7-bc95-4765-a1fe-ed9c61f99988" providerId="ADAL" clId="{FF38AD1D-15CB-41AA-8DC3-B5CD2083EAEB}" dt="2026-01-28T20:56:35.653" v="33" actId="1076"/>
          <ac:picMkLst>
            <pc:docMk/>
            <pc:sldMk cId="2280882277" sldId="557"/>
            <ac:picMk id="3" creationId="{CAF66A77-260F-A7D7-0676-97193D098CCA}"/>
          </ac:picMkLst>
        </pc:picChg>
        <pc:picChg chg="del">
          <ac:chgData name="Caires, Matthew" userId="03082eb7-bc95-4765-a1fe-ed9c61f99988" providerId="ADAL" clId="{FF38AD1D-15CB-41AA-8DC3-B5CD2083EAEB}" dt="2026-01-28T20:56:18.070" v="28" actId="478"/>
          <ac:picMkLst>
            <pc:docMk/>
            <pc:sldMk cId="2280882277" sldId="557"/>
            <ac:picMk id="4" creationId="{8BFDEFF8-9941-787B-358C-CFDF56C278D5}"/>
          </ac:picMkLst>
        </pc:picChg>
        <pc:picChg chg="del">
          <ac:chgData name="Caires, Matthew" userId="03082eb7-bc95-4765-a1fe-ed9c61f99988" providerId="ADAL" clId="{FF38AD1D-15CB-41AA-8DC3-B5CD2083EAEB}" dt="2026-01-28T20:56:32.080" v="31" actId="478"/>
          <ac:picMkLst>
            <pc:docMk/>
            <pc:sldMk cId="2280882277" sldId="557"/>
            <ac:picMk id="5" creationId="{17C42801-8E59-2E4C-8323-25410F21FB97}"/>
          </ac:picMkLst>
        </pc:picChg>
      </pc:sldChg>
      <pc:sldChg chg="del">
        <pc:chgData name="Caires, Matthew" userId="03082eb7-bc95-4765-a1fe-ed9c61f99988" providerId="ADAL" clId="{FF38AD1D-15CB-41AA-8DC3-B5CD2083EAEB}" dt="2026-01-28T20:56:55.221" v="34" actId="47"/>
        <pc:sldMkLst>
          <pc:docMk/>
          <pc:sldMk cId="3908572791" sldId="558"/>
        </pc:sldMkLst>
      </pc:sldChg>
      <pc:sldChg chg="del">
        <pc:chgData name="Caires, Matthew" userId="03082eb7-bc95-4765-a1fe-ed9c61f99988" providerId="ADAL" clId="{FF38AD1D-15CB-41AA-8DC3-B5CD2083EAEB}" dt="2026-01-28T20:53:55.895" v="0" actId="47"/>
        <pc:sldMkLst>
          <pc:docMk/>
          <pc:sldMk cId="478286632" sldId="560"/>
        </pc:sldMkLst>
      </pc:sldChg>
      <pc:sldChg chg="addSp delSp modSp new mod">
        <pc:chgData name="Caires, Matthew" userId="03082eb7-bc95-4765-a1fe-ed9c61f99988" providerId="ADAL" clId="{FF38AD1D-15CB-41AA-8DC3-B5CD2083EAEB}" dt="2026-01-28T20:59:05.465" v="65"/>
        <pc:sldMkLst>
          <pc:docMk/>
          <pc:sldMk cId="3380305800" sldId="560"/>
        </pc:sldMkLst>
        <pc:spChg chg="del">
          <ac:chgData name="Caires, Matthew" userId="03082eb7-bc95-4765-a1fe-ed9c61f99988" providerId="ADAL" clId="{FF38AD1D-15CB-41AA-8DC3-B5CD2083EAEB}" dt="2026-01-28T20:58:54.208" v="64" actId="478"/>
          <ac:spMkLst>
            <pc:docMk/>
            <pc:sldMk cId="3380305800" sldId="560"/>
            <ac:spMk id="2" creationId="{063DA724-51F9-35D0-03FF-6C16A7ECC55F}"/>
          </ac:spMkLst>
        </pc:spChg>
        <pc:spChg chg="add mod">
          <ac:chgData name="Caires, Matthew" userId="03082eb7-bc95-4765-a1fe-ed9c61f99988" providerId="ADAL" clId="{FF38AD1D-15CB-41AA-8DC3-B5CD2083EAEB}" dt="2026-01-28T20:59:05.465" v="65"/>
          <ac:spMkLst>
            <pc:docMk/>
            <pc:sldMk cId="3380305800" sldId="560"/>
            <ac:spMk id="3" creationId="{FE5FA376-6EE8-85C2-F95A-1FBDAC74B4DF}"/>
          </ac:spMkLst>
        </pc:spChg>
      </pc:sldChg>
      <pc:sldChg chg="del">
        <pc:chgData name="Caires, Matthew" userId="03082eb7-bc95-4765-a1fe-ed9c61f99988" providerId="ADAL" clId="{FF38AD1D-15CB-41AA-8DC3-B5CD2083EAEB}" dt="2026-01-28T20:53:56.488" v="1" actId="47"/>
        <pc:sldMkLst>
          <pc:docMk/>
          <pc:sldMk cId="4219318134" sldId="562"/>
        </pc:sldMkLst>
      </pc:sldChg>
      <pc:sldChg chg="del">
        <pc:chgData name="Caires, Matthew" userId="03082eb7-bc95-4765-a1fe-ed9c61f99988" providerId="ADAL" clId="{FF38AD1D-15CB-41AA-8DC3-B5CD2083EAEB}" dt="2026-01-28T20:53:56.986" v="2" actId="47"/>
        <pc:sldMkLst>
          <pc:docMk/>
          <pc:sldMk cId="1156741410" sldId="5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6AAF6-06EB-4798-88A8-385B092E975B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4559E-6E7E-4206-9F6E-E9471E172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3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84559E-6E7E-4206-9F6E-E9471E172B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17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Remove?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2EFC95A-541C-4DD8-8114-719FC27F31AD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38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Remove?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2EFC95A-541C-4DD8-8114-719FC27F31AD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736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F576A5D-1F97-48AB-8EFA-A22491083277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403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9C3AA5E-DE2D-431A-884D-9C106810E570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930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F441E7B-91ED-49A2-926D-6DEB7513CF21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29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E5AC63A-5D98-4A88-8A4B-E7CAF798E967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09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Remove?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E5AC63A-5D98-4A88-8A4B-E7CAF798E967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81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0A70B5-725A-4A32-B82B-38954F1BEEF1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451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155D59-B62D-4043-94DD-86EE372D7EB9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22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92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4F4B767-875E-4F0D-AC0B-9FA4DB83BBC3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004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91EFE2E-675B-4B82-9BA0-B4F6B9950576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537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37FFAC3-74B8-45AB-B58C-5E51B3C05F07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1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37FFAC3-74B8-45AB-B58C-5E51B3C05F07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32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AFD8EA7-E739-4F48-BEF2-0AD141C533D9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959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7EC0CF-C48B-476D-A5F3-5C4779B2FA64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872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7EC0CF-C48B-476D-A5F3-5C4779B2FA64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49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Remove?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E733F46-147C-4901-A767-F2A86DD093F3}" type="slidenum">
              <a:rPr lang="en-US" altLang="en-US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0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B2CD966-2E9D-4B08-B013-CFB855A0BA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6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942350-6EBF-4BF4-BBBA-E4780FA5F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8995" y="1973766"/>
            <a:ext cx="7381297" cy="1848392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4CDFF-1C87-4062-9D8C-69AE676A8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8994" y="3958683"/>
            <a:ext cx="7381297" cy="914400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831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D84CF-BE36-49C1-A8E8-5F4367928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05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51A1F-0ACE-45AE-9FF9-30215AD9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483DD-6721-45D1-A3E1-F238B161E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010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55D73-C91A-460D-9843-B292F38F4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48290-347C-42C0-96BF-BC586C2C0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452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AE62E-FE33-45BD-BF1D-A7556F643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B82C9-9B29-484E-83D1-F1595E5E6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DF552-1CB3-4402-A3CF-D673EC0B3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313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BD56-4D2F-473C-A595-E48977BB5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8DCF7-0B00-455A-A45C-65DC078A6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8B8B1D-19B4-44EF-87AE-0C78273AD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DB39C-6D1C-4FE6-A376-6D869ED5E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88EF28-9A88-4FC6-91E7-C5FBCE350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683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91D85-7526-45E6-9D3A-17404A1E1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920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91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BFDE4-DBD9-4BEE-B538-A7F20415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EB9B-4F57-4B12-BD4F-0D2A752C5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 sz="28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 sz="24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 sz="20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 sz="20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1180A-DBF1-419A-BAB1-F8E472B08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048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E5C-9BD6-4E4F-81E7-5E3F9F8CC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70C0"/>
                </a:solidFill>
                <a:latin typeface="Caecilia LT Pro 55 Roman" panose="0206050203030602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DCA34F-3BC1-4B5B-A945-5B121CB9A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7076D-94E8-43A2-B127-365D9ED79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62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&#10;&#10;Description automatically generated">
            <a:extLst>
              <a:ext uri="{FF2B5EF4-FFF2-40B4-BE49-F238E27FC236}">
                <a16:creationId xmlns:a16="http://schemas.microsoft.com/office/drawing/2014/main" id="{382B93CF-4241-4461-96AA-EB503B119D5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1F024-C6FC-47A7-AB3A-BA3CBEB64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3A615-4063-43C7-A691-B61E59660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309A1-3DC1-4792-BC29-EE14545C8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59737-D0AA-44CD-8362-59283B913BA0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3687B-9635-49EC-97B4-147392B55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3BD5D-4861-4F36-A2E9-DB36FF760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F76AB-4550-4EE7-B432-B4BDDA096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2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0C0"/>
          </a:solidFill>
          <a:latin typeface="Caecilia LT Pro 55 Roman" panose="020605020303060202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mcaires@montana.edu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mcaires@montana.edu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ky, mountain, outdoor&#10;&#10;Description automatically generated">
            <a:extLst>
              <a:ext uri="{FF2B5EF4-FFF2-40B4-BE49-F238E27FC236}">
                <a16:creationId xmlns:a16="http://schemas.microsoft.com/office/drawing/2014/main" id="{9116AF86-61C2-391B-9B86-43B3165A1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"/>
            <a:ext cx="12192000" cy="6857409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518B0AD-8D6D-11CB-8C35-02DAB3F01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90" y="1303123"/>
            <a:ext cx="4254588" cy="425175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270B9DE-AC02-937B-AB0D-34896336EAD9}"/>
              </a:ext>
            </a:extLst>
          </p:cNvPr>
          <p:cNvSpPr txBox="1">
            <a:spLocks/>
          </p:cNvSpPr>
          <p:nvPr/>
        </p:nvSpPr>
        <p:spPr>
          <a:xfrm>
            <a:off x="4438995" y="1973766"/>
            <a:ext cx="7381297" cy="184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Caecilia LT Pro 55 Roman" panose="02060502030306020204" pitchFamily="18" charset="0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Traveling the winding road to Adulthood…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004B021-E7A1-AB21-10DC-0E7AE31F9E1C}"/>
              </a:ext>
            </a:extLst>
          </p:cNvPr>
          <p:cNvSpPr txBox="1">
            <a:spLocks/>
          </p:cNvSpPr>
          <p:nvPr/>
        </p:nvSpPr>
        <p:spPr>
          <a:xfrm>
            <a:off x="4603313" y="3660300"/>
            <a:ext cx="7381297" cy="914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chemeClr val="bg1"/>
                </a:solidFill>
                <a:latin typeface="Cambria" panose="02040503050406030204" pitchFamily="18" charset="0"/>
              </a:rPr>
              <a:t>Dr. Matthew R. Caires, dean of students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mcaires@montana.edu</a:t>
            </a:r>
            <a:r>
              <a:rPr lang="en-US" b="1" dirty="0">
                <a:solidFill>
                  <a:srgbClr val="FFFF00"/>
                </a:solidFill>
                <a:latin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5543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But with more freedom….. </a:t>
            </a:r>
            <a:endParaRPr lang="en-US" altLang="en-US" sz="4400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82040" y="1295400"/>
            <a:ext cx="8861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Animal House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E3BCFF25-2085-465E-A3AC-CA50F864C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48" y="1218839"/>
            <a:ext cx="3402854" cy="49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8305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But with more freedom….. </a:t>
            </a:r>
            <a:endParaRPr lang="en-US" altLang="en-US" sz="4400" b="1" i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82040" y="1295400"/>
            <a:ext cx="8861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Animal House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01969" y="2542975"/>
            <a:ext cx="88616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injuries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01969" y="1905100"/>
            <a:ext cx="88616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Binge drinking and the rights of passage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82040" y="3117849"/>
            <a:ext cx="100431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Drugs, counter-culture, sexual revolution, “The Man”, and then Kent State. 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82040" y="4237036"/>
            <a:ext cx="8861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Campus life was in “chaos” 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82039" y="4863205"/>
            <a:ext cx="987436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Legal relationship with students - </a:t>
            </a:r>
            <a:r>
              <a:rPr lang="en-US" altLang="en-US" b="1" u="sng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Bystander</a:t>
            </a:r>
          </a:p>
        </p:txBody>
      </p:sp>
    </p:spTree>
    <p:extLst>
      <p:ext uri="{BB962C8B-B14F-4D97-AF65-F5344CB8AC3E}">
        <p14:creationId xmlns:p14="http://schemas.microsoft.com/office/powerpoint/2010/main" val="227242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2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381000" y="297359"/>
            <a:ext cx="110109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Students as adults (1980s and beyond)</a:t>
            </a:r>
            <a:endParaRPr lang="en-US" altLang="en-US" sz="4400" b="1" i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6800" y="13716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The pendulum starts to swing back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66800" y="1981201"/>
            <a:ext cx="8001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From rights to more responsibility…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0" y="2586037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Drinking age?  - 21 years old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76400" y="3170237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FERPA revisited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3805237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 new </a:t>
            </a:r>
            <a:r>
              <a:rPr lang="en-US" altLang="en-US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Loco Parentis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? 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66800" y="4694237"/>
            <a:ext cx="998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Legal relationship with students - </a:t>
            </a:r>
            <a:r>
              <a:rPr lang="en-US" altLang="en-US" b="1" u="sng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Facilitators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778845" y="2037448"/>
            <a:ext cx="104394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Where does this leave </a:t>
            </a:r>
            <a:r>
              <a:rPr lang="en-US" altLang="en-US" sz="6600" b="1" u="sng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US</a:t>
            </a:r>
            <a:r>
              <a:rPr lang="en-US" altLang="en-US" sz="6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 today?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990600" y="2124075"/>
            <a:ext cx="10439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8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Parents as Partners</a:t>
            </a:r>
          </a:p>
        </p:txBody>
      </p:sp>
    </p:spTree>
    <p:extLst>
      <p:ext uri="{BB962C8B-B14F-4D97-AF65-F5344CB8AC3E}">
        <p14:creationId xmlns:p14="http://schemas.microsoft.com/office/powerpoint/2010/main" val="17813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3"/>
          <p:cNvSpPr txBox="1">
            <a:spLocks noChangeArrowheads="1"/>
          </p:cNvSpPr>
          <p:nvPr/>
        </p:nvSpPr>
        <p:spPr bwMode="auto">
          <a:xfrm>
            <a:off x="762000" y="228600"/>
            <a:ext cx="9601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Who are our students today?  </a:t>
            </a:r>
            <a:endParaRPr lang="en-US" altLang="en-US" sz="4400" b="1" i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6799" y="1219200"/>
            <a:ext cx="95061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Are they adults? 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66799" y="1895290"/>
            <a:ext cx="95061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Are they still children? 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6799" y="2640516"/>
            <a:ext cx="95061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How do we know???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3219952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Jeffrey Arnett </a:t>
            </a:r>
            <a:r>
              <a:rPr lang="ja-JP" altLang="en-US" sz="3600" b="1" dirty="0">
                <a:solidFill>
                  <a:srgbClr val="0070C0"/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3600" b="1" i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Emerging Adulthood</a:t>
            </a:r>
            <a:r>
              <a:rPr lang="ja-JP" altLang="en-US" sz="3600" b="1" dirty="0">
                <a:solidFill>
                  <a:srgbClr val="0070C0"/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r>
              <a:rPr lang="en-US" altLang="ja-JP" sz="36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</a:t>
            </a:r>
            <a:endParaRPr lang="en-US" altLang="en-US" sz="3600" b="1" dirty="0">
              <a:solidFill>
                <a:srgbClr val="0070C0"/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96B6F3-398D-D640-9E52-4AC2FE9B9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330" y="3994937"/>
            <a:ext cx="95061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“Generation Z”</a:t>
            </a:r>
            <a:r>
              <a:rPr lang="en-US" altLang="en-US" sz="36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Goes to College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5"/>
          <p:cNvSpPr txBox="1">
            <a:spLocks noChangeArrowheads="1"/>
          </p:cNvSpPr>
          <p:nvPr/>
        </p:nvSpPr>
        <p:spPr bwMode="auto">
          <a:xfrm>
            <a:off x="609600" y="338239"/>
            <a:ext cx="8839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Services and Resources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90600" y="1287464"/>
            <a:ext cx="9525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Office of the Dean of Students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48533" y="2082800"/>
            <a:ext cx="906706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Strand Union Building 174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48533" y="2779713"/>
            <a:ext cx="906706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support in times of “crisis.” </a:t>
            </a:r>
          </a:p>
          <a:p>
            <a:pPr marL="457200" indent="-457200"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Parent and Family Relations</a:t>
            </a:r>
          </a:p>
          <a:p>
            <a:pPr marL="457200" indent="-457200"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Fraternity and Sorority Life</a:t>
            </a:r>
          </a:p>
          <a:p>
            <a:pPr marL="457200" indent="-457200"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Conduct &amp; Safety</a:t>
            </a:r>
          </a:p>
          <a:p>
            <a:pPr marL="457200" indent="-457200"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conflict resolution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5"/>
          <p:cNvSpPr txBox="1">
            <a:spLocks noChangeArrowheads="1"/>
          </p:cNvSpPr>
          <p:nvPr/>
        </p:nvSpPr>
        <p:spPr bwMode="auto">
          <a:xfrm>
            <a:off x="914400" y="227808"/>
            <a:ext cx="8610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Student Code of Conduct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0" y="1338942"/>
            <a:ext cx="7467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Educational process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00" y="1905000"/>
            <a:ext cx="7467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Alcohol and drug policy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0" y="2457449"/>
            <a:ext cx="10134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Sexual misconduct, violence, weapons or hostile acts towards others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0" y="4840069"/>
            <a:ext cx="1013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Clery Act – Crime Statistics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0" y="3581400"/>
            <a:ext cx="1013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Campus Civil Rights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71C47-89AF-4558-947E-47576C64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228114"/>
            <a:ext cx="1013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University Police Department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6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5"/>
          <p:cNvSpPr txBox="1">
            <a:spLocks noChangeArrowheads="1"/>
          </p:cNvSpPr>
          <p:nvPr/>
        </p:nvSpPr>
        <p:spPr bwMode="auto">
          <a:xfrm>
            <a:off x="800100" y="227808"/>
            <a:ext cx="8610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Annual Security Report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0BD447-63C5-2FC3-F6EB-A7C0C1419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760" y="1139797"/>
            <a:ext cx="4093125" cy="53479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F66A77-260F-A7D7-0676-97193D098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923" y="1042983"/>
            <a:ext cx="4183550" cy="534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82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762000" y="235803"/>
            <a:ext cx="868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Tips for Parents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43000" y="1613800"/>
            <a:ext cx="10820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Go away!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3CC2EA-831D-40BB-A3ED-BE17D9BD7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27944"/>
            <a:ext cx="1104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Attend Parent &amp; Family Weekend -  October 23-25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585D15-A9D0-4912-81F9-69D43A303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141277"/>
            <a:ext cx="10820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Move-In Weekend</a:t>
            </a:r>
            <a:endParaRPr lang="en-US" altLang="en-US" b="1" dirty="0">
              <a:solidFill>
                <a:schemeClr val="accent1"/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49D1D2-2540-7F40-924A-2D25160E1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683843"/>
            <a:ext cx="960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Ask open ended and difficult questions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62561-C31F-A149-AE92-284394EC2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276062"/>
            <a:ext cx="9829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Social life, roommates, classes, alcohol, advisors, asking for help – </a:t>
            </a:r>
            <a:r>
              <a:rPr lang="en-US" altLang="en-US" sz="28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Parents’ Guide to Difficult Questions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00B27-303D-1E47-892C-4F759C449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9100" y="4171613"/>
            <a:ext cx="792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Read our emails!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FC8C53-67CC-6841-8E29-022D462F1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57287"/>
            <a:ext cx="792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Eating ramen builds character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50C18B-5D37-4B4C-9BE7-3D61C1D1D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159238"/>
            <a:ext cx="10820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 university experience is SUPPOSED to be challenging.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6" grpId="0"/>
      <p:bldP spid="9" grpId="0"/>
      <p:bldP spid="10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04800" y="381000"/>
            <a:ext cx="11658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The Parents’ Guide to a Successful Freshman Year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981200" y="1981201"/>
            <a:ext cx="868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1.  A historical perspective 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981200" y="2644775"/>
            <a:ext cx="9220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2.  From Rights to Responsibilities… 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981200" y="4092575"/>
            <a:ext cx="967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4.  Advice from the Dean of Students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1981200" y="3352800"/>
            <a:ext cx="868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3.  Campus rules and resources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14400" y="1295400"/>
            <a:ext cx="944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Bring a bike to campus 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1352" y="1881186"/>
            <a:ext cx="981221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Meet their professors, all their professors, go to their office hours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11352" y="2895600"/>
            <a:ext cx="9448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Go to class, and tell their friends they need to go to class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14400" y="3877959"/>
            <a:ext cx="9448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Encourage campus involvement in a club or a campus organization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14400" y="4872675"/>
            <a:ext cx="944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Go get a job!  </a:t>
            </a:r>
          </a:p>
        </p:txBody>
      </p:sp>
      <p:sp>
        <p:nvSpPr>
          <p:cNvPr id="43015" name="TextBox 3"/>
          <p:cNvSpPr txBox="1">
            <a:spLocks noChangeArrowheads="1"/>
          </p:cNvSpPr>
          <p:nvPr/>
        </p:nvSpPr>
        <p:spPr bwMode="auto">
          <a:xfrm>
            <a:off x="609600" y="209109"/>
            <a:ext cx="8763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Tips for Parents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1551213"/>
            <a:ext cx="12192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ASK US FOR HELP!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95500" y="2819400"/>
            <a:ext cx="859971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Parent and Family Hotline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(406) 994-7359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sng" dirty="0" err="1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www.montana.edu</a:t>
            </a:r>
            <a:r>
              <a:rPr lang="en-US" altLang="en-US" sz="4000" b="1" u="sng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/parents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u="sng" dirty="0" err="1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Parents@montana.edu</a:t>
            </a:r>
            <a:endParaRPr lang="en-US" altLang="en-US" sz="4000" b="1" u="sng" dirty="0">
              <a:solidFill>
                <a:srgbClr val="0070C0"/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44036" name="TextBox 3"/>
          <p:cNvSpPr txBox="1">
            <a:spLocks noChangeArrowheads="1"/>
          </p:cNvSpPr>
          <p:nvPr/>
        </p:nvSpPr>
        <p:spPr bwMode="auto">
          <a:xfrm>
            <a:off x="457200" y="290247"/>
            <a:ext cx="8610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Tips for Parents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/>
          <p:cNvSpPr txBox="1">
            <a:spLocks noChangeArrowheads="1"/>
          </p:cNvSpPr>
          <p:nvPr/>
        </p:nvSpPr>
        <p:spPr bwMode="auto">
          <a:xfrm>
            <a:off x="359229" y="1793092"/>
            <a:ext cx="1164227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Office of the Dean of Students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Montana State University </a:t>
            </a:r>
          </a:p>
        </p:txBody>
      </p:sp>
      <p:sp>
        <p:nvSpPr>
          <p:cNvPr id="48131" name="TextBox 1"/>
          <p:cNvSpPr txBox="1">
            <a:spLocks noChangeArrowheads="1"/>
          </p:cNvSpPr>
          <p:nvPr/>
        </p:nvSpPr>
        <p:spPr bwMode="auto">
          <a:xfrm>
            <a:off x="1295400" y="3993344"/>
            <a:ext cx="10058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www.montana.edu/deanofstudents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  <a:hlinkClick r:id="rId4"/>
              </a:rPr>
              <a:t>mcaires@montana.edu</a:t>
            </a:r>
            <a:r>
              <a:rPr lang="en-US" altLang="en-US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(406) 994-2826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30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0" y="361296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The Evolution of Higher Education in America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9200" y="1219200"/>
            <a:ext cx="998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What and when was the first college founded in N. America? 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95400" y="3733799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What were the </a:t>
            </a: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life</a:t>
            </a: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issues during this time?  </a:t>
            </a:r>
            <a:endParaRPr lang="en-US" altLang="en-US" sz="24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05000" y="40386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Attending class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905000" y="4343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Adhering to community standards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05000" y="46482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Alcohol 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05000" y="1676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Harvard College, 1636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05000" y="2590800"/>
            <a:ext cx="9448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</a:t>
            </a: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Generally colleges were small, residential, religious affiliated, and all men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28800" y="32766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Teaching vs. Research 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1219200" y="2209799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What did it generally look like?   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95400" y="5105399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What did campus discipline look like? 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05000" y="5486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Flogging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905000" y="5867400"/>
            <a:ext cx="762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Boxing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0" y="506124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Higher Education’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 Legal Relationship with College Students</a:t>
            </a:r>
            <a:endParaRPr lang="en-US" altLang="en-US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66800" y="1411069"/>
            <a:ext cx="8305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Loco Parentis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95800" y="1447800"/>
            <a:ext cx="769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 </a:t>
            </a:r>
            <a:r>
              <a:rPr lang="en-US" altLang="ja-JP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- </a:t>
            </a:r>
            <a:r>
              <a:rPr lang="ja-JP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the place of the parent</a:t>
            </a:r>
            <a:r>
              <a:rPr lang="ja-JP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endParaRPr lang="en-US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66800" y="2158425"/>
            <a:ext cx="800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Sir William Blackstone - 1765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828800" y="2940784"/>
            <a:ext cx="9601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A father may also delegate part of his parental authority during his life to the tutor or schoolmaster of his child; who is then </a:t>
            </a:r>
            <a:r>
              <a:rPr lang="en-US" altLang="ja-JP" sz="24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loco parentis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, and has such a portion of the power of the parent committed to his charge, viz. that of restraint and correction, as may be necessary to answer the purposes for which he is employed</a:t>
            </a: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</a:t>
            </a:r>
            <a:endParaRPr lang="en-US" altLang="en-US" sz="24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0" y="506124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Higher Education’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 Legal Relationship with College Students</a:t>
            </a:r>
            <a:endParaRPr lang="en-US" altLang="en-US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38200" y="1447800"/>
            <a:ext cx="800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Did students have “rights?”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38200" y="2286000"/>
            <a:ext cx="922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Gott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v. Berea College, 161 SW. 204 (Ky. 1913)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00" y="3048000"/>
            <a:ext cx="10134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Colleges stand </a:t>
            </a:r>
            <a:r>
              <a:rPr lang="en-US" altLang="ja-JP" sz="24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loco parentis</a:t>
            </a:r>
            <a:r>
              <a:rPr lang="en-US" altLang="ja-JP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concerning the physical and moral welfare and mental training of the pupils, and … to that end [may make] any rule or regulation for the government or betterment of their pupils that a parent could for the same purpose unless unlawful or contrary to public policy.</a:t>
            </a:r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endParaRPr lang="en-US" altLang="en-US" sz="24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6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0" y="42516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The Fall and Fallout of 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In Loco Parentis </a:t>
            </a: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(1900s - 1960s)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1371600"/>
            <a:ext cx="9829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Changing demographics and role for colleges and universities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91748" y="2586038"/>
            <a:ext cx="85476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Research mission and the role of Faculty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85652" y="4837093"/>
            <a:ext cx="854765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Older students and desires for new freedoms (visitation, expression,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etc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85652" y="3998893"/>
            <a:ext cx="854765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Intercollegiate Athletics, Depression, WWII, GI Bill, returning veterans, fraternities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05000" y="3515380"/>
            <a:ext cx="85476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 Deans of Women and Deans of Men</a:t>
            </a:r>
          </a:p>
        </p:txBody>
      </p:sp>
      <p:sp>
        <p:nvSpPr>
          <p:cNvPr id="2" name="Rectangle 1"/>
          <p:cNvSpPr/>
          <p:nvPr/>
        </p:nvSpPr>
        <p:spPr>
          <a:xfrm>
            <a:off x="1906508" y="3042791"/>
            <a:ext cx="3427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Co-Education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2" grpId="0"/>
      <p:bldP spid="1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1053" y="1297858"/>
            <a:ext cx="117909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Dixon v. Alabama State Board of Education,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(5</a:t>
            </a:r>
            <a:r>
              <a:rPr lang="en-US" altLang="en-US" b="1" baseline="300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th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Cir. 1961)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81200" y="2099370"/>
            <a:ext cx="8382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this case, six black students at Alabama State College (ASC) were notified in a letter from the college President that they were expelled for participating in civil rights demonstrations that sought to desegregate a variety of public services.  They were not told what specific misconduct they were charged with or for what reason they were expelled.</a:t>
            </a:r>
            <a:r>
              <a:rPr lang="ja-JP" altLang="en-US" sz="28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endParaRPr lang="en-US" altLang="en-US" sz="28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42516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The Fall and Fallout of 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In Loco Parentis </a:t>
            </a: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(1900s - 1960s)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9507" y="1169470"/>
            <a:ext cx="115984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Dixon v. Alabama State Board of Education,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(5</a:t>
            </a:r>
            <a:r>
              <a:rPr lang="en-US" altLang="en-US" b="1" baseline="300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th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Cir. 1961)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42516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The Fall and Fallout of 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In Loco Parentis </a:t>
            </a:r>
            <a:r>
              <a:rPr lang="en-US" alt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(1900s - 1960s)</a:t>
            </a:r>
            <a:r>
              <a:rPr lang="en-US" altLang="en-US" sz="36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6" name="Picture 5" descr="https://s-media-cache-ak0.pinimg.com/736x/92/d9/32/92d93252f94968d6bb845549c852523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99" y="2057400"/>
            <a:ext cx="547335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67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587829" y="249378"/>
            <a:ext cx="111850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Students as adults (1960s – 1980s)</a:t>
            </a:r>
            <a:r>
              <a:rPr lang="en-US" altLang="en-US" sz="4000" b="1" i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3600" y="1249364"/>
            <a:ext cx="8001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FERPA</a:t>
            </a: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- 1974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33600" y="1858964"/>
            <a:ext cx="8001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Voting at 18 years old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33600" y="2463800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Drinking age?  - Depended on the state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33600" y="3048000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Vietnam and Civil Rights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33600" y="3606800"/>
            <a:ext cx="9448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Disengagement of college deans and faculty from traditional </a:t>
            </a:r>
            <a:r>
              <a:rPr lang="ja-JP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“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student life</a:t>
            </a:r>
            <a:r>
              <a:rPr lang="ja-JP" altLang="en-US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cs typeface="Segoe UI" panose="020B0502040204020203" pitchFamily="34" charset="0"/>
              </a:rPr>
              <a:t>”</a:t>
            </a:r>
            <a:r>
              <a:rPr lang="en-US" altLang="ja-JP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Source Sans Pro" panose="020B0503030403020204" pitchFamily="34" charset="0"/>
                <a:cs typeface="Segoe UI" panose="020B0502040204020203" pitchFamily="34" charset="0"/>
              </a:rPr>
              <a:t> issues </a:t>
            </a:r>
            <a:endParaRPr lang="en-US" altLang="en-US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Source Sans Pro" panose="020B0503030403020204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967</Words>
  <Application>Microsoft Office PowerPoint</Application>
  <PresentationFormat>Widescreen</PresentationFormat>
  <Paragraphs>148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Calibri</vt:lpstr>
      <vt:lpstr>Cambria</vt:lpstr>
      <vt:lpstr>Times</vt:lpstr>
      <vt:lpstr>Arial</vt:lpstr>
      <vt:lpstr>Source Sans Pro</vt:lpstr>
      <vt:lpstr>Caecilia LT Pro 55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Hamberger, Maxwell</dc:creator>
  <cp:lastModifiedBy>Caires, Matthew</cp:lastModifiedBy>
  <cp:revision>37</cp:revision>
  <dcterms:created xsi:type="dcterms:W3CDTF">2019-12-30T17:35:10Z</dcterms:created>
  <dcterms:modified xsi:type="dcterms:W3CDTF">2026-01-28T20:59:23Z</dcterms:modified>
</cp:coreProperties>
</file>