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7"/>
  </p:notesMasterIdLst>
  <p:sldIdLst>
    <p:sldId id="256" r:id="rId3"/>
    <p:sldId id="257" r:id="rId4"/>
    <p:sldId id="298" r:id="rId5"/>
    <p:sldId id="28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E69A5B-4E9E-0543-BB17-4E8858545C3A}" v="9" dt="2023-05-31T17:14:30.9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830"/>
  </p:normalViewPr>
  <p:slideViewPr>
    <p:cSldViewPr snapToGrid="0">
      <p:cViewPr varScale="1">
        <p:scale>
          <a:sx n="117" d="100"/>
          <a:sy n="117" d="100"/>
        </p:scale>
        <p:origin x="8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90FEB2-95B2-D543-835D-71B949EA5B6F}" type="doc">
      <dgm:prSet loTypeId="urn:microsoft.com/office/officeart/2005/8/layout/hList1" loCatId="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A667871-CF60-3144-98A5-AAC2806D2E38}">
      <dgm:prSet phldrT="[Text]" custT="1"/>
      <dgm:spPr>
        <a:solidFill>
          <a:srgbClr val="F7E052"/>
        </a:solidFill>
      </dgm:spPr>
      <dgm:t>
        <a:bodyPr/>
        <a:lstStyle/>
        <a:p>
          <a:r>
            <a:rPr lang="en-US" sz="3600" cap="small" baseline="0" dirty="0">
              <a:solidFill>
                <a:srgbClr val="17375E"/>
              </a:solidFill>
              <a:latin typeface="Roboto" panose="020F0502020204030204" pitchFamily="34" charset="0"/>
            </a:rPr>
            <a:t>Models</a:t>
          </a:r>
          <a:r>
            <a:rPr lang="en-US" sz="3600" baseline="0" dirty="0">
              <a:solidFill>
                <a:srgbClr val="17375E"/>
              </a:solidFill>
              <a:latin typeface="Roboto" panose="020F0502020204030204" pitchFamily="34" charset="0"/>
            </a:rPr>
            <a:t> A &amp; B</a:t>
          </a:r>
        </a:p>
      </dgm:t>
    </dgm:pt>
    <dgm:pt modelId="{AE22703A-8E64-7E49-98A8-4DD06EFD3723}" type="parTrans" cxnId="{FEC1472A-829B-CB44-AFD8-84EF9C605FBB}">
      <dgm:prSet/>
      <dgm:spPr/>
      <dgm:t>
        <a:bodyPr/>
        <a:lstStyle/>
        <a:p>
          <a:endParaRPr lang="en-US"/>
        </a:p>
      </dgm:t>
    </dgm:pt>
    <dgm:pt modelId="{CA64FE82-283C-3741-A437-CE2A26EE737D}" type="sibTrans" cxnId="{FEC1472A-829B-CB44-AFD8-84EF9C605FBB}">
      <dgm:prSet/>
      <dgm:spPr/>
      <dgm:t>
        <a:bodyPr/>
        <a:lstStyle/>
        <a:p>
          <a:endParaRPr lang="en-US"/>
        </a:p>
      </dgm:t>
    </dgm:pt>
    <dgm:pt modelId="{46068F84-6DF5-704E-B3A8-30A76AC5FC45}">
      <dgm:prSet phldrT="[Text]" custT="1"/>
      <dgm:spPr>
        <a:solidFill>
          <a:schemeClr val="tx2">
            <a:lumMod val="50000"/>
            <a:alpha val="24000"/>
          </a:schemeClr>
        </a:solidFill>
      </dgm:spPr>
      <dgm:t>
        <a:bodyPr/>
        <a:lstStyle/>
        <a:p>
          <a:pPr algn="l"/>
          <a:r>
            <a:rPr lang="en-US" sz="2000" baseline="0" dirty="0">
              <a:solidFill>
                <a:schemeClr val="bg1">
                  <a:lumMod val="95000"/>
                </a:schemeClr>
              </a:solidFill>
              <a:latin typeface="Roboto" panose="020F0502020204030204" pitchFamily="34" charset="0"/>
            </a:rPr>
            <a:t>Partners Engaging with MSU Research Staff and/or Students</a:t>
          </a:r>
        </a:p>
      </dgm:t>
    </dgm:pt>
    <dgm:pt modelId="{165198C9-659D-5440-874D-8C6051C21270}" type="parTrans" cxnId="{85728177-330E-A345-98D0-DC076113CADE}">
      <dgm:prSet/>
      <dgm:spPr/>
      <dgm:t>
        <a:bodyPr/>
        <a:lstStyle/>
        <a:p>
          <a:endParaRPr lang="en-US"/>
        </a:p>
      </dgm:t>
    </dgm:pt>
    <dgm:pt modelId="{982D704A-A2C2-9241-BC14-93E49CF4420D}" type="sibTrans" cxnId="{85728177-330E-A345-98D0-DC076113CADE}">
      <dgm:prSet/>
      <dgm:spPr/>
      <dgm:t>
        <a:bodyPr/>
        <a:lstStyle/>
        <a:p>
          <a:endParaRPr lang="en-US"/>
        </a:p>
      </dgm:t>
    </dgm:pt>
    <dgm:pt modelId="{7B88C4E3-F34F-D34C-BBD3-EB593AAE91CC}">
      <dgm:prSet phldrT="[Text]" custT="1"/>
      <dgm:spPr>
        <a:solidFill>
          <a:schemeClr val="tx2">
            <a:lumMod val="50000"/>
            <a:alpha val="24000"/>
          </a:schemeClr>
        </a:solidFill>
      </dgm:spPr>
      <dgm:t>
        <a:bodyPr/>
        <a:lstStyle/>
        <a:p>
          <a:pPr algn="l"/>
          <a:r>
            <a:rPr lang="en-US" sz="2000" baseline="0" dirty="0">
              <a:solidFill>
                <a:schemeClr val="bg1">
                  <a:lumMod val="95000"/>
                </a:schemeClr>
              </a:solidFill>
              <a:latin typeface="Roboto" panose="020F0502020204030204" pitchFamily="34" charset="0"/>
            </a:rPr>
            <a:t>Faculty, staff and student conducted R&amp;D</a:t>
          </a:r>
        </a:p>
      </dgm:t>
    </dgm:pt>
    <dgm:pt modelId="{452CD9CF-E9D0-9944-BF4B-453E9A49735B}" type="parTrans" cxnId="{78945F5C-4C4A-8F42-8BD4-BB07B9B996DD}">
      <dgm:prSet/>
      <dgm:spPr/>
      <dgm:t>
        <a:bodyPr/>
        <a:lstStyle/>
        <a:p>
          <a:endParaRPr lang="en-US"/>
        </a:p>
      </dgm:t>
    </dgm:pt>
    <dgm:pt modelId="{ED233FBB-B1FB-1746-B2DA-59B9B39FFAAA}" type="sibTrans" cxnId="{78945F5C-4C4A-8F42-8BD4-BB07B9B996DD}">
      <dgm:prSet/>
      <dgm:spPr/>
      <dgm:t>
        <a:bodyPr/>
        <a:lstStyle/>
        <a:p>
          <a:endParaRPr lang="en-US"/>
        </a:p>
      </dgm:t>
    </dgm:pt>
    <dgm:pt modelId="{1BA5BF88-3284-9946-966E-D2EDE29D13AB}">
      <dgm:prSet phldrT="[Text]" custT="1"/>
      <dgm:spPr>
        <a:solidFill>
          <a:schemeClr val="tx2">
            <a:lumMod val="50000"/>
            <a:alpha val="24000"/>
          </a:schemeClr>
        </a:solidFill>
      </dgm:spPr>
      <dgm:t>
        <a:bodyPr/>
        <a:lstStyle/>
        <a:p>
          <a:pPr algn="l"/>
          <a:r>
            <a:rPr lang="en-US" sz="2000" baseline="0" dirty="0">
              <a:solidFill>
                <a:schemeClr val="bg1">
                  <a:lumMod val="95000"/>
                </a:schemeClr>
              </a:solidFill>
              <a:latin typeface="Roboto" panose="020F0502020204030204" pitchFamily="34" charset="0"/>
            </a:rPr>
            <a:t>Both unclassified and classified research opportunities</a:t>
          </a:r>
        </a:p>
      </dgm:t>
    </dgm:pt>
    <dgm:pt modelId="{1F2310B6-B1B2-2F4C-972D-087AD07E931C}" type="parTrans" cxnId="{1CDBAFA3-7C6A-E342-A6C1-9601097F83BE}">
      <dgm:prSet/>
      <dgm:spPr/>
      <dgm:t>
        <a:bodyPr/>
        <a:lstStyle/>
        <a:p>
          <a:endParaRPr lang="en-US"/>
        </a:p>
      </dgm:t>
    </dgm:pt>
    <dgm:pt modelId="{CA73DAD8-4F65-7B48-916C-C057FCD2B624}" type="sibTrans" cxnId="{1CDBAFA3-7C6A-E342-A6C1-9601097F83BE}">
      <dgm:prSet/>
      <dgm:spPr/>
      <dgm:t>
        <a:bodyPr/>
        <a:lstStyle/>
        <a:p>
          <a:endParaRPr lang="en-US"/>
        </a:p>
      </dgm:t>
    </dgm:pt>
    <dgm:pt modelId="{4CD70E46-2AB2-B047-AE8B-AFCF5DDD0B2B}">
      <dgm:prSet phldrT="[Text]" custT="1"/>
      <dgm:spPr>
        <a:solidFill>
          <a:schemeClr val="tx2">
            <a:lumMod val="50000"/>
            <a:alpha val="24000"/>
          </a:schemeClr>
        </a:solidFill>
      </dgm:spPr>
      <dgm:t>
        <a:bodyPr/>
        <a:lstStyle/>
        <a:p>
          <a:pPr algn="l"/>
          <a:r>
            <a:rPr lang="en-US" sz="2000" baseline="0" dirty="0">
              <a:solidFill>
                <a:schemeClr val="bg1">
                  <a:lumMod val="95000"/>
                </a:schemeClr>
              </a:solidFill>
              <a:latin typeface="Roboto" panose="020F0502020204030204" pitchFamily="34" charset="0"/>
            </a:rPr>
            <a:t>Classified facility costs rolled into project budget (IDCs)</a:t>
          </a:r>
          <a:endParaRPr lang="en-US" sz="2400" baseline="0" dirty="0">
            <a:solidFill>
              <a:schemeClr val="bg1">
                <a:lumMod val="95000"/>
              </a:schemeClr>
            </a:solidFill>
            <a:latin typeface="Roboto" panose="020F0502020204030204" pitchFamily="34" charset="0"/>
          </a:endParaRPr>
        </a:p>
      </dgm:t>
    </dgm:pt>
    <dgm:pt modelId="{CEE60D29-7439-154E-8097-4A4F50CB9ADC}" type="parTrans" cxnId="{8C902DBD-8431-F244-A113-8C60CD2F7D04}">
      <dgm:prSet/>
      <dgm:spPr/>
      <dgm:t>
        <a:bodyPr/>
        <a:lstStyle/>
        <a:p>
          <a:endParaRPr lang="en-US"/>
        </a:p>
      </dgm:t>
    </dgm:pt>
    <dgm:pt modelId="{3FDE91A8-662A-E641-954F-143F7A2C53C7}" type="sibTrans" cxnId="{8C902DBD-8431-F244-A113-8C60CD2F7D04}">
      <dgm:prSet/>
      <dgm:spPr/>
      <dgm:t>
        <a:bodyPr/>
        <a:lstStyle/>
        <a:p>
          <a:endParaRPr lang="en-US"/>
        </a:p>
      </dgm:t>
    </dgm:pt>
    <dgm:pt modelId="{DDE33116-5D8E-CA47-B47E-B1831F65F3F3}">
      <dgm:prSet phldrT="[Text]" custT="1"/>
      <dgm:spPr>
        <a:solidFill>
          <a:schemeClr val="tx2">
            <a:lumMod val="50000"/>
            <a:alpha val="24000"/>
          </a:schemeClr>
        </a:solidFill>
      </dgm:spPr>
      <dgm:t>
        <a:bodyPr/>
        <a:lstStyle/>
        <a:p>
          <a:pPr algn="l"/>
          <a:r>
            <a:rPr lang="en-US" sz="2000" baseline="0" dirty="0">
              <a:solidFill>
                <a:schemeClr val="bg1">
                  <a:lumMod val="95000"/>
                </a:schemeClr>
              </a:solidFill>
              <a:latin typeface="Roboto" panose="020F0502020204030204" pitchFamily="34" charset="0"/>
            </a:rPr>
            <a:t>Contact ARL Program Development Staff to develop </a:t>
          </a:r>
          <a:br>
            <a:rPr lang="en-US" sz="2000" baseline="0" dirty="0">
              <a:solidFill>
                <a:schemeClr val="bg1">
                  <a:lumMod val="95000"/>
                </a:schemeClr>
              </a:solidFill>
              <a:latin typeface="Roboto" panose="020F0502020204030204" pitchFamily="34" charset="0"/>
            </a:rPr>
          </a:br>
          <a:r>
            <a:rPr lang="en-US" sz="2000" baseline="0" dirty="0">
              <a:solidFill>
                <a:schemeClr val="bg1">
                  <a:lumMod val="95000"/>
                </a:schemeClr>
              </a:solidFill>
              <a:latin typeface="Roboto" panose="020F0502020204030204" pitchFamily="34" charset="0"/>
            </a:rPr>
            <a:t>a SOW, space requirements, budget and plan</a:t>
          </a:r>
        </a:p>
      </dgm:t>
    </dgm:pt>
    <dgm:pt modelId="{7C8DEDEE-C8BA-014A-AC58-2885857D7ED4}" type="parTrans" cxnId="{E2C7DDD4-67E4-4647-857D-6D8549DE78D8}">
      <dgm:prSet/>
      <dgm:spPr/>
      <dgm:t>
        <a:bodyPr/>
        <a:lstStyle/>
        <a:p>
          <a:endParaRPr lang="en-US"/>
        </a:p>
      </dgm:t>
    </dgm:pt>
    <dgm:pt modelId="{B82C898F-75BA-E84C-8B24-6F0F536A9DFA}" type="sibTrans" cxnId="{E2C7DDD4-67E4-4647-857D-6D8549DE78D8}">
      <dgm:prSet/>
      <dgm:spPr/>
      <dgm:t>
        <a:bodyPr/>
        <a:lstStyle/>
        <a:p>
          <a:endParaRPr lang="en-US"/>
        </a:p>
      </dgm:t>
    </dgm:pt>
    <dgm:pt modelId="{863D0759-307A-7648-810D-FD23DCD8231B}">
      <dgm:prSet phldrT="[Text]" custT="1"/>
      <dgm:spPr>
        <a:solidFill>
          <a:srgbClr val="F7E052"/>
        </a:solidFill>
      </dgm:spPr>
      <dgm:t>
        <a:bodyPr/>
        <a:lstStyle/>
        <a:p>
          <a:r>
            <a:rPr lang="en-US" sz="3600" cap="small" baseline="0" dirty="0">
              <a:solidFill>
                <a:srgbClr val="17375E"/>
              </a:solidFill>
              <a:latin typeface="Roboto" panose="020F0502020204030204" pitchFamily="34" charset="0"/>
            </a:rPr>
            <a:t>Model</a:t>
          </a:r>
          <a:r>
            <a:rPr lang="en-US" sz="3600" baseline="0" dirty="0">
              <a:solidFill>
                <a:srgbClr val="17375E"/>
              </a:solidFill>
              <a:latin typeface="Roboto" panose="020F0502020204030204" pitchFamily="34" charset="0"/>
            </a:rPr>
            <a:t> C</a:t>
          </a:r>
        </a:p>
      </dgm:t>
    </dgm:pt>
    <dgm:pt modelId="{FAA1D224-6944-4F46-9696-A207EDEDAE41}" type="parTrans" cxnId="{A6EE1A9E-3AAB-A544-B97E-34C2F9B19FFA}">
      <dgm:prSet/>
      <dgm:spPr/>
      <dgm:t>
        <a:bodyPr/>
        <a:lstStyle/>
        <a:p>
          <a:endParaRPr lang="en-US"/>
        </a:p>
      </dgm:t>
    </dgm:pt>
    <dgm:pt modelId="{F59CEEA5-BA90-D04B-94A5-4FAF36BAC276}" type="sibTrans" cxnId="{A6EE1A9E-3AAB-A544-B97E-34C2F9B19FFA}">
      <dgm:prSet/>
      <dgm:spPr/>
      <dgm:t>
        <a:bodyPr/>
        <a:lstStyle/>
        <a:p>
          <a:endParaRPr lang="en-US"/>
        </a:p>
      </dgm:t>
    </dgm:pt>
    <dgm:pt modelId="{1997A0D8-FA51-3B41-8B73-B8145892B2C3}">
      <dgm:prSet custT="1"/>
      <dgm:spPr>
        <a:solidFill>
          <a:schemeClr val="tx2">
            <a:lumMod val="50000"/>
            <a:alpha val="24000"/>
          </a:schemeClr>
        </a:solidFill>
      </dgm:spPr>
      <dgm:t>
        <a:bodyPr/>
        <a:lstStyle/>
        <a:p>
          <a:r>
            <a:rPr lang="en-US" sz="2000" baseline="0" dirty="0">
              <a:solidFill>
                <a:schemeClr val="bg1">
                  <a:lumMod val="95000"/>
                </a:schemeClr>
              </a:solidFill>
              <a:latin typeface="Roboto" panose="020F0502020204030204" pitchFamily="34" charset="0"/>
            </a:rPr>
            <a:t>Partners Requiring Classified Space for Internal Purposes</a:t>
          </a:r>
          <a:endParaRPr lang="en-US" sz="2000" dirty="0">
            <a:solidFill>
              <a:schemeClr val="bg1">
                <a:lumMod val="95000"/>
              </a:schemeClr>
            </a:solidFill>
          </a:endParaRPr>
        </a:p>
      </dgm:t>
    </dgm:pt>
    <dgm:pt modelId="{4231C53E-0C5B-CA4A-A3DD-7EAAD333F428}" type="parTrans" cxnId="{2E576D42-974D-824F-880D-BD8E3F007690}">
      <dgm:prSet/>
      <dgm:spPr/>
      <dgm:t>
        <a:bodyPr/>
        <a:lstStyle/>
        <a:p>
          <a:endParaRPr lang="en-US"/>
        </a:p>
      </dgm:t>
    </dgm:pt>
    <dgm:pt modelId="{DE67698A-2D62-B04E-8C69-6EBC1D940C20}" type="sibTrans" cxnId="{2E576D42-974D-824F-880D-BD8E3F007690}">
      <dgm:prSet/>
      <dgm:spPr/>
      <dgm:t>
        <a:bodyPr/>
        <a:lstStyle/>
        <a:p>
          <a:endParaRPr lang="en-US"/>
        </a:p>
      </dgm:t>
    </dgm:pt>
    <dgm:pt modelId="{9D8E4ACA-2B18-3F4C-92C3-84D6A781B798}">
      <dgm:prSet custT="1"/>
      <dgm:spPr>
        <a:solidFill>
          <a:schemeClr val="tx2">
            <a:lumMod val="50000"/>
            <a:alpha val="24000"/>
          </a:schemeClr>
        </a:solidFill>
      </dgm:spPr>
      <dgm:t>
        <a:bodyPr/>
        <a:lstStyle/>
        <a:p>
          <a:r>
            <a:rPr lang="en-US" sz="1800" baseline="0" dirty="0">
              <a:solidFill>
                <a:schemeClr val="bg1">
                  <a:lumMod val="95000"/>
                </a:schemeClr>
              </a:solidFill>
              <a:latin typeface="Roboto" panose="020F0502020204030204" pitchFamily="34" charset="0"/>
            </a:rPr>
            <a:t>Shared Services Agreement </a:t>
          </a:r>
        </a:p>
      </dgm:t>
    </dgm:pt>
    <dgm:pt modelId="{D1AF63E8-B123-D34E-90B6-53BC4395C5B4}" type="parTrans" cxnId="{F341CA6B-71BF-C44E-B031-016460FEA0A4}">
      <dgm:prSet/>
      <dgm:spPr/>
      <dgm:t>
        <a:bodyPr/>
        <a:lstStyle/>
        <a:p>
          <a:endParaRPr lang="en-US"/>
        </a:p>
      </dgm:t>
    </dgm:pt>
    <dgm:pt modelId="{D237D013-74E0-9C48-AD7A-2C2CF53258EB}" type="sibTrans" cxnId="{F341CA6B-71BF-C44E-B031-016460FEA0A4}">
      <dgm:prSet/>
      <dgm:spPr/>
      <dgm:t>
        <a:bodyPr/>
        <a:lstStyle/>
        <a:p>
          <a:endParaRPr lang="en-US"/>
        </a:p>
      </dgm:t>
    </dgm:pt>
    <dgm:pt modelId="{56834107-1E40-3847-A257-2E62D741D824}">
      <dgm:prSet custT="1"/>
      <dgm:spPr>
        <a:solidFill>
          <a:schemeClr val="tx2">
            <a:lumMod val="50000"/>
            <a:alpha val="24000"/>
          </a:schemeClr>
        </a:solidFill>
      </dgm:spPr>
      <dgm:t>
        <a:bodyPr/>
        <a:lstStyle/>
        <a:p>
          <a:r>
            <a:rPr lang="en-US" sz="1800" baseline="0" dirty="0">
              <a:solidFill>
                <a:schemeClr val="bg1">
                  <a:lumMod val="95000"/>
                </a:schemeClr>
              </a:solidFill>
              <a:latin typeface="Roboto" panose="020F0502020204030204" pitchFamily="34" charset="0"/>
            </a:rPr>
            <a:t>Monthly occupancy fee</a:t>
          </a:r>
        </a:p>
      </dgm:t>
    </dgm:pt>
    <dgm:pt modelId="{CA18DA49-8ED9-EB48-819E-FF5568E5580F}" type="parTrans" cxnId="{1B6CE7DB-8A61-0E4C-B059-178922003393}">
      <dgm:prSet/>
      <dgm:spPr/>
      <dgm:t>
        <a:bodyPr/>
        <a:lstStyle/>
        <a:p>
          <a:endParaRPr lang="en-US"/>
        </a:p>
      </dgm:t>
    </dgm:pt>
    <dgm:pt modelId="{234E2A2D-A723-6E4D-8424-A34CA8F3446C}" type="sibTrans" cxnId="{1B6CE7DB-8A61-0E4C-B059-178922003393}">
      <dgm:prSet/>
      <dgm:spPr/>
      <dgm:t>
        <a:bodyPr/>
        <a:lstStyle/>
        <a:p>
          <a:endParaRPr lang="en-US"/>
        </a:p>
      </dgm:t>
    </dgm:pt>
    <dgm:pt modelId="{7C3121E0-BFFC-CF4A-AEE6-FA979CBB5E27}">
      <dgm:prSet custT="1"/>
      <dgm:spPr>
        <a:solidFill>
          <a:schemeClr val="tx2">
            <a:lumMod val="50000"/>
            <a:alpha val="24000"/>
          </a:schemeClr>
        </a:solidFill>
      </dgm:spPr>
      <dgm:t>
        <a:bodyPr/>
        <a:lstStyle/>
        <a:p>
          <a:r>
            <a:rPr lang="en-US" sz="1800" baseline="0" dirty="0">
              <a:solidFill>
                <a:schemeClr val="bg1">
                  <a:lumMod val="95000"/>
                </a:schemeClr>
              </a:solidFill>
              <a:latin typeface="Roboto" panose="020F0502020204030204" pitchFamily="34" charset="0"/>
            </a:rPr>
            <a:t>Occupants are encouraged to engage MSU students in research activities</a:t>
          </a:r>
          <a:br>
            <a:rPr lang="en-US" sz="2400" baseline="0" dirty="0">
              <a:solidFill>
                <a:schemeClr val="bg1">
                  <a:lumMod val="95000"/>
                </a:schemeClr>
              </a:solidFill>
              <a:latin typeface="Roboto" panose="020F0502020204030204" pitchFamily="34" charset="0"/>
            </a:rPr>
          </a:br>
          <a:br>
            <a:rPr lang="en-US" sz="2400" baseline="0" dirty="0">
              <a:solidFill>
                <a:schemeClr val="bg1">
                  <a:lumMod val="95000"/>
                </a:schemeClr>
              </a:solidFill>
              <a:latin typeface="Roboto" panose="020F0502020204030204" pitchFamily="34" charset="0"/>
            </a:rPr>
          </a:br>
          <a:endParaRPr lang="en-US" sz="2400" baseline="0" dirty="0">
            <a:solidFill>
              <a:schemeClr val="bg1">
                <a:lumMod val="95000"/>
              </a:schemeClr>
            </a:solidFill>
            <a:latin typeface="Roboto" panose="020F0502020204030204" pitchFamily="34" charset="0"/>
          </a:endParaRPr>
        </a:p>
      </dgm:t>
    </dgm:pt>
    <dgm:pt modelId="{D2374E55-A891-DC46-9765-EC95F2E4A533}" type="parTrans" cxnId="{BA59741F-3124-AA40-814D-1DB5F6C29C95}">
      <dgm:prSet/>
      <dgm:spPr/>
      <dgm:t>
        <a:bodyPr/>
        <a:lstStyle/>
        <a:p>
          <a:endParaRPr lang="en-US"/>
        </a:p>
      </dgm:t>
    </dgm:pt>
    <dgm:pt modelId="{8C3EEC9E-A516-F24F-A791-7F637D147174}" type="sibTrans" cxnId="{BA59741F-3124-AA40-814D-1DB5F6C29C95}">
      <dgm:prSet/>
      <dgm:spPr/>
      <dgm:t>
        <a:bodyPr/>
        <a:lstStyle/>
        <a:p>
          <a:endParaRPr lang="en-US"/>
        </a:p>
      </dgm:t>
    </dgm:pt>
    <dgm:pt modelId="{FBB05608-CB47-B946-9578-15EA97511CF6}">
      <dgm:prSet custT="1"/>
      <dgm:spPr>
        <a:solidFill>
          <a:schemeClr val="tx2">
            <a:lumMod val="50000"/>
            <a:alpha val="24000"/>
          </a:schemeClr>
        </a:solidFill>
      </dgm:spPr>
      <dgm:t>
        <a:bodyPr/>
        <a:lstStyle/>
        <a:p>
          <a:r>
            <a:rPr lang="en-US" sz="2000" baseline="0" dirty="0">
              <a:solidFill>
                <a:schemeClr val="bg1">
                  <a:lumMod val="95000"/>
                </a:schemeClr>
              </a:solidFill>
              <a:latin typeface="Roboto" panose="020F0502020204030204" pitchFamily="34" charset="0"/>
            </a:rPr>
            <a:t>Contact ARL Program Development Staff for information on space requirements, accreditation, access and other details </a:t>
          </a:r>
        </a:p>
      </dgm:t>
    </dgm:pt>
    <dgm:pt modelId="{6B7FA223-D711-0541-9F76-8EEAF3213CA6}" type="parTrans" cxnId="{A9673B4D-8DFF-5948-BB4C-D863BEFA2CCE}">
      <dgm:prSet/>
      <dgm:spPr/>
      <dgm:t>
        <a:bodyPr/>
        <a:lstStyle/>
        <a:p>
          <a:endParaRPr lang="en-US"/>
        </a:p>
      </dgm:t>
    </dgm:pt>
    <dgm:pt modelId="{4D233729-2BF7-364E-9329-A1EB4C63B9E6}" type="sibTrans" cxnId="{A9673B4D-8DFF-5948-BB4C-D863BEFA2CCE}">
      <dgm:prSet/>
      <dgm:spPr/>
      <dgm:t>
        <a:bodyPr/>
        <a:lstStyle/>
        <a:p>
          <a:endParaRPr lang="en-US"/>
        </a:p>
      </dgm:t>
    </dgm:pt>
    <dgm:pt modelId="{4B6438AA-A13E-5246-9C26-3875D54C689D}">
      <dgm:prSet phldrT="[Text]" custT="1"/>
      <dgm:spPr>
        <a:solidFill>
          <a:schemeClr val="tx2">
            <a:lumMod val="50000"/>
            <a:alpha val="24000"/>
          </a:schemeClr>
        </a:solidFill>
      </dgm:spPr>
      <dgm:t>
        <a:bodyPr/>
        <a:lstStyle/>
        <a:p>
          <a:pPr algn="ctr">
            <a:buFontTx/>
            <a:buNone/>
          </a:pPr>
          <a:r>
            <a:rPr lang="en-US" sz="2400" baseline="0" dirty="0">
              <a:solidFill>
                <a:schemeClr val="bg1">
                  <a:lumMod val="95000"/>
                </a:schemeClr>
              </a:solidFill>
              <a:latin typeface="Roboto" panose="020F0502020204030204" pitchFamily="34" charset="0"/>
            </a:rPr>
            <a:t> </a:t>
          </a:r>
          <a:r>
            <a:rPr lang="en-US" sz="2000" i="1" baseline="0" dirty="0">
              <a:solidFill>
                <a:schemeClr val="bg1">
                  <a:lumMod val="95000"/>
                </a:schemeClr>
              </a:solidFill>
              <a:latin typeface="Roboto" panose="020F0502020204030204" pitchFamily="34" charset="0"/>
            </a:rPr>
            <a:t>MSU as Prime – Model A</a:t>
          </a:r>
          <a:br>
            <a:rPr lang="en-US" sz="2000" i="1" baseline="0" dirty="0">
              <a:solidFill>
                <a:schemeClr val="bg1">
                  <a:lumMod val="95000"/>
                </a:schemeClr>
              </a:solidFill>
              <a:latin typeface="Roboto" panose="020F0502020204030204" pitchFamily="34" charset="0"/>
            </a:rPr>
          </a:br>
          <a:r>
            <a:rPr lang="en-US" sz="2000" i="1" baseline="0" dirty="0">
              <a:solidFill>
                <a:schemeClr val="bg1">
                  <a:lumMod val="95000"/>
                </a:schemeClr>
              </a:solidFill>
              <a:latin typeface="Roboto" panose="020F0502020204030204" pitchFamily="34" charset="0"/>
            </a:rPr>
            <a:t>MSU as Sub – Model B</a:t>
          </a:r>
        </a:p>
      </dgm:t>
    </dgm:pt>
    <dgm:pt modelId="{A80D1613-6927-9C49-B4D6-C9924A0BCA8A}" type="parTrans" cxnId="{3F540023-1177-3543-8680-D7081C188FA0}">
      <dgm:prSet/>
      <dgm:spPr/>
    </dgm:pt>
    <dgm:pt modelId="{98849580-39BA-6F45-B905-1E635F2C3287}" type="sibTrans" cxnId="{3F540023-1177-3543-8680-D7081C188FA0}">
      <dgm:prSet/>
      <dgm:spPr/>
    </dgm:pt>
    <dgm:pt modelId="{EB9B5C63-7ADC-DC4B-8224-C3CF65D4CF83}" type="pres">
      <dgm:prSet presAssocID="{1B90FEB2-95B2-D543-835D-71B949EA5B6F}" presName="Name0" presStyleCnt="0">
        <dgm:presLayoutVars>
          <dgm:dir/>
          <dgm:animLvl val="lvl"/>
          <dgm:resizeHandles val="exact"/>
        </dgm:presLayoutVars>
      </dgm:prSet>
      <dgm:spPr/>
    </dgm:pt>
    <dgm:pt modelId="{346B1781-7BFE-AF4F-9ABD-54D27FE29618}" type="pres">
      <dgm:prSet presAssocID="{BA667871-CF60-3144-98A5-AAC2806D2E38}" presName="composite" presStyleCnt="0"/>
      <dgm:spPr/>
    </dgm:pt>
    <dgm:pt modelId="{28864B82-CAF1-5B49-B045-A325197B295F}" type="pres">
      <dgm:prSet presAssocID="{BA667871-CF60-3144-98A5-AAC2806D2E3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F64E01BF-5324-EF4C-9704-AF85621C3A42}" type="pres">
      <dgm:prSet presAssocID="{BA667871-CF60-3144-98A5-AAC2806D2E38}" presName="desTx" presStyleLbl="alignAccFollowNode1" presStyleIdx="0" presStyleCnt="2" custLinFactNeighborX="-1526" custLinFactNeighborY="546">
        <dgm:presLayoutVars>
          <dgm:bulletEnabled val="1"/>
        </dgm:presLayoutVars>
      </dgm:prSet>
      <dgm:spPr/>
    </dgm:pt>
    <dgm:pt modelId="{3D00CB6D-3890-2F4D-ABDB-9CD07B60985D}" type="pres">
      <dgm:prSet presAssocID="{CA64FE82-283C-3741-A437-CE2A26EE737D}" presName="space" presStyleCnt="0"/>
      <dgm:spPr/>
    </dgm:pt>
    <dgm:pt modelId="{FCB826BC-8878-CB4E-8026-CA34B2D4BD99}" type="pres">
      <dgm:prSet presAssocID="{863D0759-307A-7648-810D-FD23DCD8231B}" presName="composite" presStyleCnt="0"/>
      <dgm:spPr/>
    </dgm:pt>
    <dgm:pt modelId="{2EE56FA3-AB96-6D45-829D-2766E7FCC6F5}" type="pres">
      <dgm:prSet presAssocID="{863D0759-307A-7648-810D-FD23DCD8231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2117E098-CBC5-9D43-A8CF-3C83DC974C04}" type="pres">
      <dgm:prSet presAssocID="{863D0759-307A-7648-810D-FD23DCD8231B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C282F20A-5CB8-8A41-814F-7FFAC7612D14}" type="presOf" srcId="{1BA5BF88-3284-9946-966E-D2EDE29D13AB}" destId="{F64E01BF-5324-EF4C-9704-AF85621C3A42}" srcOrd="0" destOrd="3" presId="urn:microsoft.com/office/officeart/2005/8/layout/hList1"/>
    <dgm:cxn modelId="{BC6CE40F-B271-F54E-A6E3-A0B873CCAD90}" type="presOf" srcId="{7B88C4E3-F34F-D34C-BBD3-EB593AAE91CC}" destId="{F64E01BF-5324-EF4C-9704-AF85621C3A42}" srcOrd="0" destOrd="2" presId="urn:microsoft.com/office/officeart/2005/8/layout/hList1"/>
    <dgm:cxn modelId="{D7A8A014-577B-624C-9B9A-29210B7887BE}" type="presOf" srcId="{9D8E4ACA-2B18-3F4C-92C3-84D6A781B798}" destId="{2117E098-CBC5-9D43-A8CF-3C83DC974C04}" srcOrd="0" destOrd="1" presId="urn:microsoft.com/office/officeart/2005/8/layout/hList1"/>
    <dgm:cxn modelId="{3847FC16-E67C-F547-9AE4-EDA7B980ED3C}" type="presOf" srcId="{863D0759-307A-7648-810D-FD23DCD8231B}" destId="{2EE56FA3-AB96-6D45-829D-2766E7FCC6F5}" srcOrd="0" destOrd="0" presId="urn:microsoft.com/office/officeart/2005/8/layout/hList1"/>
    <dgm:cxn modelId="{B9B7571D-79C8-EF4F-AEDD-C017C3AF3937}" type="presOf" srcId="{46068F84-6DF5-704E-B3A8-30A76AC5FC45}" destId="{F64E01BF-5324-EF4C-9704-AF85621C3A42}" srcOrd="0" destOrd="0" presId="urn:microsoft.com/office/officeart/2005/8/layout/hList1"/>
    <dgm:cxn modelId="{BA59741F-3124-AA40-814D-1DB5F6C29C95}" srcId="{1997A0D8-FA51-3B41-8B73-B8145892B2C3}" destId="{7C3121E0-BFFC-CF4A-AEE6-FA979CBB5E27}" srcOrd="2" destOrd="0" parTransId="{D2374E55-A891-DC46-9765-EC95F2E4A533}" sibTransId="{8C3EEC9E-A516-F24F-A791-7F637D147174}"/>
    <dgm:cxn modelId="{3F540023-1177-3543-8680-D7081C188FA0}" srcId="{BA667871-CF60-3144-98A5-AAC2806D2E38}" destId="{4B6438AA-A13E-5246-9C26-3875D54C689D}" srcOrd="1" destOrd="0" parTransId="{A80D1613-6927-9C49-B4D6-C9924A0BCA8A}" sibTransId="{98849580-39BA-6F45-B905-1E635F2C3287}"/>
    <dgm:cxn modelId="{FEC1472A-829B-CB44-AFD8-84EF9C605FBB}" srcId="{1B90FEB2-95B2-D543-835D-71B949EA5B6F}" destId="{BA667871-CF60-3144-98A5-AAC2806D2E38}" srcOrd="0" destOrd="0" parTransId="{AE22703A-8E64-7E49-98A8-4DD06EFD3723}" sibTransId="{CA64FE82-283C-3741-A437-CE2A26EE737D}"/>
    <dgm:cxn modelId="{2E576D42-974D-824F-880D-BD8E3F007690}" srcId="{863D0759-307A-7648-810D-FD23DCD8231B}" destId="{1997A0D8-FA51-3B41-8B73-B8145892B2C3}" srcOrd="0" destOrd="0" parTransId="{4231C53E-0C5B-CA4A-A3DD-7EAAD333F428}" sibTransId="{DE67698A-2D62-B04E-8C69-6EBC1D940C20}"/>
    <dgm:cxn modelId="{A9673B4D-8DFF-5948-BB4C-D863BEFA2CCE}" srcId="{863D0759-307A-7648-810D-FD23DCD8231B}" destId="{FBB05608-CB47-B946-9578-15EA97511CF6}" srcOrd="1" destOrd="0" parTransId="{6B7FA223-D711-0541-9F76-8EEAF3213CA6}" sibTransId="{4D233729-2BF7-364E-9329-A1EB4C63B9E6}"/>
    <dgm:cxn modelId="{049F8C55-C597-9F4F-97AF-F2AD45BBFEF3}" type="presOf" srcId="{1997A0D8-FA51-3B41-8B73-B8145892B2C3}" destId="{2117E098-CBC5-9D43-A8CF-3C83DC974C04}" srcOrd="0" destOrd="0" presId="urn:microsoft.com/office/officeart/2005/8/layout/hList1"/>
    <dgm:cxn modelId="{78945F5C-4C4A-8F42-8BD4-BB07B9B996DD}" srcId="{4B6438AA-A13E-5246-9C26-3875D54C689D}" destId="{7B88C4E3-F34F-D34C-BBD3-EB593AAE91CC}" srcOrd="0" destOrd="0" parTransId="{452CD9CF-E9D0-9944-BF4B-453E9A49735B}" sibTransId="{ED233FBB-B1FB-1746-B2DA-59B9B39FFAAA}"/>
    <dgm:cxn modelId="{F341CA6B-71BF-C44E-B031-016460FEA0A4}" srcId="{1997A0D8-FA51-3B41-8B73-B8145892B2C3}" destId="{9D8E4ACA-2B18-3F4C-92C3-84D6A781B798}" srcOrd="0" destOrd="0" parTransId="{D1AF63E8-B123-D34E-90B6-53BC4395C5B4}" sibTransId="{D237D013-74E0-9C48-AD7A-2C2CF53258EB}"/>
    <dgm:cxn modelId="{E1A5DA6C-F80C-E841-9FEC-4F8BE0F4C8BF}" type="presOf" srcId="{7C3121E0-BFFC-CF4A-AEE6-FA979CBB5E27}" destId="{2117E098-CBC5-9D43-A8CF-3C83DC974C04}" srcOrd="0" destOrd="3" presId="urn:microsoft.com/office/officeart/2005/8/layout/hList1"/>
    <dgm:cxn modelId="{85728177-330E-A345-98D0-DC076113CADE}" srcId="{BA667871-CF60-3144-98A5-AAC2806D2E38}" destId="{46068F84-6DF5-704E-B3A8-30A76AC5FC45}" srcOrd="0" destOrd="0" parTransId="{165198C9-659D-5440-874D-8C6051C21270}" sibTransId="{982D704A-A2C2-9241-BC14-93E49CF4420D}"/>
    <dgm:cxn modelId="{06E2767E-89FB-9D4B-8AA8-42FD689D6AE9}" type="presOf" srcId="{DDE33116-5D8E-CA47-B47E-B1831F65F3F3}" destId="{F64E01BF-5324-EF4C-9704-AF85621C3A42}" srcOrd="0" destOrd="5" presId="urn:microsoft.com/office/officeart/2005/8/layout/hList1"/>
    <dgm:cxn modelId="{B151E985-A866-F349-9B1E-D66B4E1B879E}" type="presOf" srcId="{1B90FEB2-95B2-D543-835D-71B949EA5B6F}" destId="{EB9B5C63-7ADC-DC4B-8224-C3CF65D4CF83}" srcOrd="0" destOrd="0" presId="urn:microsoft.com/office/officeart/2005/8/layout/hList1"/>
    <dgm:cxn modelId="{9BF3699C-77ED-CC45-8590-6D4E30D012F8}" type="presOf" srcId="{BA667871-CF60-3144-98A5-AAC2806D2E38}" destId="{28864B82-CAF1-5B49-B045-A325197B295F}" srcOrd="0" destOrd="0" presId="urn:microsoft.com/office/officeart/2005/8/layout/hList1"/>
    <dgm:cxn modelId="{A6EE1A9E-3AAB-A544-B97E-34C2F9B19FFA}" srcId="{1B90FEB2-95B2-D543-835D-71B949EA5B6F}" destId="{863D0759-307A-7648-810D-FD23DCD8231B}" srcOrd="1" destOrd="0" parTransId="{FAA1D224-6944-4F46-9696-A207EDEDAE41}" sibTransId="{F59CEEA5-BA90-D04B-94A5-4FAF36BAC276}"/>
    <dgm:cxn modelId="{1CDBAFA3-7C6A-E342-A6C1-9601097F83BE}" srcId="{4B6438AA-A13E-5246-9C26-3875D54C689D}" destId="{1BA5BF88-3284-9946-966E-D2EDE29D13AB}" srcOrd="1" destOrd="0" parTransId="{1F2310B6-B1B2-2F4C-972D-087AD07E931C}" sibTransId="{CA73DAD8-4F65-7B48-916C-C057FCD2B624}"/>
    <dgm:cxn modelId="{81B725AA-ADC7-CD49-B5B0-FE8E4D71DE36}" type="presOf" srcId="{FBB05608-CB47-B946-9578-15EA97511CF6}" destId="{2117E098-CBC5-9D43-A8CF-3C83DC974C04}" srcOrd="0" destOrd="4" presId="urn:microsoft.com/office/officeart/2005/8/layout/hList1"/>
    <dgm:cxn modelId="{8C902DBD-8431-F244-A113-8C60CD2F7D04}" srcId="{4B6438AA-A13E-5246-9C26-3875D54C689D}" destId="{4CD70E46-2AB2-B047-AE8B-AFCF5DDD0B2B}" srcOrd="2" destOrd="0" parTransId="{CEE60D29-7439-154E-8097-4A4F50CB9ADC}" sibTransId="{3FDE91A8-662A-E641-954F-143F7A2C53C7}"/>
    <dgm:cxn modelId="{E2C7DDD4-67E4-4647-857D-6D8549DE78D8}" srcId="{BA667871-CF60-3144-98A5-AAC2806D2E38}" destId="{DDE33116-5D8E-CA47-B47E-B1831F65F3F3}" srcOrd="2" destOrd="0" parTransId="{7C8DEDEE-C8BA-014A-AC58-2885857D7ED4}" sibTransId="{B82C898F-75BA-E84C-8B24-6F0F536A9DFA}"/>
    <dgm:cxn modelId="{1B6CE7DB-8A61-0E4C-B059-178922003393}" srcId="{1997A0D8-FA51-3B41-8B73-B8145892B2C3}" destId="{56834107-1E40-3847-A257-2E62D741D824}" srcOrd="1" destOrd="0" parTransId="{CA18DA49-8ED9-EB48-819E-FF5568E5580F}" sibTransId="{234E2A2D-A723-6E4D-8424-A34CA8F3446C}"/>
    <dgm:cxn modelId="{2128CCE3-C895-204E-80CD-E06BB3F14D7C}" type="presOf" srcId="{4CD70E46-2AB2-B047-AE8B-AFCF5DDD0B2B}" destId="{F64E01BF-5324-EF4C-9704-AF85621C3A42}" srcOrd="0" destOrd="4" presId="urn:microsoft.com/office/officeart/2005/8/layout/hList1"/>
    <dgm:cxn modelId="{FC6705E5-6B9B-2048-85C9-9B8F39EE6D4C}" type="presOf" srcId="{4B6438AA-A13E-5246-9C26-3875D54C689D}" destId="{F64E01BF-5324-EF4C-9704-AF85621C3A42}" srcOrd="0" destOrd="1" presId="urn:microsoft.com/office/officeart/2005/8/layout/hList1"/>
    <dgm:cxn modelId="{3131BCEE-1662-5F45-85CB-65F9E1626552}" type="presOf" srcId="{56834107-1E40-3847-A257-2E62D741D824}" destId="{2117E098-CBC5-9D43-A8CF-3C83DC974C04}" srcOrd="0" destOrd="2" presId="urn:microsoft.com/office/officeart/2005/8/layout/hList1"/>
    <dgm:cxn modelId="{D91EA847-98F2-5A46-A841-9A3A422F9C3B}" type="presParOf" srcId="{EB9B5C63-7ADC-DC4B-8224-C3CF65D4CF83}" destId="{346B1781-7BFE-AF4F-9ABD-54D27FE29618}" srcOrd="0" destOrd="0" presId="urn:microsoft.com/office/officeart/2005/8/layout/hList1"/>
    <dgm:cxn modelId="{69ACE26F-D4D9-8845-B244-3551647A64B9}" type="presParOf" srcId="{346B1781-7BFE-AF4F-9ABD-54D27FE29618}" destId="{28864B82-CAF1-5B49-B045-A325197B295F}" srcOrd="0" destOrd="0" presId="urn:microsoft.com/office/officeart/2005/8/layout/hList1"/>
    <dgm:cxn modelId="{725324F3-A5E7-7B40-86D2-4A8876E9A0AD}" type="presParOf" srcId="{346B1781-7BFE-AF4F-9ABD-54D27FE29618}" destId="{F64E01BF-5324-EF4C-9704-AF85621C3A42}" srcOrd="1" destOrd="0" presId="urn:microsoft.com/office/officeart/2005/8/layout/hList1"/>
    <dgm:cxn modelId="{D8A9C5D2-29B7-2140-B0E3-832EBEF90C53}" type="presParOf" srcId="{EB9B5C63-7ADC-DC4B-8224-C3CF65D4CF83}" destId="{3D00CB6D-3890-2F4D-ABDB-9CD07B60985D}" srcOrd="1" destOrd="0" presId="urn:microsoft.com/office/officeart/2005/8/layout/hList1"/>
    <dgm:cxn modelId="{0B1A71CB-1814-B845-A3D0-8595216DC31C}" type="presParOf" srcId="{EB9B5C63-7ADC-DC4B-8224-C3CF65D4CF83}" destId="{FCB826BC-8878-CB4E-8026-CA34B2D4BD99}" srcOrd="2" destOrd="0" presId="urn:microsoft.com/office/officeart/2005/8/layout/hList1"/>
    <dgm:cxn modelId="{101B5966-AAAD-F045-ABE8-1034C7052789}" type="presParOf" srcId="{FCB826BC-8878-CB4E-8026-CA34B2D4BD99}" destId="{2EE56FA3-AB96-6D45-829D-2766E7FCC6F5}" srcOrd="0" destOrd="0" presId="urn:microsoft.com/office/officeart/2005/8/layout/hList1"/>
    <dgm:cxn modelId="{1A6F7B4B-0D34-244E-B1EB-7F2D199A481C}" type="presParOf" srcId="{FCB826BC-8878-CB4E-8026-CA34B2D4BD99}" destId="{2117E098-CBC5-9D43-A8CF-3C83DC974C0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64B82-CAF1-5B49-B045-A325197B295F}">
      <dsp:nvSpPr>
        <dsp:cNvPr id="0" name=""/>
        <dsp:cNvSpPr/>
      </dsp:nvSpPr>
      <dsp:spPr>
        <a:xfrm>
          <a:off x="45" y="32096"/>
          <a:ext cx="4385611" cy="796920"/>
        </a:xfrm>
        <a:prstGeom prst="rect">
          <a:avLst/>
        </a:prstGeom>
        <a:solidFill>
          <a:srgbClr val="F7E052"/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cap="small" baseline="0" dirty="0">
              <a:solidFill>
                <a:srgbClr val="17375E"/>
              </a:solidFill>
              <a:latin typeface="Roboto" panose="020F0502020204030204" pitchFamily="34" charset="0"/>
            </a:rPr>
            <a:t>Models</a:t>
          </a:r>
          <a:r>
            <a:rPr lang="en-US" sz="3600" kern="1200" baseline="0" dirty="0">
              <a:solidFill>
                <a:srgbClr val="17375E"/>
              </a:solidFill>
              <a:latin typeface="Roboto" panose="020F0502020204030204" pitchFamily="34" charset="0"/>
            </a:rPr>
            <a:t> A &amp; B</a:t>
          </a:r>
        </a:p>
      </dsp:txBody>
      <dsp:txXfrm>
        <a:off x="45" y="32096"/>
        <a:ext cx="4385611" cy="796920"/>
      </dsp:txXfrm>
    </dsp:sp>
    <dsp:sp modelId="{F64E01BF-5324-EF4C-9704-AF85621C3A42}">
      <dsp:nvSpPr>
        <dsp:cNvPr id="0" name=""/>
        <dsp:cNvSpPr/>
      </dsp:nvSpPr>
      <dsp:spPr>
        <a:xfrm>
          <a:off x="0" y="852997"/>
          <a:ext cx="4385611" cy="4391999"/>
        </a:xfrm>
        <a:prstGeom prst="rect">
          <a:avLst/>
        </a:prstGeom>
        <a:solidFill>
          <a:schemeClr val="tx2">
            <a:lumMod val="50000"/>
            <a:alpha val="2400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baseline="0" dirty="0">
              <a:solidFill>
                <a:schemeClr val="bg1">
                  <a:lumMod val="95000"/>
                </a:schemeClr>
              </a:solidFill>
              <a:latin typeface="Roboto" panose="020F0502020204030204" pitchFamily="34" charset="0"/>
            </a:rPr>
            <a:t>Partners Engaging with MSU Research Staff and/or Students</a:t>
          </a: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400" kern="1200" baseline="0" dirty="0">
              <a:solidFill>
                <a:schemeClr val="bg1">
                  <a:lumMod val="95000"/>
                </a:schemeClr>
              </a:solidFill>
              <a:latin typeface="Roboto" panose="020F0502020204030204" pitchFamily="34" charset="0"/>
            </a:rPr>
            <a:t> </a:t>
          </a:r>
          <a:r>
            <a:rPr lang="en-US" sz="2000" i="1" kern="1200" baseline="0" dirty="0">
              <a:solidFill>
                <a:schemeClr val="bg1">
                  <a:lumMod val="95000"/>
                </a:schemeClr>
              </a:solidFill>
              <a:latin typeface="Roboto" panose="020F0502020204030204" pitchFamily="34" charset="0"/>
            </a:rPr>
            <a:t>MSU as Prime – Model A</a:t>
          </a:r>
          <a:br>
            <a:rPr lang="en-US" sz="2000" i="1" kern="1200" baseline="0" dirty="0">
              <a:solidFill>
                <a:schemeClr val="bg1">
                  <a:lumMod val="95000"/>
                </a:schemeClr>
              </a:solidFill>
              <a:latin typeface="Roboto" panose="020F0502020204030204" pitchFamily="34" charset="0"/>
            </a:rPr>
          </a:br>
          <a:r>
            <a:rPr lang="en-US" sz="2000" i="1" kern="1200" baseline="0" dirty="0">
              <a:solidFill>
                <a:schemeClr val="bg1">
                  <a:lumMod val="95000"/>
                </a:schemeClr>
              </a:solidFill>
              <a:latin typeface="Roboto" panose="020F0502020204030204" pitchFamily="34" charset="0"/>
            </a:rPr>
            <a:t>MSU as Sub – Model B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baseline="0" dirty="0">
              <a:solidFill>
                <a:schemeClr val="bg1">
                  <a:lumMod val="95000"/>
                </a:schemeClr>
              </a:solidFill>
              <a:latin typeface="Roboto" panose="020F0502020204030204" pitchFamily="34" charset="0"/>
            </a:rPr>
            <a:t>Faculty, staff and student conducted R&amp;D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baseline="0" dirty="0">
              <a:solidFill>
                <a:schemeClr val="bg1">
                  <a:lumMod val="95000"/>
                </a:schemeClr>
              </a:solidFill>
              <a:latin typeface="Roboto" panose="020F0502020204030204" pitchFamily="34" charset="0"/>
            </a:rPr>
            <a:t>Both unclassified and classified research opportunities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baseline="0" dirty="0">
              <a:solidFill>
                <a:schemeClr val="bg1">
                  <a:lumMod val="95000"/>
                </a:schemeClr>
              </a:solidFill>
              <a:latin typeface="Roboto" panose="020F0502020204030204" pitchFamily="34" charset="0"/>
            </a:rPr>
            <a:t>Classified facility costs rolled into project budget (IDCs)</a:t>
          </a:r>
          <a:endParaRPr lang="en-US" sz="2400" kern="1200" baseline="0" dirty="0">
            <a:solidFill>
              <a:schemeClr val="bg1">
                <a:lumMod val="95000"/>
              </a:schemeClr>
            </a:solidFill>
            <a:latin typeface="Roboto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baseline="0" dirty="0">
              <a:solidFill>
                <a:schemeClr val="bg1">
                  <a:lumMod val="95000"/>
                </a:schemeClr>
              </a:solidFill>
              <a:latin typeface="Roboto" panose="020F0502020204030204" pitchFamily="34" charset="0"/>
            </a:rPr>
            <a:t>Contact ARL Program Development Staff to develop </a:t>
          </a:r>
          <a:br>
            <a:rPr lang="en-US" sz="2000" kern="1200" baseline="0" dirty="0">
              <a:solidFill>
                <a:schemeClr val="bg1">
                  <a:lumMod val="95000"/>
                </a:schemeClr>
              </a:solidFill>
              <a:latin typeface="Roboto" panose="020F0502020204030204" pitchFamily="34" charset="0"/>
            </a:rPr>
          </a:br>
          <a:r>
            <a:rPr lang="en-US" sz="2000" kern="1200" baseline="0" dirty="0">
              <a:solidFill>
                <a:schemeClr val="bg1">
                  <a:lumMod val="95000"/>
                </a:schemeClr>
              </a:solidFill>
              <a:latin typeface="Roboto" panose="020F0502020204030204" pitchFamily="34" charset="0"/>
            </a:rPr>
            <a:t>a SOW, space requirements, budget and plan</a:t>
          </a:r>
        </a:p>
      </dsp:txBody>
      <dsp:txXfrm>
        <a:off x="0" y="852997"/>
        <a:ext cx="4385611" cy="4391999"/>
      </dsp:txXfrm>
    </dsp:sp>
    <dsp:sp modelId="{2EE56FA3-AB96-6D45-829D-2766E7FCC6F5}">
      <dsp:nvSpPr>
        <dsp:cNvPr id="0" name=""/>
        <dsp:cNvSpPr/>
      </dsp:nvSpPr>
      <dsp:spPr>
        <a:xfrm>
          <a:off x="4999643" y="32096"/>
          <a:ext cx="4385611" cy="796920"/>
        </a:xfrm>
        <a:prstGeom prst="rect">
          <a:avLst/>
        </a:prstGeom>
        <a:solidFill>
          <a:srgbClr val="F7E052"/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cap="small" baseline="0" dirty="0">
              <a:solidFill>
                <a:srgbClr val="17375E"/>
              </a:solidFill>
              <a:latin typeface="Roboto" panose="020F0502020204030204" pitchFamily="34" charset="0"/>
            </a:rPr>
            <a:t>Model</a:t>
          </a:r>
          <a:r>
            <a:rPr lang="en-US" sz="3600" kern="1200" baseline="0" dirty="0">
              <a:solidFill>
                <a:srgbClr val="17375E"/>
              </a:solidFill>
              <a:latin typeface="Roboto" panose="020F0502020204030204" pitchFamily="34" charset="0"/>
            </a:rPr>
            <a:t> C</a:t>
          </a:r>
        </a:p>
      </dsp:txBody>
      <dsp:txXfrm>
        <a:off x="4999643" y="32096"/>
        <a:ext cx="4385611" cy="796920"/>
      </dsp:txXfrm>
    </dsp:sp>
    <dsp:sp modelId="{2117E098-CBC5-9D43-A8CF-3C83DC974C04}">
      <dsp:nvSpPr>
        <dsp:cNvPr id="0" name=""/>
        <dsp:cNvSpPr/>
      </dsp:nvSpPr>
      <dsp:spPr>
        <a:xfrm>
          <a:off x="4999643" y="829016"/>
          <a:ext cx="4385611" cy="4391999"/>
        </a:xfrm>
        <a:prstGeom prst="rect">
          <a:avLst/>
        </a:prstGeom>
        <a:solidFill>
          <a:schemeClr val="tx2">
            <a:lumMod val="50000"/>
            <a:alpha val="2400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baseline="0" dirty="0">
              <a:solidFill>
                <a:schemeClr val="bg1">
                  <a:lumMod val="95000"/>
                </a:schemeClr>
              </a:solidFill>
              <a:latin typeface="Roboto" panose="020F0502020204030204" pitchFamily="34" charset="0"/>
            </a:rPr>
            <a:t>Partners Requiring Classified Space for Internal Purposes</a:t>
          </a:r>
          <a:endParaRPr lang="en-US" sz="2000" kern="1200" dirty="0">
            <a:solidFill>
              <a:schemeClr val="bg1">
                <a:lumMod val="95000"/>
              </a:schemeClr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baseline="0" dirty="0">
              <a:solidFill>
                <a:schemeClr val="bg1">
                  <a:lumMod val="95000"/>
                </a:schemeClr>
              </a:solidFill>
              <a:latin typeface="Roboto" panose="020F0502020204030204" pitchFamily="34" charset="0"/>
            </a:rPr>
            <a:t>Shared Services Agreement 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baseline="0" dirty="0">
              <a:solidFill>
                <a:schemeClr val="bg1">
                  <a:lumMod val="95000"/>
                </a:schemeClr>
              </a:solidFill>
              <a:latin typeface="Roboto" panose="020F0502020204030204" pitchFamily="34" charset="0"/>
            </a:rPr>
            <a:t>Monthly occupancy fee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baseline="0" dirty="0">
              <a:solidFill>
                <a:schemeClr val="bg1">
                  <a:lumMod val="95000"/>
                </a:schemeClr>
              </a:solidFill>
              <a:latin typeface="Roboto" panose="020F0502020204030204" pitchFamily="34" charset="0"/>
            </a:rPr>
            <a:t>Occupants are encouraged to engage MSU students in research activities</a:t>
          </a:r>
          <a:br>
            <a:rPr lang="en-US" sz="2400" kern="1200" baseline="0" dirty="0">
              <a:solidFill>
                <a:schemeClr val="bg1">
                  <a:lumMod val="95000"/>
                </a:schemeClr>
              </a:solidFill>
              <a:latin typeface="Roboto" panose="020F0502020204030204" pitchFamily="34" charset="0"/>
            </a:rPr>
          </a:br>
          <a:br>
            <a:rPr lang="en-US" sz="2400" kern="1200" baseline="0" dirty="0">
              <a:solidFill>
                <a:schemeClr val="bg1">
                  <a:lumMod val="95000"/>
                </a:schemeClr>
              </a:solidFill>
              <a:latin typeface="Roboto" panose="020F0502020204030204" pitchFamily="34" charset="0"/>
            </a:rPr>
          </a:br>
          <a:endParaRPr lang="en-US" sz="2400" kern="1200" baseline="0" dirty="0">
            <a:solidFill>
              <a:schemeClr val="bg1">
                <a:lumMod val="95000"/>
              </a:schemeClr>
            </a:solidFill>
            <a:latin typeface="Roboto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baseline="0" dirty="0">
              <a:solidFill>
                <a:schemeClr val="bg1">
                  <a:lumMod val="95000"/>
                </a:schemeClr>
              </a:solidFill>
              <a:latin typeface="Roboto" panose="020F0502020204030204" pitchFamily="34" charset="0"/>
            </a:rPr>
            <a:t>Contact ARL Program Development Staff for information on space requirements, accreditation, access and other details </a:t>
          </a:r>
        </a:p>
      </dsp:txBody>
      <dsp:txXfrm>
        <a:off x="4999643" y="829016"/>
        <a:ext cx="4385611" cy="4391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38ED7-CEB1-FC44-871C-590D35E64498}" type="datetimeFigureOut">
              <a:rPr lang="en-US" smtClean="0"/>
              <a:t>5/31/23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D1163-9721-7049-A2A4-0CFC43BE9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96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endParaRPr lang="en-US" b="0" i="0" dirty="0">
              <a:solidFill>
                <a:srgbClr val="32312E"/>
              </a:solidFill>
              <a:effectLst/>
              <a:latin typeface="Arial" panose="020B0604020202020204" pitchFamily="34" charset="0"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DA1832-DA62-4BB7-B09E-905A4F501A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11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DA1832-DA62-4BB7-B09E-905A4F501A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511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1B631-C2E8-BADB-B873-7F2A10FB01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512407-D6F8-666B-6DD0-777518FC6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96F37-4EDC-3319-C577-4AFE07B0E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F1D4-BCCB-FB4B-840B-F18406B28ABA}" type="datetimeFigureOut">
              <a:rPr lang="en-US" smtClean="0"/>
              <a:t>5/31/23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D4B7E-D562-68BE-1F7D-7B23C1AFF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F4B0F-820C-1EF8-4734-55D02176A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6753-6B9F-BD4D-8770-8F507757A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75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A79CC-BED6-FD71-2035-9C28E819A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52E29-3720-F4B8-9796-CD452DED91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D1A26-B0A2-270E-4076-079C47C9C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F1D4-BCCB-FB4B-840B-F18406B28ABA}" type="datetimeFigureOut">
              <a:rPr lang="en-US" smtClean="0"/>
              <a:t>5/31/23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A2B46-0B68-FC77-0DA6-75C68704D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7712F-F68E-8814-1CE8-BD3B82135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6753-6B9F-BD4D-8770-8F507757A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5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042BDC-BC7E-1D09-C67C-B5F24A9DA8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E39C89-B935-4710-600D-3C91BADB48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AFCBE-606B-BD6B-C416-05E4F3BA5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F1D4-BCCB-FB4B-840B-F18406B28ABA}" type="datetimeFigureOut">
              <a:rPr lang="en-US" smtClean="0"/>
              <a:t>5/31/23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111C1-401A-C466-7D58-0635DBDB8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26B2C-2D86-343D-021A-EFE3BA175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6753-6B9F-BD4D-8770-8F507757A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34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CF86-5E0C-48C1-A497-CF93A84F8A59}" type="datetime1">
              <a:rPr lang="en-US" smtClean="0"/>
              <a:t>5/31/23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53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085C-C38B-40AC-A681-A030004FF884}" type="datetime1">
              <a:rPr lang="en-US" smtClean="0"/>
              <a:t>5/31/23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70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5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10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6125-1FBF-4B34-9A62-26D7B24001C8}" type="datetime1">
              <a:rPr lang="en-US" smtClean="0"/>
              <a:t>5/31/23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00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B8D3A-A68F-46AA-ACC9-408B9937860D}" type="datetime1">
              <a:rPr lang="en-US" smtClean="0"/>
              <a:t>5/31/23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43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F352-08D7-485C-B094-66A6FB535DB2}" type="datetime1">
              <a:rPr lang="en-US" smtClean="0"/>
              <a:t>5/31/23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39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D1563-25C7-4609-A1C7-7DC2D2942C75}" type="datetime1">
              <a:rPr lang="en-US" smtClean="0"/>
              <a:t>5/31/23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23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D6F16-61A1-4C33-89FD-5BC740E50CC0}" type="datetime1">
              <a:rPr lang="en-US" smtClean="0"/>
              <a:t>5/31/23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72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5"/>
            <a:ext cx="3407834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5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FAB76-A5E8-48EF-99A1-592F8579A24F}" type="datetime1">
              <a:rPr lang="en-US" smtClean="0"/>
              <a:t>5/31/23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00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388A5-AF73-500D-8A9C-372FE7453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A44ED-0439-F6E1-10DE-8B7C83137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8A51A-38ED-48ED-1D03-842F39FB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F1D4-BCCB-FB4B-840B-F18406B28ABA}" type="datetimeFigureOut">
              <a:rPr lang="en-US" smtClean="0"/>
              <a:t>5/31/23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31B8C-D92A-9989-36E8-810110672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12379-949A-E4EB-F23A-02ECE91A7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6753-6B9F-BD4D-8770-8F507757A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378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16D93-D0F9-416C-8A66-424C3346C95F}" type="datetime1">
              <a:rPr lang="en-US" smtClean="0"/>
              <a:t>5/31/23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25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3344-34BF-4BF5-A9E1-00A59FA05898}" type="datetime1">
              <a:rPr lang="en-US" smtClean="0"/>
              <a:t>5/31/23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14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E4E8B-2F7F-42DC-B5E8-325B11E16AC7}" type="datetime1">
              <a:rPr lang="en-US" smtClean="0"/>
              <a:t>5/31/23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39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BDBDE-7F1D-5BA0-6AD9-64AA1B5BA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C0C0F-B5CF-3AE4-20BC-EBA252818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BD762-0636-8168-E70B-65382522C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F1D4-BCCB-FB4B-840B-F18406B28ABA}" type="datetimeFigureOut">
              <a:rPr lang="en-US" smtClean="0"/>
              <a:t>5/31/23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40C71-7889-912C-85FC-1F800B5DA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FDBA7-341F-EFCC-2FA0-EF7F5806A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6753-6B9F-BD4D-8770-8F507757A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12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9E609-59D0-EB58-C2C0-6F8541440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52249-F361-32D0-6F88-3701774998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E5FF2-66A1-018B-BCB5-5C2C33890D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DA14CA-C020-6454-14C4-4E8C75601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F1D4-BCCB-FB4B-840B-F18406B28ABA}" type="datetimeFigureOut">
              <a:rPr lang="en-US" smtClean="0"/>
              <a:t>5/31/23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99D6C0-98D1-7F6D-7D10-92B6E54C9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F5488C-053D-30EC-048E-B80466682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6753-6B9F-BD4D-8770-8F507757A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96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1F5B4-B8B6-B599-B5CC-3C9D4890A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8AA7F-5CE5-45F2-9ABC-0C2037B38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50FA8-1E52-50D6-073E-7429723B8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AC26C2-3967-FC86-0584-E0856F64FA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6EA4BC-39FF-FD27-DA4B-06074A64D2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5C1116-6594-3AA8-9AD2-4223E26A6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F1D4-BCCB-FB4B-840B-F18406B28ABA}" type="datetimeFigureOut">
              <a:rPr lang="en-US" smtClean="0"/>
              <a:t>5/31/23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B3B626-23C1-1561-29B5-B19D85B0C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19213E-7C9F-E882-79CC-E4D24DA36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6753-6B9F-BD4D-8770-8F507757A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60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D9D12-8FA5-5FBB-7C4D-975E9DFDA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DD8B7E-933E-2F1F-758C-8F8D2D822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F1D4-BCCB-FB4B-840B-F18406B28ABA}" type="datetimeFigureOut">
              <a:rPr lang="en-US" smtClean="0"/>
              <a:t>5/31/23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04F3DF-24F0-D0A8-BBF4-DA4D464A0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816CE8-C5CC-87E7-C44B-A2E57A91A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6753-6B9F-BD4D-8770-8F507757A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28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C49F20-3402-81DE-0B52-2D1D591E7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F1D4-BCCB-FB4B-840B-F18406B28ABA}" type="datetimeFigureOut">
              <a:rPr lang="en-US" smtClean="0"/>
              <a:t>5/31/23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393003-DD76-E37A-A908-03506BF5E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8FAE1E-B104-3342-77A4-4D6277794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6753-6B9F-BD4D-8770-8F507757A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13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8AF76-F1CD-450F-2D50-DAEC799BF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0FE54-B304-2BAC-C422-4D7B809E0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8E3924-4547-F1F9-971D-A776BE79E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81DB4B-3A05-7D86-D7CE-220FF1438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F1D4-BCCB-FB4B-840B-F18406B28ABA}" type="datetimeFigureOut">
              <a:rPr lang="en-US" smtClean="0"/>
              <a:t>5/31/23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C8D20-C309-DDA7-AF48-893EBCF64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BC36E4-120E-CBC3-CAE6-F07E00AE9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6753-6B9F-BD4D-8770-8F507757A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5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2D5C3-7616-D39D-B035-E3F4B0497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2E32F8-B43F-309A-99A1-EC654EEB2B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460DA5-3F68-F7B7-9D04-92CD1753A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420404-AAB8-B24F-8691-331FA5961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F1D4-BCCB-FB4B-840B-F18406B28ABA}" type="datetimeFigureOut">
              <a:rPr lang="en-US" smtClean="0"/>
              <a:t>5/31/23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C798ED-F23E-0F63-2203-DDBF00D6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3611A8-110D-C969-0A43-A70371AA7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6753-6B9F-BD4D-8770-8F507757A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9235D1-5F49-0AF2-4F98-D1D2D742F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28B13B-4671-F746-0A16-14EE2FA34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BCE1B-3CDA-C524-E5ED-838702C55D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8F1D4-BCCB-FB4B-840B-F18406B28ABA}" type="datetimeFigureOut">
              <a:rPr lang="en-US" smtClean="0"/>
              <a:t>5/31/23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5FE09-910E-D0AC-7DDE-EE8836AA02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A093F-F999-4D6F-30E5-5F8B581D2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56753-6B9F-BD4D-8770-8F507757A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3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D2C45-94E8-4EFD-B4DC-09C8940EFD27}" type="datetime1">
              <a:rPr lang="en-US" smtClean="0"/>
              <a:t>5/31/23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21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enjamin.dahlke@montana.edu" TargetMode="External"/><Relationship Id="rId2" Type="http://schemas.openxmlformats.org/officeDocument/2006/relationships/hyperlink" Target="mailto:davidmiller@montana.ed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94048-FA0A-C6E0-45D8-8F4E0D4EE6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3743" y="1133248"/>
            <a:ext cx="8904514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1D1D1D"/>
                </a:solidFill>
                <a:effectLst/>
                <a:latin typeface="Helvetica Neue Light" panose="0200040300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Finding &amp; Supporting National Security Research Opportunities at MSU</a:t>
            </a:r>
            <a:endParaRPr lang="en-US" sz="25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335A75-E325-54EE-F221-F61711C002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>
                <a:effectLst/>
                <a:latin typeface="Helvetica Neue Light" panose="020004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Adjacent Topic: How to Work with the Applied Research Lab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31AC7E-D0C7-7391-9C0D-10934EF0F906}"/>
              </a:ext>
            </a:extLst>
          </p:cNvPr>
          <p:cNvSpPr txBox="1"/>
          <p:nvPr/>
        </p:nvSpPr>
        <p:spPr>
          <a:xfrm>
            <a:off x="5887233" y="5010411"/>
            <a:ext cx="5511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Helvetica Neue Light" panose="020004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Dr David Miller, NACOE, </a:t>
            </a:r>
            <a:r>
              <a:rPr lang="en-US" sz="1800" u="sng" dirty="0">
                <a:solidFill>
                  <a:srgbClr val="0563C1"/>
                </a:solidFill>
                <a:effectLst/>
                <a:latin typeface="Helvetica Neue Light" panose="02000403000000020004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davidmiller@montana.edu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Helvetica Neue Light" panose="020004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Ben Dahlke, ARL, </a:t>
            </a:r>
            <a:r>
              <a:rPr lang="en-US" sz="1800" u="sng" dirty="0">
                <a:solidFill>
                  <a:srgbClr val="0563C1"/>
                </a:solidFill>
                <a:effectLst/>
                <a:latin typeface="Helvetica Neue Light" panose="02000403000000020004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benjamin.dahlke@montana.edu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490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9D2DB9-F808-96E4-37EA-607F49DBE3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35" r="18695" b="-2"/>
          <a:stretch/>
        </p:blipFill>
        <p:spPr>
          <a:xfrm>
            <a:off x="20" y="10"/>
            <a:ext cx="7609094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67097C-2F25-13A2-1F21-A698F65F46B6}"/>
              </a:ext>
            </a:extLst>
          </p:cNvPr>
          <p:cNvSpPr txBox="1"/>
          <p:nvPr/>
        </p:nvSpPr>
        <p:spPr>
          <a:xfrm>
            <a:off x="7293429" y="1593068"/>
            <a:ext cx="4840010" cy="384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</a:rPr>
              <a:t>Why National Security Research?</a:t>
            </a:r>
          </a:p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Finding Funding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Traditional / Non-Traditional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MSU Tools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</a:rPr>
              <a:t>Restricted Research Policy &amp; Terminology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Linking to MSU Expertise</a:t>
            </a:r>
            <a:r>
              <a:rPr lang="en-US" sz="2000" b="1" dirty="0">
                <a:effectLst/>
              </a:rPr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</a:rPr>
              <a:t>Working with the ARL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What we do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ARL Support for Researchers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50FE98-FA41-654C-2D72-F69EE2B32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0822" y="5108110"/>
            <a:ext cx="1740540" cy="174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80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736589A-D433-D286-6C04-44600EAA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2"/>
          <a:stretch/>
        </p:blipFill>
        <p:spPr>
          <a:xfrm>
            <a:off x="10054" y="1521584"/>
            <a:ext cx="12171893" cy="5336416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-5400000">
            <a:off x="8365067" y="3405717"/>
            <a:ext cx="9283700" cy="46567"/>
          </a:xfrm>
          <a:prstGeom prst="rect">
            <a:avLst/>
          </a:prstGeom>
          <a:solidFill>
            <a:srgbClr val="B08A42"/>
          </a:solidFill>
        </p:spPr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E2BC5C-2B7D-4605-BE5D-43732FB66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27800"/>
            <a:ext cx="355600" cy="265569"/>
          </a:xfrm>
        </p:spPr>
        <p:txBody>
          <a:bodyPr/>
          <a:lstStyle/>
          <a:p>
            <a:fld id="{B6F15528-21DE-4FAA-801E-634DDDAF4B2B}" type="slidenum">
              <a:rPr lang="en-US" sz="1600"/>
              <a:pPr/>
              <a:t>3</a:t>
            </a:fld>
            <a:endParaRPr lang="en-US" sz="1600" dirty="0"/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70CA2658-C1B0-96D9-7AF2-9D0853E3E9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83609"/>
            <a:ext cx="1917683" cy="480962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AB904DBB-1ED9-4757-3042-E29D524F739A}"/>
              </a:ext>
            </a:extLst>
          </p:cNvPr>
          <p:cNvSpPr txBox="1"/>
          <p:nvPr/>
        </p:nvSpPr>
        <p:spPr>
          <a:xfrm>
            <a:off x="628650" y="848366"/>
            <a:ext cx="10414000" cy="6700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00"/>
              </a:lnSpc>
            </a:pPr>
            <a:r>
              <a:rPr lang="en-US" sz="4400" cap="small" spc="100" dirty="0">
                <a:solidFill>
                  <a:srgbClr val="00B0F0"/>
                </a:solidFill>
                <a:latin typeface="Roboto Condensed Bold"/>
              </a:rPr>
              <a:t>Top Research University</a:t>
            </a:r>
          </a:p>
        </p:txBody>
      </p:sp>
      <p:pic>
        <p:nvPicPr>
          <p:cNvPr id="5" name="Picture 4" descr="Chart, pie chart&#10;&#10;Description automatically generated">
            <a:extLst>
              <a:ext uri="{FF2B5EF4-FFF2-40B4-BE49-F238E27FC236}">
                <a16:creationId xmlns:a16="http://schemas.microsoft.com/office/drawing/2014/main" id="{AAF0C7B3-CDAC-8896-912B-DC6D2865B0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2" r="15253" b="7039"/>
          <a:stretch/>
        </p:blipFill>
        <p:spPr>
          <a:xfrm>
            <a:off x="7172828" y="2471703"/>
            <a:ext cx="4427855" cy="4215223"/>
          </a:xfrm>
          <a:prstGeom prst="rect">
            <a:avLst/>
          </a:prstGeom>
          <a:solidFill>
            <a:schemeClr val="bg1">
              <a:lumMod val="95000"/>
              <a:alpha val="54512"/>
            </a:schemeClr>
          </a:solidFill>
          <a:effectLst>
            <a:softEdge rad="127212"/>
          </a:effectLst>
        </p:spPr>
      </p:pic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70927CBD-C75D-54E8-B891-59FB0F0262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86" y="2478598"/>
            <a:ext cx="6116109" cy="4215223"/>
          </a:xfrm>
          <a:prstGeom prst="rect">
            <a:avLst/>
          </a:prstGeom>
          <a:effectLst>
            <a:softEdge rad="143614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A885CEE-F035-41BB-0574-1F7A763AEC35}"/>
              </a:ext>
            </a:extLst>
          </p:cNvPr>
          <p:cNvSpPr txBox="1"/>
          <p:nvPr/>
        </p:nvSpPr>
        <p:spPr>
          <a:xfrm>
            <a:off x="177800" y="1657717"/>
            <a:ext cx="11866033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39"/>
              </a:lnSpc>
            </a:pPr>
            <a:r>
              <a:rPr lang="en-US" sz="2133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Top federal funding sponsor is Department </a:t>
            </a:r>
            <a:r>
              <a:rPr lang="en-US" sz="2133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of Defense, </a:t>
            </a:r>
            <a:r>
              <a:rPr lang="en-US" sz="2133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followed by DHHS, with increasing research funds from Departments of Energy and Homeland Security</a:t>
            </a:r>
          </a:p>
        </p:txBody>
      </p:sp>
    </p:spTree>
    <p:extLst>
      <p:ext uri="{BB962C8B-B14F-4D97-AF65-F5344CB8AC3E}">
        <p14:creationId xmlns:p14="http://schemas.microsoft.com/office/powerpoint/2010/main" val="2511899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4">
            <a:extLst>
              <a:ext uri="{FF2B5EF4-FFF2-40B4-BE49-F238E27FC236}">
                <a16:creationId xmlns:a16="http://schemas.microsoft.com/office/drawing/2014/main" id="{CC7F255E-7A51-481B-BC3F-A49C5F8C1086}"/>
              </a:ext>
            </a:extLst>
          </p:cNvPr>
          <p:cNvSpPr txBox="1"/>
          <p:nvPr/>
        </p:nvSpPr>
        <p:spPr>
          <a:xfrm>
            <a:off x="2797175" y="526596"/>
            <a:ext cx="6597650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5500"/>
              </a:lnSpc>
            </a:pPr>
            <a:r>
              <a:rPr lang="en-US" sz="5000" cap="small" spc="100" dirty="0">
                <a:solidFill>
                  <a:srgbClr val="00B0F0"/>
                </a:solidFill>
                <a:latin typeface="Roboto Condensed Bold"/>
              </a:rPr>
              <a:t>How to do work with ARL</a:t>
            </a: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81433C38-091E-F0F8-3816-1BFC50EB2F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83609"/>
            <a:ext cx="1917683" cy="48096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AAA571-2A7D-6FCD-CCEA-FB6FD796A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527800"/>
            <a:ext cx="355599" cy="243417"/>
          </a:xfrm>
        </p:spPr>
        <p:txBody>
          <a:bodyPr/>
          <a:lstStyle/>
          <a:p>
            <a:pPr defTabSz="609630"/>
            <a:fld id="{B6F15528-21DE-4FAA-801E-634DDDAF4B2B}" type="slidenum">
              <a:rPr lang="en-US" sz="160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09630"/>
              <a:t>4</a:t>
            </a:fld>
            <a:endParaRPr lang="en-US" sz="16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A6304CD-B383-FBB2-52E2-6B5BADCB48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469047"/>
              </p:ext>
            </p:extLst>
          </p:nvPr>
        </p:nvGraphicFramePr>
        <p:xfrm>
          <a:off x="1403349" y="1396396"/>
          <a:ext cx="9385301" cy="52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44923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227</Words>
  <Application>Microsoft Macintosh PowerPoint</Application>
  <PresentationFormat>Widescreen</PresentationFormat>
  <Paragraphs>35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Helvetica Neue Light</vt:lpstr>
      <vt:lpstr>Roboto</vt:lpstr>
      <vt:lpstr>Roboto Condensed Bold</vt:lpstr>
      <vt:lpstr>Office Theme</vt:lpstr>
      <vt:lpstr>1_Office Theme</vt:lpstr>
      <vt:lpstr>Finding &amp; Supporting National Security Research Opportunities at MSU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 &amp; Supporting National Security Research Opportunities at MSU</dc:title>
  <dc:creator>Ben Dahlke</dc:creator>
  <cp:lastModifiedBy>Ben Dahlke</cp:lastModifiedBy>
  <cp:revision>1</cp:revision>
  <dcterms:created xsi:type="dcterms:W3CDTF">2023-03-31T15:22:42Z</dcterms:created>
  <dcterms:modified xsi:type="dcterms:W3CDTF">2023-05-31T17:14:41Z</dcterms:modified>
</cp:coreProperties>
</file>